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84" r:id="rId3"/>
    <p:sldId id="256" r:id="rId4"/>
    <p:sldId id="257" r:id="rId5"/>
    <p:sldId id="258" r:id="rId6"/>
    <p:sldId id="259" r:id="rId7"/>
    <p:sldId id="260" r:id="rId8"/>
    <p:sldId id="262" r:id="rId9"/>
    <p:sldId id="264" r:id="rId10"/>
    <p:sldId id="266" r:id="rId11"/>
    <p:sldId id="272" r:id="rId12"/>
    <p:sldId id="273" r:id="rId13"/>
    <p:sldId id="269" r:id="rId14"/>
    <p:sldId id="270" r:id="rId15"/>
    <p:sldId id="271" r:id="rId16"/>
    <p:sldId id="274" r:id="rId17"/>
    <p:sldId id="276" r:id="rId18"/>
    <p:sldId id="279" r:id="rId19"/>
    <p:sldId id="280" r:id="rId20"/>
    <p:sldId id="282" r:id="rId21"/>
    <p:sldId id="286" r:id="rId22"/>
    <p:sldId id="28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0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CE7CA-5781-E746-8F3E-23E9A29F1A48}" type="doc">
      <dgm:prSet loTypeId="urn:microsoft.com/office/officeart/2005/8/layout/cycle7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B85DF87-2C44-8D41-8249-483D6E9B0E20}">
      <dgm:prSet phldrT="[Texte]" custT="1"/>
      <dgm:spPr/>
      <dgm:t>
        <a:bodyPr/>
        <a:lstStyle/>
        <a:p>
          <a:r>
            <a:rPr lang="fr-FR" sz="1600" b="1">
              <a:latin typeface="+mj-lt"/>
            </a:rPr>
            <a:t>La représentation plastique et les dispositifs de présentation.</a:t>
          </a:r>
          <a:endParaRPr lang="fr-FR" sz="1600" b="1" dirty="0">
            <a:latin typeface="+mj-lt"/>
          </a:endParaRPr>
        </a:p>
      </dgm:t>
    </dgm:pt>
    <dgm:pt modelId="{21871AC9-386B-5A4A-8A9D-7C1369310CE8}" type="parTrans" cxnId="{F976B678-1ECD-C742-A088-9F99CBA220A1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681D1249-54A0-9540-B5C2-8BAF5E9AB4AD}" type="sibTrans" cxnId="{F976B678-1ECD-C742-A088-9F99CBA220A1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C81024E9-192A-374E-B82D-9B23EEE6A0F7}">
      <dgm:prSet phldrT="[Texte]" custT="1"/>
      <dgm:spPr/>
      <dgm:t>
        <a:bodyPr/>
        <a:lstStyle/>
        <a:p>
          <a:r>
            <a:rPr lang="fr-FR" sz="1600" b="1">
              <a:latin typeface="+mj-lt"/>
            </a:rPr>
            <a:t>La matérialité de la production plastique et la sensibilité aux constituants de l'oeuvre.</a:t>
          </a:r>
        </a:p>
      </dgm:t>
    </dgm:pt>
    <dgm:pt modelId="{22A8DC05-C48A-AE4F-9755-C27CA0C2EF62}" type="parTrans" cxnId="{E773F649-82B9-1143-A364-B03706B44841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E234F8AB-5CDC-114F-B465-CD5F634C82BF}" type="sibTrans" cxnId="{E773F649-82B9-1143-A364-B03706B44841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C1F2184B-C8C6-8A45-8AED-EEBF0B381986}">
      <dgm:prSet phldrT="[Texte]" custT="1"/>
      <dgm:spPr/>
      <dgm:t>
        <a:bodyPr/>
        <a:lstStyle/>
        <a:p>
          <a:r>
            <a:rPr lang="fr-FR" sz="1600" b="1">
              <a:latin typeface="+mj-lt"/>
            </a:rPr>
            <a:t>Les fabrications et la relation entre l'objet et l'espace.</a:t>
          </a:r>
        </a:p>
      </dgm:t>
    </dgm:pt>
    <dgm:pt modelId="{39DE0A3D-5052-AA46-955C-9257CCBA1983}" type="parTrans" cxnId="{19241C94-1D3B-FC45-AB6D-06B52AC21F32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22906C49-959A-C045-BD8D-6E4410FA5624}" type="sibTrans" cxnId="{19241C94-1D3B-FC45-AB6D-06B52AC21F32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732F0C7B-C3A8-CD4F-A24B-2F3D54BC00E1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ressemblance.</a:t>
          </a:r>
          <a:endParaRPr lang="fr-FR" sz="1200" b="1" dirty="0">
            <a:latin typeface="+mj-lt"/>
          </a:endParaRPr>
        </a:p>
      </dgm:t>
    </dgm:pt>
    <dgm:pt modelId="{FF9B7CE2-E1B5-EC44-AE35-34CEE81B5767}" type="parTrans" cxnId="{380738DB-0941-3947-B0B9-CB0E0F32283F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67FAFEE8-909A-D14C-A0D6-1BAA233607CF}" type="sibTrans" cxnId="{380738DB-0941-3947-B0B9-CB0E0F32283F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79BFA155-DC15-EA49-A2D2-BFFD2CFEA685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L'autonomie du geste graphique, pictural, sculptural.</a:t>
          </a:r>
          <a:endParaRPr lang="fr-FR" sz="1200" b="1" dirty="0">
            <a:latin typeface="+mj-lt"/>
          </a:endParaRPr>
        </a:p>
      </dgm:t>
    </dgm:pt>
    <dgm:pt modelId="{879530E3-EFCD-104A-9864-AE26B37A0804}" type="parTrans" cxnId="{E94DA5CC-B12B-7A4A-A00F-5E2C3ABC4269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1AC18DB9-C960-FC4B-93E8-9B4F171DF5E4}" type="sibTrans" cxnId="{E94DA5CC-B12B-7A4A-A00F-5E2C3ABC4269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3F80418A-DBEA-F049-B936-616ED5F03C1F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Les différentes catégories d'images, leurs procédés de fabrication, leurs transformations.</a:t>
          </a:r>
        </a:p>
      </dgm:t>
    </dgm:pt>
    <dgm:pt modelId="{5E759DE7-97A3-CE4D-B109-FE6E0F154A7B}" type="parTrans" cxnId="{E00C0774-7BC1-8D41-9306-34BFB4B660B0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54C463DF-A33F-1443-BCFC-69E7695FD828}" type="sibTrans" cxnId="{E00C0774-7BC1-8D41-9306-34BFB4B660B0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00956E2D-A3D2-634E-B8E7-4C412BE4D1BC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narration visuelle.</a:t>
          </a:r>
        </a:p>
      </dgm:t>
    </dgm:pt>
    <dgm:pt modelId="{88370095-CBE5-4247-B5A3-F3ACDE386B5E}" type="parTrans" cxnId="{DC5F13FF-A020-5444-AC14-04793FBDCEB7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7E45A041-CD49-014D-9FF5-7F0BA558B0C1}" type="sibTrans" cxnId="{DC5F13FF-A020-5444-AC14-04793FBDCEB7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5CDCA8DE-2B67-2C43-B935-188A1C80EEE3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mise en regard et en espace.</a:t>
          </a:r>
        </a:p>
      </dgm:t>
    </dgm:pt>
    <dgm:pt modelId="{3D42C0AC-FD70-DA4B-BC74-A0BFCDB544B7}" type="parTrans" cxnId="{6002B37D-2CD1-6643-B623-E5DB37ADADC0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E6EE1360-6626-3047-B4DE-A72BA8F55851}" type="sibTrans" cxnId="{6002B37D-2CD1-6643-B623-E5DB37ADADC0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D6DF9572-D7A9-4B46-9800-3729A334F5E9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prise en compte du spectateur, de l'effet recherché.</a:t>
          </a:r>
          <a:endParaRPr lang="fr-FR" sz="1200" b="1" dirty="0">
            <a:latin typeface="+mj-lt"/>
          </a:endParaRPr>
        </a:p>
      </dgm:t>
    </dgm:pt>
    <dgm:pt modelId="{3FDCA52D-EAE6-1B44-89DD-256C90D8C6A9}" type="parTrans" cxnId="{67510948-50F4-4B48-ADEE-3591D1C99F1F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900AA512-6B9E-214B-B144-29A3075930BE}" type="sibTrans" cxnId="{67510948-50F4-4B48-ADEE-3591D1C99F1F}">
      <dgm:prSet/>
      <dgm:spPr/>
      <dgm:t>
        <a:bodyPr/>
        <a:lstStyle/>
        <a:p>
          <a:endParaRPr lang="fr-FR" sz="2400" b="1">
            <a:solidFill>
              <a:schemeClr val="bg1"/>
            </a:solidFill>
            <a:latin typeface="+mj-lt"/>
          </a:endParaRPr>
        </a:p>
      </dgm:t>
    </dgm:pt>
    <dgm:pt modelId="{1F0FF302-83EF-EF46-8C7E-12AE14A30F3D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L'hétérogénéité et la cohérence plastique.</a:t>
          </a:r>
        </a:p>
      </dgm:t>
    </dgm:pt>
    <dgm:pt modelId="{959A59F7-A196-CD4F-8BC4-F2C4C3B04807}" type="parTrans" cxnId="{3425BEB5-7032-9C49-A621-C9342A63888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CFE0A3B-C88A-FC4D-AF7F-8BDE0F620273}" type="sibTrans" cxnId="{3425BEB5-7032-9C49-A621-C9342A63888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0CC51C77-226F-1E42-A4D1-6C046E5E20F8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L'invention, la fabrication, les détournements, les mises en scène des objets.</a:t>
          </a:r>
        </a:p>
      </dgm:t>
    </dgm:pt>
    <dgm:pt modelId="{36AECC0D-BFCF-AD45-8053-EE026FC95AAF}" type="parTrans" cxnId="{75F7B9A8-01D6-E548-A712-E24EAF16F61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A8A2BE1-4000-6947-B54C-59CE38C608D3}" type="sibTrans" cxnId="{75F7B9A8-01D6-E548-A712-E24EAF16F613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4906F16A-70E2-2A48-AB4D-5B46DE8B3D6C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L'espace en trois dimensions.</a:t>
          </a:r>
        </a:p>
      </dgm:t>
    </dgm:pt>
    <dgm:pt modelId="{D88E082C-8AFB-2240-9B77-AACCDF8D39B9}" type="parTrans" cxnId="{805406B6-BBCA-D04D-9621-ADD0C479EB9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D4FEACF-2ED0-4645-A9A5-CD6642A43EFB}" type="sibTrans" cxnId="{805406B6-BBCA-D04D-9621-ADD0C479EB9A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A54E2B0A-FE36-8D43-9F36-82390DAC1622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réalité concrète d'une production ou d'une oeuvre.</a:t>
          </a:r>
        </a:p>
      </dgm:t>
    </dgm:pt>
    <dgm:pt modelId="{91D2E21A-4AE6-DB46-A9B7-5758F236897A}" type="parTrans" cxnId="{11E38303-DF5D-934C-A11D-D4172DBE41B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CC9FE023-255C-2D40-B5A2-2D3B424F1CB7}" type="sibTrans" cxnId="{11E38303-DF5D-934C-A11D-D4172DBE41B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2AC2A64-48F1-D24D-B87B-8C76FBAB7CBE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Les qualités physiques des matériaux.</a:t>
          </a:r>
        </a:p>
      </dgm:t>
    </dgm:pt>
    <dgm:pt modelId="{B13DCCEB-A098-D540-89AA-54ADE4F7D590}" type="parTrans" cxnId="{17B92FA3-D265-FB42-896E-CF6B04382A40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F53F4EE1-2D49-EC4D-BBC8-8B5AD0CC0E17}" type="sibTrans" cxnId="{17B92FA3-D265-FB42-896E-CF6B04382A40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900709E8-C9EC-4449-89DE-32134CEF126F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Les effets du geste et de l'instrument.</a:t>
          </a:r>
        </a:p>
      </dgm:t>
    </dgm:pt>
    <dgm:pt modelId="{D4D88EFB-4299-9A4D-991F-9E665841FC08}" type="parTrans" cxnId="{EF4EA960-2519-8A46-88EC-9B439EF1DE2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D51CDF60-300D-CF47-95BC-F859BBD35EB5}" type="sibTrans" cxnId="{EF4EA960-2519-8A46-88EC-9B439EF1DE2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FA26EEB-58F1-E843-AE38-2687A848A8BF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matérialité et la qualité de la couleur.</a:t>
          </a:r>
        </a:p>
      </dgm:t>
    </dgm:pt>
    <dgm:pt modelId="{FCEA4742-FE60-BC48-A2B8-D3B2D78C3009}" type="parTrans" cxnId="{96E86B04-AB91-4A47-9F4B-1E8C098DC596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F44E8526-8DC8-E641-8C97-1CAA76926933}" type="sibTrans" cxnId="{96E86B04-AB91-4A47-9F4B-1E8C098DC596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1735FEC-7DAB-6541-8ED2-661FC4841D8D}" type="pres">
      <dgm:prSet presAssocID="{F6DCE7CA-5781-E746-8F3E-23E9A29F1A48}" presName="Name0" presStyleCnt="0">
        <dgm:presLayoutVars>
          <dgm:dir/>
          <dgm:resizeHandles val="exact"/>
        </dgm:presLayoutVars>
      </dgm:prSet>
      <dgm:spPr/>
    </dgm:pt>
    <dgm:pt modelId="{25882E2A-9F41-0B46-ABF6-C36E898522DB}" type="pres">
      <dgm:prSet presAssocID="{FB85DF87-2C44-8D41-8249-483D6E9B0E20}" presName="node" presStyleLbl="node1" presStyleIdx="0" presStyleCnt="3" custScaleY="140867" custRadScaleRad="87280" custRadScaleInc="515">
        <dgm:presLayoutVars>
          <dgm:bulletEnabled val="1"/>
        </dgm:presLayoutVars>
      </dgm:prSet>
      <dgm:spPr/>
    </dgm:pt>
    <dgm:pt modelId="{EDA2D07F-5A6A-A341-A3AD-3C80FFE53308}" type="pres">
      <dgm:prSet presAssocID="{681D1249-54A0-9540-B5C2-8BAF5E9AB4AD}" presName="sibTrans" presStyleLbl="sibTrans2D1" presStyleIdx="0" presStyleCnt="3"/>
      <dgm:spPr/>
    </dgm:pt>
    <dgm:pt modelId="{9342A790-9D77-5945-B2D5-272DE3659B47}" type="pres">
      <dgm:prSet presAssocID="{681D1249-54A0-9540-B5C2-8BAF5E9AB4AD}" presName="connectorText" presStyleLbl="sibTrans2D1" presStyleIdx="0" presStyleCnt="3"/>
      <dgm:spPr/>
    </dgm:pt>
    <dgm:pt modelId="{9A542873-ADCF-9142-9C7F-74FCAA5CAFFF}" type="pres">
      <dgm:prSet presAssocID="{C1F2184B-C8C6-8A45-8AED-EEBF0B381986}" presName="node" presStyleLbl="node1" presStyleIdx="1" presStyleCnt="3" custScaleY="115707" custRadScaleRad="93379" custRadScaleInc="-13396">
        <dgm:presLayoutVars>
          <dgm:bulletEnabled val="1"/>
        </dgm:presLayoutVars>
      </dgm:prSet>
      <dgm:spPr/>
    </dgm:pt>
    <dgm:pt modelId="{0BFAAA94-AA4A-EE4E-AF10-DEFBFBE93453}" type="pres">
      <dgm:prSet presAssocID="{22906C49-959A-C045-BD8D-6E4410FA5624}" presName="sibTrans" presStyleLbl="sibTrans2D1" presStyleIdx="1" presStyleCnt="3"/>
      <dgm:spPr/>
    </dgm:pt>
    <dgm:pt modelId="{A7AB135D-902A-B142-8EC7-D73F94B40BF9}" type="pres">
      <dgm:prSet presAssocID="{22906C49-959A-C045-BD8D-6E4410FA5624}" presName="connectorText" presStyleLbl="sibTrans2D1" presStyleIdx="1" presStyleCnt="3"/>
      <dgm:spPr/>
    </dgm:pt>
    <dgm:pt modelId="{C1B4B018-6226-9C40-9041-132925065602}" type="pres">
      <dgm:prSet presAssocID="{C81024E9-192A-374E-B82D-9B23EEE6A0F7}" presName="node" presStyleLbl="node1" presStyleIdx="2" presStyleCnt="3" custScaleY="128758" custRadScaleRad="94351" custRadScaleInc="12248">
        <dgm:presLayoutVars>
          <dgm:bulletEnabled val="1"/>
        </dgm:presLayoutVars>
      </dgm:prSet>
      <dgm:spPr/>
    </dgm:pt>
    <dgm:pt modelId="{19091677-2D91-2C45-B044-DB53F15CA0A1}" type="pres">
      <dgm:prSet presAssocID="{E234F8AB-5CDC-114F-B465-CD5F634C82BF}" presName="sibTrans" presStyleLbl="sibTrans2D1" presStyleIdx="2" presStyleCnt="3"/>
      <dgm:spPr/>
    </dgm:pt>
    <dgm:pt modelId="{3EE27F98-B661-9546-8387-3660128502D4}" type="pres">
      <dgm:prSet presAssocID="{E234F8AB-5CDC-114F-B465-CD5F634C82BF}" presName="connectorText" presStyleLbl="sibTrans2D1" presStyleIdx="2" presStyleCnt="3"/>
      <dgm:spPr/>
    </dgm:pt>
  </dgm:ptLst>
  <dgm:cxnLst>
    <dgm:cxn modelId="{8BD76863-93B8-4D39-9CB4-DDC02190C1E0}" type="presOf" srcId="{1F0FF302-83EF-EF46-8C7E-12AE14A30F3D}" destId="{9A542873-ADCF-9142-9C7F-74FCAA5CAFFF}" srcOrd="0" destOrd="1" presId="urn:microsoft.com/office/officeart/2005/8/layout/cycle7"/>
    <dgm:cxn modelId="{5AE88147-8B1C-4FFB-B0FF-BC236951B5D7}" type="presOf" srcId="{D6DF9572-D7A9-4B46-9800-3729A334F5E9}" destId="{25882E2A-9F41-0B46-ABF6-C36E898522DB}" srcOrd="0" destOrd="6" presId="urn:microsoft.com/office/officeart/2005/8/layout/cycle7"/>
    <dgm:cxn modelId="{7E947FCF-4D69-428E-8D45-8A9AD27F6367}" type="presOf" srcId="{732F0C7B-C3A8-CD4F-A24B-2F3D54BC00E1}" destId="{25882E2A-9F41-0B46-ABF6-C36E898522DB}" srcOrd="0" destOrd="1" presId="urn:microsoft.com/office/officeart/2005/8/layout/cycle7"/>
    <dgm:cxn modelId="{441C25B9-FF58-4C99-B6E5-4D3498FC3858}" type="presOf" srcId="{22906C49-959A-C045-BD8D-6E4410FA5624}" destId="{A7AB135D-902A-B142-8EC7-D73F94B40BF9}" srcOrd="1" destOrd="0" presId="urn:microsoft.com/office/officeart/2005/8/layout/cycle7"/>
    <dgm:cxn modelId="{15CCC746-B9AD-4A5B-AF46-A7E11F1CAA1A}" type="presOf" srcId="{5CDCA8DE-2B67-2C43-B935-188A1C80EEE3}" destId="{25882E2A-9F41-0B46-ABF6-C36E898522DB}" srcOrd="0" destOrd="5" presId="urn:microsoft.com/office/officeart/2005/8/layout/cycle7"/>
    <dgm:cxn modelId="{37290B9D-C9A9-40E9-AD5B-EB5ECB813D20}" type="presOf" srcId="{900709E8-C9EC-4449-89DE-32134CEF126F}" destId="{C1B4B018-6226-9C40-9041-132925065602}" srcOrd="0" destOrd="3" presId="urn:microsoft.com/office/officeart/2005/8/layout/cycle7"/>
    <dgm:cxn modelId="{CA2C4346-C5AD-4EBB-BB71-CA7F431492FB}" type="presOf" srcId="{C1F2184B-C8C6-8A45-8AED-EEBF0B381986}" destId="{9A542873-ADCF-9142-9C7F-74FCAA5CAFFF}" srcOrd="0" destOrd="0" presId="urn:microsoft.com/office/officeart/2005/8/layout/cycle7"/>
    <dgm:cxn modelId="{E00C0774-7BC1-8D41-9306-34BFB4B660B0}" srcId="{FB85DF87-2C44-8D41-8249-483D6E9B0E20}" destId="{3F80418A-DBEA-F049-B936-616ED5F03C1F}" srcOrd="2" destOrd="0" parTransId="{5E759DE7-97A3-CE4D-B109-FE6E0F154A7B}" sibTransId="{54C463DF-A33F-1443-BCFC-69E7695FD828}"/>
    <dgm:cxn modelId="{380738DB-0941-3947-B0B9-CB0E0F32283F}" srcId="{FB85DF87-2C44-8D41-8249-483D6E9B0E20}" destId="{732F0C7B-C3A8-CD4F-A24B-2F3D54BC00E1}" srcOrd="0" destOrd="0" parTransId="{FF9B7CE2-E1B5-EC44-AE35-34CEE81B5767}" sibTransId="{67FAFEE8-909A-D14C-A0D6-1BAA233607CF}"/>
    <dgm:cxn modelId="{96E86B04-AB91-4A47-9F4B-1E8C098DC596}" srcId="{C81024E9-192A-374E-B82D-9B23EEE6A0F7}" destId="{8FA26EEB-58F1-E843-AE38-2687A848A8BF}" srcOrd="3" destOrd="0" parTransId="{FCEA4742-FE60-BC48-A2B8-D3B2D78C3009}" sibTransId="{F44E8526-8DC8-E641-8C97-1CAA76926933}"/>
    <dgm:cxn modelId="{F976B678-1ECD-C742-A088-9F99CBA220A1}" srcId="{F6DCE7CA-5781-E746-8F3E-23E9A29F1A48}" destId="{FB85DF87-2C44-8D41-8249-483D6E9B0E20}" srcOrd="0" destOrd="0" parTransId="{21871AC9-386B-5A4A-8A9D-7C1369310CE8}" sibTransId="{681D1249-54A0-9540-B5C2-8BAF5E9AB4AD}"/>
    <dgm:cxn modelId="{B26F1E79-661C-40E4-B672-6BC724472C35}" type="presOf" srcId="{22906C49-959A-C045-BD8D-6E4410FA5624}" destId="{0BFAAA94-AA4A-EE4E-AF10-DEFBFBE93453}" srcOrd="0" destOrd="0" presId="urn:microsoft.com/office/officeart/2005/8/layout/cycle7"/>
    <dgm:cxn modelId="{0616AD20-53ED-4385-86BB-ED6E9895AA03}" type="presOf" srcId="{E234F8AB-5CDC-114F-B465-CD5F634C82BF}" destId="{3EE27F98-B661-9546-8387-3660128502D4}" srcOrd="1" destOrd="0" presId="urn:microsoft.com/office/officeart/2005/8/layout/cycle7"/>
    <dgm:cxn modelId="{11B0869F-BC31-4BBB-942F-6304823027B2}" type="presOf" srcId="{D2AC2A64-48F1-D24D-B87B-8C76FBAB7CBE}" destId="{C1B4B018-6226-9C40-9041-132925065602}" srcOrd="0" destOrd="2" presId="urn:microsoft.com/office/officeart/2005/8/layout/cycle7"/>
    <dgm:cxn modelId="{C9996C50-9239-4F14-96DE-313E68B00BA2}" type="presOf" srcId="{F6DCE7CA-5781-E746-8F3E-23E9A29F1A48}" destId="{11735FEC-7DAB-6541-8ED2-661FC4841D8D}" srcOrd="0" destOrd="0" presId="urn:microsoft.com/office/officeart/2005/8/layout/cycle7"/>
    <dgm:cxn modelId="{1DCB87CA-8B82-470F-AB2F-72AFE3C456C9}" type="presOf" srcId="{8FA26EEB-58F1-E843-AE38-2687A848A8BF}" destId="{C1B4B018-6226-9C40-9041-132925065602}" srcOrd="0" destOrd="4" presId="urn:microsoft.com/office/officeart/2005/8/layout/cycle7"/>
    <dgm:cxn modelId="{75F7B9A8-01D6-E548-A712-E24EAF16F613}" srcId="{C1F2184B-C8C6-8A45-8AED-EEBF0B381986}" destId="{0CC51C77-226F-1E42-A4D1-6C046E5E20F8}" srcOrd="1" destOrd="0" parTransId="{36AECC0D-BFCF-AD45-8053-EE026FC95AAF}" sibTransId="{6A8A2BE1-4000-6947-B54C-59CE38C608D3}"/>
    <dgm:cxn modelId="{C12A3695-C688-4B14-A003-6FF4A8D0B331}" type="presOf" srcId="{4906F16A-70E2-2A48-AB4D-5B46DE8B3D6C}" destId="{9A542873-ADCF-9142-9C7F-74FCAA5CAFFF}" srcOrd="0" destOrd="3" presId="urn:microsoft.com/office/officeart/2005/8/layout/cycle7"/>
    <dgm:cxn modelId="{2BA19094-4941-4EF2-AD2E-3804FD1A3ABE}" type="presOf" srcId="{00956E2D-A3D2-634E-B8E7-4C412BE4D1BC}" destId="{25882E2A-9F41-0B46-ABF6-C36E898522DB}" srcOrd="0" destOrd="4" presId="urn:microsoft.com/office/officeart/2005/8/layout/cycle7"/>
    <dgm:cxn modelId="{E773F649-82B9-1143-A364-B03706B44841}" srcId="{F6DCE7CA-5781-E746-8F3E-23E9A29F1A48}" destId="{C81024E9-192A-374E-B82D-9B23EEE6A0F7}" srcOrd="2" destOrd="0" parTransId="{22A8DC05-C48A-AE4F-9755-C27CA0C2EF62}" sibTransId="{E234F8AB-5CDC-114F-B465-CD5F634C82BF}"/>
    <dgm:cxn modelId="{17B92FA3-D265-FB42-896E-CF6B04382A40}" srcId="{C81024E9-192A-374E-B82D-9B23EEE6A0F7}" destId="{D2AC2A64-48F1-D24D-B87B-8C76FBAB7CBE}" srcOrd="1" destOrd="0" parTransId="{B13DCCEB-A098-D540-89AA-54ADE4F7D590}" sibTransId="{F53F4EE1-2D49-EC4D-BBC8-8B5AD0CC0E17}"/>
    <dgm:cxn modelId="{19241C94-1D3B-FC45-AB6D-06B52AC21F32}" srcId="{F6DCE7CA-5781-E746-8F3E-23E9A29F1A48}" destId="{C1F2184B-C8C6-8A45-8AED-EEBF0B381986}" srcOrd="1" destOrd="0" parTransId="{39DE0A3D-5052-AA46-955C-9257CCBA1983}" sibTransId="{22906C49-959A-C045-BD8D-6E4410FA5624}"/>
    <dgm:cxn modelId="{BCBA5937-B3A3-4A66-8C1C-1C9427E44D93}" type="presOf" srcId="{FB85DF87-2C44-8D41-8249-483D6E9B0E20}" destId="{25882E2A-9F41-0B46-ABF6-C36E898522DB}" srcOrd="0" destOrd="0" presId="urn:microsoft.com/office/officeart/2005/8/layout/cycle7"/>
    <dgm:cxn modelId="{275CA52D-E151-44DD-A677-198571DF98AA}" type="presOf" srcId="{C81024E9-192A-374E-B82D-9B23EEE6A0F7}" destId="{C1B4B018-6226-9C40-9041-132925065602}" srcOrd="0" destOrd="0" presId="urn:microsoft.com/office/officeart/2005/8/layout/cycle7"/>
    <dgm:cxn modelId="{6002B37D-2CD1-6643-B623-E5DB37ADADC0}" srcId="{FB85DF87-2C44-8D41-8249-483D6E9B0E20}" destId="{5CDCA8DE-2B67-2C43-B935-188A1C80EEE3}" srcOrd="4" destOrd="0" parTransId="{3D42C0AC-FD70-DA4B-BC74-A0BFCDB544B7}" sibTransId="{E6EE1360-6626-3047-B4DE-A72BA8F55851}"/>
    <dgm:cxn modelId="{4F5087D7-38B9-4960-BE15-C0008EE2A047}" type="presOf" srcId="{79BFA155-DC15-EA49-A2D2-BFFD2CFEA685}" destId="{25882E2A-9F41-0B46-ABF6-C36E898522DB}" srcOrd="0" destOrd="2" presId="urn:microsoft.com/office/officeart/2005/8/layout/cycle7"/>
    <dgm:cxn modelId="{97F47DC7-70C9-4EA7-8370-9CA370822F95}" type="presOf" srcId="{681D1249-54A0-9540-B5C2-8BAF5E9AB4AD}" destId="{EDA2D07F-5A6A-A341-A3AD-3C80FFE53308}" srcOrd="0" destOrd="0" presId="urn:microsoft.com/office/officeart/2005/8/layout/cycle7"/>
    <dgm:cxn modelId="{4D10B18C-C1A9-460D-BEC7-2191E558901E}" type="presOf" srcId="{E234F8AB-5CDC-114F-B465-CD5F634C82BF}" destId="{19091677-2D91-2C45-B044-DB53F15CA0A1}" srcOrd="0" destOrd="0" presId="urn:microsoft.com/office/officeart/2005/8/layout/cycle7"/>
    <dgm:cxn modelId="{4412E03C-5F25-4E70-A40A-1B0CE508F303}" type="presOf" srcId="{A54E2B0A-FE36-8D43-9F36-82390DAC1622}" destId="{C1B4B018-6226-9C40-9041-132925065602}" srcOrd="0" destOrd="1" presId="urn:microsoft.com/office/officeart/2005/8/layout/cycle7"/>
    <dgm:cxn modelId="{11E38303-DF5D-934C-A11D-D4172DBE41B9}" srcId="{C81024E9-192A-374E-B82D-9B23EEE6A0F7}" destId="{A54E2B0A-FE36-8D43-9F36-82390DAC1622}" srcOrd="0" destOrd="0" parTransId="{91D2E21A-4AE6-DB46-A9B7-5758F236897A}" sibTransId="{CC9FE023-255C-2D40-B5A2-2D3B424F1CB7}"/>
    <dgm:cxn modelId="{E94DA5CC-B12B-7A4A-A00F-5E2C3ABC4269}" srcId="{FB85DF87-2C44-8D41-8249-483D6E9B0E20}" destId="{79BFA155-DC15-EA49-A2D2-BFFD2CFEA685}" srcOrd="1" destOrd="0" parTransId="{879530E3-EFCD-104A-9864-AE26B37A0804}" sibTransId="{1AC18DB9-C960-FC4B-93E8-9B4F171DF5E4}"/>
    <dgm:cxn modelId="{3425BEB5-7032-9C49-A621-C9342A638889}" srcId="{C1F2184B-C8C6-8A45-8AED-EEBF0B381986}" destId="{1F0FF302-83EF-EF46-8C7E-12AE14A30F3D}" srcOrd="0" destOrd="0" parTransId="{959A59F7-A196-CD4F-8BC4-F2C4C3B04807}" sibTransId="{5CFE0A3B-C88A-FC4D-AF7F-8BDE0F620273}"/>
    <dgm:cxn modelId="{085D8253-AD25-49BD-95EF-1461FDF2E919}" type="presOf" srcId="{3F80418A-DBEA-F049-B936-616ED5F03C1F}" destId="{25882E2A-9F41-0B46-ABF6-C36E898522DB}" srcOrd="0" destOrd="3" presId="urn:microsoft.com/office/officeart/2005/8/layout/cycle7"/>
    <dgm:cxn modelId="{805406B6-BBCA-D04D-9621-ADD0C479EB9A}" srcId="{C1F2184B-C8C6-8A45-8AED-EEBF0B381986}" destId="{4906F16A-70E2-2A48-AB4D-5B46DE8B3D6C}" srcOrd="2" destOrd="0" parTransId="{D88E082C-8AFB-2240-9B77-AACCDF8D39B9}" sibTransId="{3D4FEACF-2ED0-4645-A9A5-CD6642A43EFB}"/>
    <dgm:cxn modelId="{DC5F13FF-A020-5444-AC14-04793FBDCEB7}" srcId="{FB85DF87-2C44-8D41-8249-483D6E9B0E20}" destId="{00956E2D-A3D2-634E-B8E7-4C412BE4D1BC}" srcOrd="3" destOrd="0" parTransId="{88370095-CBE5-4247-B5A3-F3ACDE386B5E}" sibTransId="{7E45A041-CD49-014D-9FF5-7F0BA558B0C1}"/>
    <dgm:cxn modelId="{EF4EA960-2519-8A46-88EC-9B439EF1DE21}" srcId="{C81024E9-192A-374E-B82D-9B23EEE6A0F7}" destId="{900709E8-C9EC-4449-89DE-32134CEF126F}" srcOrd="2" destOrd="0" parTransId="{D4D88EFB-4299-9A4D-991F-9E665841FC08}" sibTransId="{D51CDF60-300D-CF47-95BC-F859BBD35EB5}"/>
    <dgm:cxn modelId="{9355B6DE-5FE3-482F-A1BF-5AF019DB7700}" type="presOf" srcId="{0CC51C77-226F-1E42-A4D1-6C046E5E20F8}" destId="{9A542873-ADCF-9142-9C7F-74FCAA5CAFFF}" srcOrd="0" destOrd="2" presId="urn:microsoft.com/office/officeart/2005/8/layout/cycle7"/>
    <dgm:cxn modelId="{67510948-50F4-4B48-ADEE-3591D1C99F1F}" srcId="{FB85DF87-2C44-8D41-8249-483D6E9B0E20}" destId="{D6DF9572-D7A9-4B46-9800-3729A334F5E9}" srcOrd="5" destOrd="0" parTransId="{3FDCA52D-EAE6-1B44-89DD-256C90D8C6A9}" sibTransId="{900AA512-6B9E-214B-B144-29A3075930BE}"/>
    <dgm:cxn modelId="{9B5C88B8-FA96-4048-89DF-2C3582FB40DE}" type="presOf" srcId="{681D1249-54A0-9540-B5C2-8BAF5E9AB4AD}" destId="{9342A790-9D77-5945-B2D5-272DE3659B47}" srcOrd="1" destOrd="0" presId="urn:microsoft.com/office/officeart/2005/8/layout/cycle7"/>
    <dgm:cxn modelId="{12EE2357-CFF7-4129-A87B-636B50321843}" type="presParOf" srcId="{11735FEC-7DAB-6541-8ED2-661FC4841D8D}" destId="{25882E2A-9F41-0B46-ABF6-C36E898522DB}" srcOrd="0" destOrd="0" presId="urn:microsoft.com/office/officeart/2005/8/layout/cycle7"/>
    <dgm:cxn modelId="{2625DE3D-5C2E-4BF3-9DC1-6AE16C037E4B}" type="presParOf" srcId="{11735FEC-7DAB-6541-8ED2-661FC4841D8D}" destId="{EDA2D07F-5A6A-A341-A3AD-3C80FFE53308}" srcOrd="1" destOrd="0" presId="urn:microsoft.com/office/officeart/2005/8/layout/cycle7"/>
    <dgm:cxn modelId="{52998747-AD81-4F3D-998F-41F421A48D98}" type="presParOf" srcId="{EDA2D07F-5A6A-A341-A3AD-3C80FFE53308}" destId="{9342A790-9D77-5945-B2D5-272DE3659B47}" srcOrd="0" destOrd="0" presId="urn:microsoft.com/office/officeart/2005/8/layout/cycle7"/>
    <dgm:cxn modelId="{7367ADEB-FA19-4B68-A818-4E14E0D7B924}" type="presParOf" srcId="{11735FEC-7DAB-6541-8ED2-661FC4841D8D}" destId="{9A542873-ADCF-9142-9C7F-74FCAA5CAFFF}" srcOrd="2" destOrd="0" presId="urn:microsoft.com/office/officeart/2005/8/layout/cycle7"/>
    <dgm:cxn modelId="{A04110E9-10D7-47E9-9804-851BE91BBF59}" type="presParOf" srcId="{11735FEC-7DAB-6541-8ED2-661FC4841D8D}" destId="{0BFAAA94-AA4A-EE4E-AF10-DEFBFBE93453}" srcOrd="3" destOrd="0" presId="urn:microsoft.com/office/officeart/2005/8/layout/cycle7"/>
    <dgm:cxn modelId="{E618EB7F-B76A-43A6-96B6-7FCF13B81047}" type="presParOf" srcId="{0BFAAA94-AA4A-EE4E-AF10-DEFBFBE93453}" destId="{A7AB135D-902A-B142-8EC7-D73F94B40BF9}" srcOrd="0" destOrd="0" presId="urn:microsoft.com/office/officeart/2005/8/layout/cycle7"/>
    <dgm:cxn modelId="{B2AFBC1D-4AA9-4CCE-9466-C07E89AEF399}" type="presParOf" srcId="{11735FEC-7DAB-6541-8ED2-661FC4841D8D}" destId="{C1B4B018-6226-9C40-9041-132925065602}" srcOrd="4" destOrd="0" presId="urn:microsoft.com/office/officeart/2005/8/layout/cycle7"/>
    <dgm:cxn modelId="{A6FC8800-31B9-4BC6-966A-D9EEE7D114C1}" type="presParOf" srcId="{11735FEC-7DAB-6541-8ED2-661FC4841D8D}" destId="{19091677-2D91-2C45-B044-DB53F15CA0A1}" srcOrd="5" destOrd="0" presId="urn:microsoft.com/office/officeart/2005/8/layout/cycle7"/>
    <dgm:cxn modelId="{BB7A9003-36DA-4BB0-8DBA-0F2A2433B95A}" type="presParOf" srcId="{19091677-2D91-2C45-B044-DB53F15CA0A1}" destId="{3EE27F98-B661-9546-8387-3660128502D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CE7CA-5781-E746-8F3E-23E9A29F1A48}" type="doc">
      <dgm:prSet loTypeId="urn:microsoft.com/office/officeart/2005/8/layout/cycle7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B85DF87-2C44-8D41-8249-483D6E9B0E20}">
      <dgm:prSet phldrT="[Texte]" custT="1"/>
      <dgm:spPr/>
      <dgm:t>
        <a:bodyPr/>
        <a:lstStyle/>
        <a:p>
          <a:r>
            <a:rPr lang="fr-FR" sz="1800" b="1" dirty="0">
              <a:latin typeface="+mj-lt"/>
            </a:rPr>
            <a:t>La représentation; images, réalité et fiction</a:t>
          </a:r>
        </a:p>
      </dgm:t>
    </dgm:pt>
    <dgm:pt modelId="{21871AC9-386B-5A4A-8A9D-7C1369310CE8}" type="parTrans" cxnId="{F976B678-1ECD-C742-A088-9F99CBA220A1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681D1249-54A0-9540-B5C2-8BAF5E9AB4AD}" type="sibTrans" cxnId="{F976B678-1ECD-C742-A088-9F99CBA220A1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C81024E9-192A-374E-B82D-9B23EEE6A0F7}">
      <dgm:prSet phldrT="[Texte]" custT="1"/>
      <dgm:spPr/>
      <dgm:t>
        <a:bodyPr/>
        <a:lstStyle/>
        <a:p>
          <a:r>
            <a:rPr lang="fr-FR" sz="1800" b="1">
              <a:latin typeface="+mj-lt"/>
            </a:rPr>
            <a:t>La matérialité de l'œuvre; l'objet et l'œuvre.</a:t>
          </a:r>
          <a:endParaRPr lang="fr-FR" sz="1800" b="1" dirty="0">
            <a:latin typeface="+mj-lt"/>
          </a:endParaRPr>
        </a:p>
      </dgm:t>
    </dgm:pt>
    <dgm:pt modelId="{22A8DC05-C48A-AE4F-9755-C27CA0C2EF62}" type="parTrans" cxnId="{E773F649-82B9-1143-A364-B03706B44841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E234F8AB-5CDC-114F-B465-CD5F634C82BF}" type="sibTrans" cxnId="{E773F649-82B9-1143-A364-B03706B44841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9C8C6857-803A-AB49-AF72-4692CAFFF339}">
      <dgm:prSet phldrT="[Texte]" custT="1"/>
      <dgm:spPr/>
      <dgm:t>
        <a:bodyPr/>
        <a:lstStyle/>
        <a:p>
          <a:r>
            <a:rPr lang="fr-FR" sz="1800" b="1">
              <a:latin typeface="+mj-lt"/>
            </a:rPr>
            <a:t>L'œuvre, l'espace, l'auteur, le spectateur.</a:t>
          </a:r>
          <a:endParaRPr lang="fr-FR" sz="1800" b="1" dirty="0">
            <a:latin typeface="+mj-lt"/>
          </a:endParaRPr>
        </a:p>
      </dgm:t>
    </dgm:pt>
    <dgm:pt modelId="{DD98D3B4-A4E8-C240-B43F-FAC757FEFFA4}" type="parTrans" cxnId="{88B32A8B-A40E-C94D-BB78-9F9FC8851AD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230FC0F9-023F-EB4B-85AD-34E79C5E1CB0}" type="sibTrans" cxnId="{88B32A8B-A40E-C94D-BB78-9F9FC8851AD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EF666EE0-8675-1C40-86C2-0F9777D67EF9}">
      <dgm:prSet phldrT="[Texte]" custT="1"/>
      <dgm:spPr/>
      <dgm:t>
        <a:bodyPr/>
        <a:lstStyle/>
        <a:p>
          <a:r>
            <a:rPr lang="fr-FR" sz="1200" b="1" dirty="0">
              <a:latin typeface="+mj-lt"/>
            </a:rPr>
            <a:t>La ressemblance.</a:t>
          </a:r>
        </a:p>
      </dgm:t>
    </dgm:pt>
    <dgm:pt modelId="{7F892DF3-5CD9-F34F-8B06-58129EF37ED6}" type="parTrans" cxnId="{6A5F44B3-CE3B-E244-8945-2DA83DF9FAC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87E7DC52-E326-9648-9413-D8D960B96FDC}" type="sibTrans" cxnId="{6A5F44B3-CE3B-E244-8945-2DA83DF9FAC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B1124886-3F8C-DA47-BB1E-35CAD8E80B7B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Le dispositif de représentation.</a:t>
          </a:r>
          <a:endParaRPr lang="fr-FR" sz="1200" b="1" dirty="0">
            <a:latin typeface="+mj-lt"/>
          </a:endParaRPr>
        </a:p>
      </dgm:t>
    </dgm:pt>
    <dgm:pt modelId="{1C75B298-E9DF-3B4A-8786-C0FD7368AB89}" type="parTrans" cxnId="{2C7C152F-540D-2E4A-8115-A1021FA4BAA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B912A9D8-47C9-CA46-BE02-5D55DCEFA6D6}" type="sibTrans" cxnId="{2C7C152F-540D-2E4A-8115-A1021FA4BAA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517E9AD9-45B7-F94F-A38D-FA1E59B9B422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narration visuelle.</a:t>
          </a:r>
          <a:endParaRPr lang="fr-FR" sz="1200" b="1" dirty="0">
            <a:latin typeface="+mj-lt"/>
          </a:endParaRPr>
        </a:p>
      </dgm:t>
    </dgm:pt>
    <dgm:pt modelId="{287B7FCB-DAE0-7745-BE07-EE143AC64B85}" type="parTrans" cxnId="{841EACF0-1B66-F042-965E-84F1791B0AD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D741592E-A2CE-7341-A82A-6E3C92D1567C}" type="sibTrans" cxnId="{841EACF0-1B66-F042-965E-84F1791B0AD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4EEB2CA3-4829-8248-A90F-2C4AA7651D46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L'autonomie de l'œuvre d'art, les modalités de son autoréférenciation.</a:t>
          </a:r>
          <a:endParaRPr lang="fr-FR" sz="1200" b="1" dirty="0">
            <a:latin typeface="+mj-lt"/>
          </a:endParaRPr>
        </a:p>
      </dgm:t>
    </dgm:pt>
    <dgm:pt modelId="{ECB953CF-B3EC-654E-987F-786B97DC90A4}" type="parTrans" cxnId="{C4F44323-A636-3D4D-B96A-62E4B84375A2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3C788550-4E66-A142-8225-CF67645D1EC6}" type="sibTrans" cxnId="{C4F44323-A636-3D4D-B96A-62E4B84375A2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79E038B9-CAEF-BE45-B76E-03EBC929A38D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création, la matérialité, le statut, la signification des images.</a:t>
          </a:r>
          <a:endParaRPr lang="fr-FR" sz="1200" b="1" dirty="0">
            <a:latin typeface="+mj-lt"/>
          </a:endParaRPr>
        </a:p>
      </dgm:t>
    </dgm:pt>
    <dgm:pt modelId="{64D9D6CE-C97F-C640-A393-7BAA4487E106}" type="parTrans" cxnId="{E895C570-3B4F-7447-8F09-B832117132A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F374486C-A1DB-AF42-8EE4-1B002D0F5D74}" type="sibTrans" cxnId="{E895C570-3B4F-7447-8F09-B832117132AB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AF5C5403-40FC-B149-9C0A-4F4970E9E41A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conception, la production et la diffusion de l'œuvre plastique à l'ère du numérique.</a:t>
          </a:r>
          <a:endParaRPr lang="fr-FR" sz="1200" b="1" dirty="0">
            <a:latin typeface="+mj-lt"/>
          </a:endParaRPr>
        </a:p>
      </dgm:t>
    </dgm:pt>
    <dgm:pt modelId="{BA796C17-3C4C-FF4F-9EF9-8354E115DB4C}" type="parTrans" cxnId="{11CFE071-12FE-ED49-BB7C-6B5037E3912D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746443E9-02EA-9A4D-852A-72D7FB742253}" type="sibTrans" cxnId="{11CFE071-12FE-ED49-BB7C-6B5037E3912D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2F25CBBF-18FE-C647-A74A-DC9C85C0303D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transformation de la matière.</a:t>
          </a:r>
          <a:endParaRPr lang="fr-FR" sz="1200" b="1" dirty="0">
            <a:latin typeface="+mj-lt"/>
          </a:endParaRPr>
        </a:p>
      </dgm:t>
    </dgm:pt>
    <dgm:pt modelId="{DA20ADF2-6889-1948-A2A4-B2A51F625B4E}" type="parTrans" cxnId="{0FB1EE3C-93CE-754A-890A-F6C3334BA75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6AAE3540-084F-0743-A432-D8E9A4D5D54A}" type="sibTrans" cxnId="{0FB1EE3C-93CE-754A-890A-F6C3334BA757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CC653EDC-F64A-194D-8904-BA2F064960F0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Les qualités physiques des matériaux.</a:t>
          </a:r>
          <a:endParaRPr lang="fr-FR" sz="1200" b="1" dirty="0">
            <a:latin typeface="+mj-lt"/>
          </a:endParaRPr>
        </a:p>
      </dgm:t>
    </dgm:pt>
    <dgm:pt modelId="{3A541BA4-4BAC-464B-8FCB-1882B2683947}" type="parTrans" cxnId="{D03D17A3-2121-4946-ADDB-C04DBF4CC014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12C29C94-2BF8-EC4A-9365-139454D7C930}" type="sibTrans" cxnId="{D03D17A3-2121-4946-ADDB-C04DBF4CC014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B2AFB745-7FE0-0949-A723-0E2463436592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matérialité et la qualité de la couleur.</a:t>
          </a:r>
          <a:endParaRPr lang="fr-FR" sz="1200" b="1" dirty="0">
            <a:latin typeface="+mj-lt"/>
          </a:endParaRPr>
        </a:p>
      </dgm:t>
    </dgm:pt>
    <dgm:pt modelId="{7EC288ED-685B-744B-AC23-B4598C47F44E}" type="parTrans" cxnId="{626A4D8A-66AA-924F-A017-F99D09BC0845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52C3848B-3FCA-134F-89E0-0258A4EBE680}" type="sibTrans" cxnId="{626A4D8A-66AA-924F-A017-F99D09BC0845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EE051E1C-73ED-D044-876F-F36BDA2179B9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L'objet comme matériau en art.</a:t>
          </a:r>
          <a:endParaRPr lang="fr-FR" sz="1200" b="1" dirty="0">
            <a:latin typeface="+mj-lt"/>
          </a:endParaRPr>
        </a:p>
      </dgm:t>
    </dgm:pt>
    <dgm:pt modelId="{C8F58BD1-FD3D-4347-BFE0-153913CF2322}" type="parTrans" cxnId="{30D29423-8438-F24B-9EB5-DA2FB1B31FF4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79CDE066-6B35-B945-98C8-FC9CAAD3BD61}" type="sibTrans" cxnId="{30D29423-8438-F24B-9EB5-DA2FB1B31FF4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1664C685-7799-F248-9A44-8B950EDDDD17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Les représentations et statuts de l'objet en art.</a:t>
          </a:r>
          <a:endParaRPr lang="fr-FR" sz="1200" b="1" dirty="0">
            <a:latin typeface="+mj-lt"/>
          </a:endParaRPr>
        </a:p>
      </dgm:t>
    </dgm:pt>
    <dgm:pt modelId="{E21445AD-A911-E740-A5AA-31B265009B40}" type="parTrans" cxnId="{C5D531E4-E1A5-0B4C-B9E4-856B5601C389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61CD08E9-B27F-2C42-B689-6E05CFDC87D8}" type="sibTrans" cxnId="{C5D531E4-E1A5-0B4C-B9E4-856B5601C389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1ED06971-134E-A34A-9722-805E419A2227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Le numérique en tant que processus et matériau artistiques (langages, outils, supports).</a:t>
          </a:r>
          <a:endParaRPr lang="fr-FR" sz="1200" b="1" dirty="0">
            <a:latin typeface="+mj-lt"/>
          </a:endParaRPr>
        </a:p>
      </dgm:t>
    </dgm:pt>
    <dgm:pt modelId="{05159981-1F2A-5D4F-8C7A-4A1C76EEB45C}" type="parTrans" cxnId="{68919AF1-E21B-BE4B-9650-B07472504CD6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7FB8FDF8-4611-A34F-A5C6-7AFB33FE5C58}" type="sibTrans" cxnId="{68919AF1-E21B-BE4B-9650-B07472504CD6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D60F6EB0-44DF-004A-BCA0-52890B88A7C6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relation du corps à la production artistique.</a:t>
          </a:r>
          <a:endParaRPr lang="fr-FR" sz="1200" b="1" dirty="0">
            <a:latin typeface="+mj-lt"/>
          </a:endParaRPr>
        </a:p>
      </dgm:t>
    </dgm:pt>
    <dgm:pt modelId="{E51F13B6-819E-5341-8784-0719BC222182}" type="parTrans" cxnId="{7174F752-7B2B-B148-9D62-814469E2E533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00118798-599D-8C42-B90C-DC56116F2392}" type="sibTrans" cxnId="{7174F752-7B2B-B148-9D62-814469E2E533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2FAAC9AA-5FF9-A34D-9577-F5B5CB070F5F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La présence matérielle de l'œuvre dans l'espace, la présentation de l'œuvre.</a:t>
          </a:r>
          <a:endParaRPr lang="fr-FR" sz="1200" b="1" dirty="0">
            <a:latin typeface="+mj-lt"/>
          </a:endParaRPr>
        </a:p>
      </dgm:t>
    </dgm:pt>
    <dgm:pt modelId="{92BAA416-6EE3-9446-95A1-6F87F894CD29}" type="parTrans" cxnId="{DC6EFC25-DE26-8F44-AB86-2BA192DB8BC5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9E10E230-10F3-9D44-A725-0F5D8AB6D777}" type="sibTrans" cxnId="{DC6EFC25-DE26-8F44-AB86-2BA192DB8BC5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C603303E-EB7C-EB43-927E-C6297E7CEDFB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L'expérience sensible de l'espace de l'œuvre.</a:t>
          </a:r>
          <a:endParaRPr lang="fr-FR" sz="1200" b="1" dirty="0">
            <a:latin typeface="+mj-lt"/>
          </a:endParaRPr>
        </a:p>
      </dgm:t>
    </dgm:pt>
    <dgm:pt modelId="{3C5B73F5-C00B-EA4A-8A70-89E591B6F32C}" type="parTrans" cxnId="{20FC6FEB-43FC-CA4D-B25F-6682567873FF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F2B771E6-A7A1-5B4E-93AF-BE4F95EFFB7B}" type="sibTrans" cxnId="{20FC6FEB-43FC-CA4D-B25F-6682567873FF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21254BF5-21E3-5E4A-B2DC-99F466621828}">
      <dgm:prSet phldrT="[Texte]" custT="1"/>
      <dgm:spPr/>
      <dgm:t>
        <a:bodyPr/>
        <a:lstStyle/>
        <a:p>
          <a:r>
            <a:rPr lang="fr-FR" sz="1200" b="1">
              <a:latin typeface="+mj-lt"/>
            </a:rPr>
            <a:t>Les métissages entre arts plastiques et technologies numériques. </a:t>
          </a:r>
          <a:endParaRPr lang="fr-FR" sz="1200" b="1" dirty="0">
            <a:latin typeface="+mj-lt"/>
          </a:endParaRPr>
        </a:p>
      </dgm:t>
    </dgm:pt>
    <dgm:pt modelId="{3D1EB44F-1AAB-464B-AAD3-37D827E8F788}" type="parTrans" cxnId="{42E41B95-E7FD-A549-870C-E7DEAEE9DC3D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E1518BCD-A51E-5740-A18B-5F97B019B94E}" type="sibTrans" cxnId="{42E41B95-E7FD-A549-870C-E7DEAEE9DC3D}">
      <dgm:prSet/>
      <dgm:spPr/>
      <dgm:t>
        <a:bodyPr/>
        <a:lstStyle/>
        <a:p>
          <a:endParaRPr lang="fr-FR" b="1">
            <a:solidFill>
              <a:schemeClr val="bg1"/>
            </a:solidFill>
            <a:latin typeface="+mj-lt"/>
          </a:endParaRPr>
        </a:p>
      </dgm:t>
    </dgm:pt>
    <dgm:pt modelId="{0DD634DE-94EC-EB48-94B6-8965DDF84DB9}" type="pres">
      <dgm:prSet presAssocID="{F6DCE7CA-5781-E746-8F3E-23E9A29F1A48}" presName="Name0" presStyleCnt="0">
        <dgm:presLayoutVars>
          <dgm:dir/>
          <dgm:resizeHandles val="exact"/>
        </dgm:presLayoutVars>
      </dgm:prSet>
      <dgm:spPr/>
    </dgm:pt>
    <dgm:pt modelId="{D6E58AB3-AAFB-8343-99CE-F95833CB8842}" type="pres">
      <dgm:prSet presAssocID="{FB85DF87-2C44-8D41-8249-483D6E9B0E20}" presName="node" presStyleLbl="node1" presStyleIdx="0" presStyleCnt="3" custScaleY="143751" custRadScaleRad="83733">
        <dgm:presLayoutVars>
          <dgm:bulletEnabled val="1"/>
        </dgm:presLayoutVars>
      </dgm:prSet>
      <dgm:spPr/>
    </dgm:pt>
    <dgm:pt modelId="{C682A296-D448-AC45-85E3-4E7CC6BBFB2D}" type="pres">
      <dgm:prSet presAssocID="{681D1249-54A0-9540-B5C2-8BAF5E9AB4AD}" presName="sibTrans" presStyleLbl="sibTrans2D1" presStyleIdx="0" presStyleCnt="3"/>
      <dgm:spPr/>
    </dgm:pt>
    <dgm:pt modelId="{C8263775-5DE3-7842-8AAC-D5970857B47B}" type="pres">
      <dgm:prSet presAssocID="{681D1249-54A0-9540-B5C2-8BAF5E9AB4AD}" presName="connectorText" presStyleLbl="sibTrans2D1" presStyleIdx="0" presStyleCnt="3"/>
      <dgm:spPr/>
    </dgm:pt>
    <dgm:pt modelId="{7F8DAD85-8C82-FE45-82A2-4E37F1DE06F2}" type="pres">
      <dgm:prSet presAssocID="{C81024E9-192A-374E-B82D-9B23EEE6A0F7}" presName="node" presStyleLbl="node1" presStyleIdx="1" presStyleCnt="3" custScaleY="126766" custRadScaleRad="93087" custRadScaleInc="-14353">
        <dgm:presLayoutVars>
          <dgm:bulletEnabled val="1"/>
        </dgm:presLayoutVars>
      </dgm:prSet>
      <dgm:spPr/>
    </dgm:pt>
    <dgm:pt modelId="{373F1ED6-B874-C949-B930-B6EFEE8ACA16}" type="pres">
      <dgm:prSet presAssocID="{E234F8AB-5CDC-114F-B465-CD5F634C82BF}" presName="sibTrans" presStyleLbl="sibTrans2D1" presStyleIdx="1" presStyleCnt="3"/>
      <dgm:spPr/>
    </dgm:pt>
    <dgm:pt modelId="{A764FD9C-3B7A-3447-8D54-0BC0236E033D}" type="pres">
      <dgm:prSet presAssocID="{E234F8AB-5CDC-114F-B465-CD5F634C82BF}" presName="connectorText" presStyleLbl="sibTrans2D1" presStyleIdx="1" presStyleCnt="3"/>
      <dgm:spPr/>
    </dgm:pt>
    <dgm:pt modelId="{F4E77180-ABEE-4649-A9B7-8EE496660B01}" type="pres">
      <dgm:prSet presAssocID="{9C8C6857-803A-AB49-AF72-4692CAFFF339}" presName="node" presStyleLbl="node1" presStyleIdx="2" presStyleCnt="3" custScaleY="114711" custRadScaleRad="90977" custRadScaleInc="13727">
        <dgm:presLayoutVars>
          <dgm:bulletEnabled val="1"/>
        </dgm:presLayoutVars>
      </dgm:prSet>
      <dgm:spPr/>
    </dgm:pt>
    <dgm:pt modelId="{9F2490EE-23EF-D94F-BD71-FF0B0479FF2B}" type="pres">
      <dgm:prSet presAssocID="{230FC0F9-023F-EB4B-85AD-34E79C5E1CB0}" presName="sibTrans" presStyleLbl="sibTrans2D1" presStyleIdx="2" presStyleCnt="3"/>
      <dgm:spPr/>
    </dgm:pt>
    <dgm:pt modelId="{A660B85C-4111-3548-B65E-AC3FA875D305}" type="pres">
      <dgm:prSet presAssocID="{230FC0F9-023F-EB4B-85AD-34E79C5E1CB0}" presName="connectorText" presStyleLbl="sibTrans2D1" presStyleIdx="2" presStyleCnt="3"/>
      <dgm:spPr/>
    </dgm:pt>
  </dgm:ptLst>
  <dgm:cxnLst>
    <dgm:cxn modelId="{42E41B95-E7FD-A549-870C-E7DEAEE9DC3D}" srcId="{9C8C6857-803A-AB49-AF72-4692CAFFF339}" destId="{21254BF5-21E3-5E4A-B2DC-99F466621828}" srcOrd="3" destOrd="0" parTransId="{3D1EB44F-1AAB-464B-AAD3-37D827E8F788}" sibTransId="{E1518BCD-A51E-5740-A18B-5F97B019B94E}"/>
    <dgm:cxn modelId="{D2A1D8C9-4713-416D-86E5-5CB99EB9D8FB}" type="presOf" srcId="{681D1249-54A0-9540-B5C2-8BAF5E9AB4AD}" destId="{C8263775-5DE3-7842-8AAC-D5970857B47B}" srcOrd="1" destOrd="0" presId="urn:microsoft.com/office/officeart/2005/8/layout/cycle7"/>
    <dgm:cxn modelId="{53972947-CD60-466C-867A-4DA377110BD0}" type="presOf" srcId="{FB85DF87-2C44-8D41-8249-483D6E9B0E20}" destId="{D6E58AB3-AAFB-8343-99CE-F95833CB8842}" srcOrd="0" destOrd="0" presId="urn:microsoft.com/office/officeart/2005/8/layout/cycle7"/>
    <dgm:cxn modelId="{A24F8273-5E8F-4D09-B4B1-CD32D032F8A7}" type="presOf" srcId="{21254BF5-21E3-5E4A-B2DC-99F466621828}" destId="{F4E77180-ABEE-4649-A9B7-8EE496660B01}" srcOrd="0" destOrd="4" presId="urn:microsoft.com/office/officeart/2005/8/layout/cycle7"/>
    <dgm:cxn modelId="{B784D1F2-74C2-4870-BC14-6531092A2430}" type="presOf" srcId="{EF666EE0-8675-1C40-86C2-0F9777D67EF9}" destId="{D6E58AB3-AAFB-8343-99CE-F95833CB8842}" srcOrd="0" destOrd="1" presId="urn:microsoft.com/office/officeart/2005/8/layout/cycle7"/>
    <dgm:cxn modelId="{88B32A8B-A40E-C94D-BB78-9F9FC8851ADB}" srcId="{F6DCE7CA-5781-E746-8F3E-23E9A29F1A48}" destId="{9C8C6857-803A-AB49-AF72-4692CAFFF339}" srcOrd="2" destOrd="0" parTransId="{DD98D3B4-A4E8-C240-B43F-FAC757FEFFA4}" sibTransId="{230FC0F9-023F-EB4B-85AD-34E79C5E1CB0}"/>
    <dgm:cxn modelId="{F8BB5BAF-A47F-4276-8151-AA58DCCAD9D5}" type="presOf" srcId="{2F25CBBF-18FE-C647-A74A-DC9C85C0303D}" destId="{7F8DAD85-8C82-FE45-82A2-4E37F1DE06F2}" srcOrd="0" destOrd="1" presId="urn:microsoft.com/office/officeart/2005/8/layout/cycle7"/>
    <dgm:cxn modelId="{A5E01F4B-033A-42EC-B952-1485ADF803E1}" type="presOf" srcId="{2FAAC9AA-5FF9-A34D-9577-F5B5CB070F5F}" destId="{F4E77180-ABEE-4649-A9B7-8EE496660B01}" srcOrd="0" destOrd="2" presId="urn:microsoft.com/office/officeart/2005/8/layout/cycle7"/>
    <dgm:cxn modelId="{626A4D8A-66AA-924F-A017-F99D09BC0845}" srcId="{C81024E9-192A-374E-B82D-9B23EEE6A0F7}" destId="{B2AFB745-7FE0-0949-A723-0E2463436592}" srcOrd="2" destOrd="0" parTransId="{7EC288ED-685B-744B-AC23-B4598C47F44E}" sibTransId="{52C3848B-3FCA-134F-89E0-0258A4EBE680}"/>
    <dgm:cxn modelId="{39C28E65-F5CF-4118-81B7-0CCEB28A971D}" type="presOf" srcId="{79E038B9-CAEF-BE45-B76E-03EBC929A38D}" destId="{D6E58AB3-AAFB-8343-99CE-F95833CB8842}" srcOrd="0" destOrd="5" presId="urn:microsoft.com/office/officeart/2005/8/layout/cycle7"/>
    <dgm:cxn modelId="{A1002D65-9A1B-48C1-9AF1-8FB1EEA7BE6F}" type="presOf" srcId="{B1124886-3F8C-DA47-BB1E-35CAD8E80B7B}" destId="{D6E58AB3-AAFB-8343-99CE-F95833CB8842}" srcOrd="0" destOrd="2" presId="urn:microsoft.com/office/officeart/2005/8/layout/cycle7"/>
    <dgm:cxn modelId="{30D29423-8438-F24B-9EB5-DA2FB1B31FF4}" srcId="{C81024E9-192A-374E-B82D-9B23EEE6A0F7}" destId="{EE051E1C-73ED-D044-876F-F36BDA2179B9}" srcOrd="3" destOrd="0" parTransId="{C8F58BD1-FD3D-4347-BFE0-153913CF2322}" sibTransId="{79CDE066-6B35-B945-98C8-FC9CAAD3BD61}"/>
    <dgm:cxn modelId="{B9DE6457-9899-4956-A265-6978DC925050}" type="presOf" srcId="{517E9AD9-45B7-F94F-A38D-FA1E59B9B422}" destId="{D6E58AB3-AAFB-8343-99CE-F95833CB8842}" srcOrd="0" destOrd="3" presId="urn:microsoft.com/office/officeart/2005/8/layout/cycle7"/>
    <dgm:cxn modelId="{6A5F44B3-CE3B-E244-8945-2DA83DF9FACB}" srcId="{FB85DF87-2C44-8D41-8249-483D6E9B0E20}" destId="{EF666EE0-8675-1C40-86C2-0F9777D67EF9}" srcOrd="0" destOrd="0" parTransId="{7F892DF3-5CD9-F34F-8B06-58129EF37ED6}" sibTransId="{87E7DC52-E326-9648-9413-D8D960B96FDC}"/>
    <dgm:cxn modelId="{F976B678-1ECD-C742-A088-9F99CBA220A1}" srcId="{F6DCE7CA-5781-E746-8F3E-23E9A29F1A48}" destId="{FB85DF87-2C44-8D41-8249-483D6E9B0E20}" srcOrd="0" destOrd="0" parTransId="{21871AC9-386B-5A4A-8A9D-7C1369310CE8}" sibTransId="{681D1249-54A0-9540-B5C2-8BAF5E9AB4AD}"/>
    <dgm:cxn modelId="{8158996E-B08D-4BB8-B985-205D0FCDCCAB}" type="presOf" srcId="{D60F6EB0-44DF-004A-BCA0-52890B88A7C6}" destId="{F4E77180-ABEE-4649-A9B7-8EE496660B01}" srcOrd="0" destOrd="1" presId="urn:microsoft.com/office/officeart/2005/8/layout/cycle7"/>
    <dgm:cxn modelId="{47C20977-F1F4-4D4D-8D71-224E2A326ECC}" type="presOf" srcId="{CC653EDC-F64A-194D-8904-BA2F064960F0}" destId="{7F8DAD85-8C82-FE45-82A2-4E37F1DE06F2}" srcOrd="0" destOrd="2" presId="urn:microsoft.com/office/officeart/2005/8/layout/cycle7"/>
    <dgm:cxn modelId="{99371F9F-F3C4-413D-ADCA-C8E0A60E9FF3}" type="presOf" srcId="{9C8C6857-803A-AB49-AF72-4692CAFFF339}" destId="{F4E77180-ABEE-4649-A9B7-8EE496660B01}" srcOrd="0" destOrd="0" presId="urn:microsoft.com/office/officeart/2005/8/layout/cycle7"/>
    <dgm:cxn modelId="{20FC6FEB-43FC-CA4D-B25F-6682567873FF}" srcId="{9C8C6857-803A-AB49-AF72-4692CAFFF339}" destId="{C603303E-EB7C-EB43-927E-C6297E7CEDFB}" srcOrd="2" destOrd="0" parTransId="{3C5B73F5-C00B-EA4A-8A70-89E591B6F32C}" sibTransId="{F2B771E6-A7A1-5B4E-93AF-BE4F95EFFB7B}"/>
    <dgm:cxn modelId="{5ABCC838-C58A-4CFB-8324-BAB4150AC5E4}" type="presOf" srcId="{681D1249-54A0-9540-B5C2-8BAF5E9AB4AD}" destId="{C682A296-D448-AC45-85E3-4E7CC6BBFB2D}" srcOrd="0" destOrd="0" presId="urn:microsoft.com/office/officeart/2005/8/layout/cycle7"/>
    <dgm:cxn modelId="{514227CB-AD4F-450F-AB81-ACC60D4EFC06}" type="presOf" srcId="{1664C685-7799-F248-9A44-8B950EDDDD17}" destId="{7F8DAD85-8C82-FE45-82A2-4E37F1DE06F2}" srcOrd="0" destOrd="5" presId="urn:microsoft.com/office/officeart/2005/8/layout/cycle7"/>
    <dgm:cxn modelId="{5C7CB6CA-DE97-4207-BBE5-B301B3F84947}" type="presOf" srcId="{C81024E9-192A-374E-B82D-9B23EEE6A0F7}" destId="{7F8DAD85-8C82-FE45-82A2-4E37F1DE06F2}" srcOrd="0" destOrd="0" presId="urn:microsoft.com/office/officeart/2005/8/layout/cycle7"/>
    <dgm:cxn modelId="{CB1F9C83-53CA-4060-B4B2-D12CD4B9DA19}" type="presOf" srcId="{1ED06971-134E-A34A-9722-805E419A2227}" destId="{7F8DAD85-8C82-FE45-82A2-4E37F1DE06F2}" srcOrd="0" destOrd="6" presId="urn:microsoft.com/office/officeart/2005/8/layout/cycle7"/>
    <dgm:cxn modelId="{C4F44323-A636-3D4D-B96A-62E4B84375A2}" srcId="{FB85DF87-2C44-8D41-8249-483D6E9B0E20}" destId="{4EEB2CA3-4829-8248-A90F-2C4AA7651D46}" srcOrd="3" destOrd="0" parTransId="{ECB953CF-B3EC-654E-987F-786B97DC90A4}" sibTransId="{3C788550-4E66-A142-8225-CF67645D1EC6}"/>
    <dgm:cxn modelId="{DC6EFC25-DE26-8F44-AB86-2BA192DB8BC5}" srcId="{9C8C6857-803A-AB49-AF72-4692CAFFF339}" destId="{2FAAC9AA-5FF9-A34D-9577-F5B5CB070F5F}" srcOrd="1" destOrd="0" parTransId="{92BAA416-6EE3-9446-95A1-6F87F894CD29}" sibTransId="{9E10E230-10F3-9D44-A725-0F5D8AB6D777}"/>
    <dgm:cxn modelId="{2C7C152F-540D-2E4A-8115-A1021FA4BAA7}" srcId="{FB85DF87-2C44-8D41-8249-483D6E9B0E20}" destId="{B1124886-3F8C-DA47-BB1E-35CAD8E80B7B}" srcOrd="1" destOrd="0" parTransId="{1C75B298-E9DF-3B4A-8786-C0FD7368AB89}" sibTransId="{B912A9D8-47C9-CA46-BE02-5D55DCEFA6D6}"/>
    <dgm:cxn modelId="{66B9DAF1-BCEA-443E-B7D3-A1804FEDDC34}" type="presOf" srcId="{AF5C5403-40FC-B149-9C0A-4F4970E9E41A}" destId="{D6E58AB3-AAFB-8343-99CE-F95833CB8842}" srcOrd="0" destOrd="6" presId="urn:microsoft.com/office/officeart/2005/8/layout/cycle7"/>
    <dgm:cxn modelId="{B0D4C87A-9DCD-4B4F-B684-3439AB84D431}" type="presOf" srcId="{C603303E-EB7C-EB43-927E-C6297E7CEDFB}" destId="{F4E77180-ABEE-4649-A9B7-8EE496660B01}" srcOrd="0" destOrd="3" presId="urn:microsoft.com/office/officeart/2005/8/layout/cycle7"/>
    <dgm:cxn modelId="{E773F649-82B9-1143-A364-B03706B44841}" srcId="{F6DCE7CA-5781-E746-8F3E-23E9A29F1A48}" destId="{C81024E9-192A-374E-B82D-9B23EEE6A0F7}" srcOrd="1" destOrd="0" parTransId="{22A8DC05-C48A-AE4F-9755-C27CA0C2EF62}" sibTransId="{E234F8AB-5CDC-114F-B465-CD5F634C82BF}"/>
    <dgm:cxn modelId="{9E230281-C64B-4693-BEC3-6FCE580C65C6}" type="presOf" srcId="{EE051E1C-73ED-D044-876F-F36BDA2179B9}" destId="{7F8DAD85-8C82-FE45-82A2-4E37F1DE06F2}" srcOrd="0" destOrd="4" presId="urn:microsoft.com/office/officeart/2005/8/layout/cycle7"/>
    <dgm:cxn modelId="{620F7CC7-6C87-4A4B-A4BF-F65BAE2EF30A}" type="presOf" srcId="{230FC0F9-023F-EB4B-85AD-34E79C5E1CB0}" destId="{A660B85C-4111-3548-B65E-AC3FA875D305}" srcOrd="1" destOrd="0" presId="urn:microsoft.com/office/officeart/2005/8/layout/cycle7"/>
    <dgm:cxn modelId="{60C92B2E-CBAF-446C-839A-5AC650C9CC8E}" type="presOf" srcId="{F6DCE7CA-5781-E746-8F3E-23E9A29F1A48}" destId="{0DD634DE-94EC-EB48-94B6-8965DDF84DB9}" srcOrd="0" destOrd="0" presId="urn:microsoft.com/office/officeart/2005/8/layout/cycle7"/>
    <dgm:cxn modelId="{841EACF0-1B66-F042-965E-84F1791B0AD7}" srcId="{FB85DF87-2C44-8D41-8249-483D6E9B0E20}" destId="{517E9AD9-45B7-F94F-A38D-FA1E59B9B422}" srcOrd="2" destOrd="0" parTransId="{287B7FCB-DAE0-7745-BE07-EE143AC64B85}" sibTransId="{D741592E-A2CE-7341-A82A-6E3C92D1567C}"/>
    <dgm:cxn modelId="{E895C570-3B4F-7447-8F09-B832117132AB}" srcId="{FB85DF87-2C44-8D41-8249-483D6E9B0E20}" destId="{79E038B9-CAEF-BE45-B76E-03EBC929A38D}" srcOrd="4" destOrd="0" parTransId="{64D9D6CE-C97F-C640-A393-7BAA4487E106}" sibTransId="{F374486C-A1DB-AF42-8EE4-1B002D0F5D74}"/>
    <dgm:cxn modelId="{0FB1EE3C-93CE-754A-890A-F6C3334BA757}" srcId="{C81024E9-192A-374E-B82D-9B23EEE6A0F7}" destId="{2F25CBBF-18FE-C647-A74A-DC9C85C0303D}" srcOrd="0" destOrd="0" parTransId="{DA20ADF2-6889-1948-A2A4-B2A51F625B4E}" sibTransId="{6AAE3540-084F-0743-A432-D8E9A4D5D54A}"/>
    <dgm:cxn modelId="{DA41E09E-5A35-4EA6-AE44-2AD90B889CE3}" type="presOf" srcId="{B2AFB745-7FE0-0949-A723-0E2463436592}" destId="{7F8DAD85-8C82-FE45-82A2-4E37F1DE06F2}" srcOrd="0" destOrd="3" presId="urn:microsoft.com/office/officeart/2005/8/layout/cycle7"/>
    <dgm:cxn modelId="{D03D17A3-2121-4946-ADDB-C04DBF4CC014}" srcId="{C81024E9-192A-374E-B82D-9B23EEE6A0F7}" destId="{CC653EDC-F64A-194D-8904-BA2F064960F0}" srcOrd="1" destOrd="0" parTransId="{3A541BA4-4BAC-464B-8FCB-1882B2683947}" sibTransId="{12C29C94-2BF8-EC4A-9365-139454D7C930}"/>
    <dgm:cxn modelId="{68919AF1-E21B-BE4B-9650-B07472504CD6}" srcId="{C81024E9-192A-374E-B82D-9B23EEE6A0F7}" destId="{1ED06971-134E-A34A-9722-805E419A2227}" srcOrd="5" destOrd="0" parTransId="{05159981-1F2A-5D4F-8C7A-4A1C76EEB45C}" sibTransId="{7FB8FDF8-4611-A34F-A5C6-7AFB33FE5C58}"/>
    <dgm:cxn modelId="{C0DF3020-2663-41FF-B9AD-C23547B1DA6C}" type="presOf" srcId="{E234F8AB-5CDC-114F-B465-CD5F634C82BF}" destId="{373F1ED6-B874-C949-B930-B6EFEE8ACA16}" srcOrd="0" destOrd="0" presId="urn:microsoft.com/office/officeart/2005/8/layout/cycle7"/>
    <dgm:cxn modelId="{670E0973-8D60-4C3A-8DAD-408629ABC77F}" type="presOf" srcId="{E234F8AB-5CDC-114F-B465-CD5F634C82BF}" destId="{A764FD9C-3B7A-3447-8D54-0BC0236E033D}" srcOrd="1" destOrd="0" presId="urn:microsoft.com/office/officeart/2005/8/layout/cycle7"/>
    <dgm:cxn modelId="{C5D531E4-E1A5-0B4C-B9E4-856B5601C389}" srcId="{C81024E9-192A-374E-B82D-9B23EEE6A0F7}" destId="{1664C685-7799-F248-9A44-8B950EDDDD17}" srcOrd="4" destOrd="0" parTransId="{E21445AD-A911-E740-A5AA-31B265009B40}" sibTransId="{61CD08E9-B27F-2C42-B689-6E05CFDC87D8}"/>
    <dgm:cxn modelId="{0BB63857-C2CB-4E42-980D-CA1059F4BC8E}" type="presOf" srcId="{230FC0F9-023F-EB4B-85AD-34E79C5E1CB0}" destId="{9F2490EE-23EF-D94F-BD71-FF0B0479FF2B}" srcOrd="0" destOrd="0" presId="urn:microsoft.com/office/officeart/2005/8/layout/cycle7"/>
    <dgm:cxn modelId="{95508AE0-B9F9-4947-9B35-F3D65525E4AE}" type="presOf" srcId="{4EEB2CA3-4829-8248-A90F-2C4AA7651D46}" destId="{D6E58AB3-AAFB-8343-99CE-F95833CB8842}" srcOrd="0" destOrd="4" presId="urn:microsoft.com/office/officeart/2005/8/layout/cycle7"/>
    <dgm:cxn modelId="{11CFE071-12FE-ED49-BB7C-6B5037E3912D}" srcId="{FB85DF87-2C44-8D41-8249-483D6E9B0E20}" destId="{AF5C5403-40FC-B149-9C0A-4F4970E9E41A}" srcOrd="5" destOrd="0" parTransId="{BA796C17-3C4C-FF4F-9EF9-8354E115DB4C}" sibTransId="{746443E9-02EA-9A4D-852A-72D7FB742253}"/>
    <dgm:cxn modelId="{7174F752-7B2B-B148-9D62-814469E2E533}" srcId="{9C8C6857-803A-AB49-AF72-4692CAFFF339}" destId="{D60F6EB0-44DF-004A-BCA0-52890B88A7C6}" srcOrd="0" destOrd="0" parTransId="{E51F13B6-819E-5341-8784-0719BC222182}" sibTransId="{00118798-599D-8C42-B90C-DC56116F2392}"/>
    <dgm:cxn modelId="{3ED7C771-F080-4E5E-AB50-F9CAE4D42B2F}" type="presParOf" srcId="{0DD634DE-94EC-EB48-94B6-8965DDF84DB9}" destId="{D6E58AB3-AAFB-8343-99CE-F95833CB8842}" srcOrd="0" destOrd="0" presId="urn:microsoft.com/office/officeart/2005/8/layout/cycle7"/>
    <dgm:cxn modelId="{B35A6267-2E66-4647-B928-478A4A3984AD}" type="presParOf" srcId="{0DD634DE-94EC-EB48-94B6-8965DDF84DB9}" destId="{C682A296-D448-AC45-85E3-4E7CC6BBFB2D}" srcOrd="1" destOrd="0" presId="urn:microsoft.com/office/officeart/2005/8/layout/cycle7"/>
    <dgm:cxn modelId="{DC6F9CA2-3E8E-449D-B72E-ADFC044B7BB4}" type="presParOf" srcId="{C682A296-D448-AC45-85E3-4E7CC6BBFB2D}" destId="{C8263775-5DE3-7842-8AAC-D5970857B47B}" srcOrd="0" destOrd="0" presId="urn:microsoft.com/office/officeart/2005/8/layout/cycle7"/>
    <dgm:cxn modelId="{F78EB591-5D9C-45DB-8248-7BED7F6AA733}" type="presParOf" srcId="{0DD634DE-94EC-EB48-94B6-8965DDF84DB9}" destId="{7F8DAD85-8C82-FE45-82A2-4E37F1DE06F2}" srcOrd="2" destOrd="0" presId="urn:microsoft.com/office/officeart/2005/8/layout/cycle7"/>
    <dgm:cxn modelId="{7375DE1B-F857-43BD-8D2B-5A0E860ADB65}" type="presParOf" srcId="{0DD634DE-94EC-EB48-94B6-8965DDF84DB9}" destId="{373F1ED6-B874-C949-B930-B6EFEE8ACA16}" srcOrd="3" destOrd="0" presId="urn:microsoft.com/office/officeart/2005/8/layout/cycle7"/>
    <dgm:cxn modelId="{0530BD66-639A-492F-B6DF-54C02BF21C2A}" type="presParOf" srcId="{373F1ED6-B874-C949-B930-B6EFEE8ACA16}" destId="{A764FD9C-3B7A-3447-8D54-0BC0236E033D}" srcOrd="0" destOrd="0" presId="urn:microsoft.com/office/officeart/2005/8/layout/cycle7"/>
    <dgm:cxn modelId="{74CB1F13-0B1D-4E51-AC43-5ECFFDA6E154}" type="presParOf" srcId="{0DD634DE-94EC-EB48-94B6-8965DDF84DB9}" destId="{F4E77180-ABEE-4649-A9B7-8EE496660B01}" srcOrd="4" destOrd="0" presId="urn:microsoft.com/office/officeart/2005/8/layout/cycle7"/>
    <dgm:cxn modelId="{1C097D50-1474-44A5-B795-A603DE28F349}" type="presParOf" srcId="{0DD634DE-94EC-EB48-94B6-8965DDF84DB9}" destId="{9F2490EE-23EF-D94F-BD71-FF0B0479FF2B}" srcOrd="5" destOrd="0" presId="urn:microsoft.com/office/officeart/2005/8/layout/cycle7"/>
    <dgm:cxn modelId="{9DB00A01-3734-48B6-9396-CBF457CE2D59}" type="presParOf" srcId="{9F2490EE-23EF-D94F-BD71-FF0B0479FF2B}" destId="{A660B85C-4111-3548-B65E-AC3FA875D3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82E2A-9F41-0B46-ABF6-C36E898522DB}">
      <dsp:nvSpPr>
        <dsp:cNvPr id="0" name=""/>
        <dsp:cNvSpPr/>
      </dsp:nvSpPr>
      <dsp:spPr>
        <a:xfrm>
          <a:off x="2864045" y="133746"/>
          <a:ext cx="3446859" cy="2427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+mj-lt"/>
            </a:rPr>
            <a:t>La représentation plastique et les dispositifs de présentation.</a:t>
          </a:r>
          <a:endParaRPr lang="fr-FR" sz="16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ressemblance.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L'autonomie du geste graphique, pictural, sculptural.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Les différentes catégories d'images, leurs procédés de fabrication, leurs transformations.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narration visuelle.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mise en regard et en espace.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prise en compte du spectateur, de l'effet recherché.</a:t>
          </a:r>
          <a:endParaRPr lang="fr-FR" sz="1200" b="1" kern="1200" dirty="0">
            <a:latin typeface="+mj-lt"/>
          </a:endParaRPr>
        </a:p>
      </dsp:txBody>
      <dsp:txXfrm>
        <a:off x="2935151" y="204852"/>
        <a:ext cx="3304647" cy="2285531"/>
      </dsp:txXfrm>
    </dsp:sp>
    <dsp:sp modelId="{EDA2D07F-5A6A-A341-A3AD-3C80FFE53308}">
      <dsp:nvSpPr>
        <dsp:cNvPr id="0" name=""/>
        <dsp:cNvSpPr/>
      </dsp:nvSpPr>
      <dsp:spPr>
        <a:xfrm rot="3289362">
          <a:off x="5227961" y="3163180"/>
          <a:ext cx="1703503" cy="6032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b="1" kern="1200">
            <a:solidFill>
              <a:schemeClr val="bg1"/>
            </a:solidFill>
            <a:latin typeface="+mj-lt"/>
          </a:endParaRPr>
        </a:p>
      </dsp:txBody>
      <dsp:txXfrm>
        <a:off x="5408921" y="3283820"/>
        <a:ext cx="1341583" cy="361920"/>
      </dsp:txXfrm>
    </dsp:sp>
    <dsp:sp modelId="{9A542873-ADCF-9142-9C7F-74FCAA5CAFFF}">
      <dsp:nvSpPr>
        <dsp:cNvPr id="0" name=""/>
        <dsp:cNvSpPr/>
      </dsp:nvSpPr>
      <dsp:spPr>
        <a:xfrm>
          <a:off x="5695709" y="4368072"/>
          <a:ext cx="3446859" cy="1994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+mj-lt"/>
            </a:rPr>
            <a:t>Les fabrications et la relation entre l'objet et l'espace.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L'hétérogénéité et la cohérence plastique.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L'invention, la fabrication, les détournements, les mises en scène des objets.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L'espace en trois dimensions.</a:t>
          </a:r>
        </a:p>
      </dsp:txBody>
      <dsp:txXfrm>
        <a:off x="5754115" y="4426478"/>
        <a:ext cx="3330047" cy="1877317"/>
      </dsp:txXfrm>
    </dsp:sp>
    <dsp:sp modelId="{0BFAAA94-AA4A-EE4E-AF10-DEFBFBE93453}">
      <dsp:nvSpPr>
        <dsp:cNvPr id="0" name=""/>
        <dsp:cNvSpPr/>
      </dsp:nvSpPr>
      <dsp:spPr>
        <a:xfrm rot="10771964">
          <a:off x="3719532" y="5086761"/>
          <a:ext cx="1703503" cy="6032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b="1" kern="1200">
            <a:solidFill>
              <a:schemeClr val="bg1"/>
            </a:solidFill>
            <a:latin typeface="+mj-lt"/>
          </a:endParaRPr>
        </a:p>
      </dsp:txBody>
      <dsp:txXfrm rot="10800000">
        <a:off x="3900492" y="5207401"/>
        <a:ext cx="1341583" cy="361920"/>
      </dsp:txXfrm>
    </dsp:sp>
    <dsp:sp modelId="{C1B4B018-6226-9C40-9041-132925065602}">
      <dsp:nvSpPr>
        <dsp:cNvPr id="0" name=""/>
        <dsp:cNvSpPr/>
      </dsp:nvSpPr>
      <dsp:spPr>
        <a:xfrm>
          <a:off x="0" y="4302060"/>
          <a:ext cx="3446859" cy="2219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+mj-lt"/>
            </a:rPr>
            <a:t>La matérialité de la production plastique et la sensibilité aux constituants de l'oeuvre.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réalité concrète d'une production ou d'une oeuvre.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Les qualités physiques des matériaux.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Les effets du geste et de l'instrument.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matérialité et la qualité de la couleur.</a:t>
          </a:r>
        </a:p>
      </dsp:txBody>
      <dsp:txXfrm>
        <a:off x="64994" y="4367054"/>
        <a:ext cx="3316871" cy="2089065"/>
      </dsp:txXfrm>
    </dsp:sp>
    <dsp:sp modelId="{19091677-2D91-2C45-B044-DB53F15CA0A1}">
      <dsp:nvSpPr>
        <dsp:cNvPr id="0" name=""/>
        <dsp:cNvSpPr/>
      </dsp:nvSpPr>
      <dsp:spPr>
        <a:xfrm rot="18310435">
          <a:off x="2266932" y="3130175"/>
          <a:ext cx="1703503" cy="6032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b="1" kern="1200">
            <a:solidFill>
              <a:schemeClr val="bg1"/>
            </a:solidFill>
            <a:latin typeface="+mj-lt"/>
          </a:endParaRPr>
        </a:p>
      </dsp:txBody>
      <dsp:txXfrm>
        <a:off x="2447892" y="3250815"/>
        <a:ext cx="1341583" cy="361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58AB3-AAFB-8343-99CE-F95833CB8842}">
      <dsp:nvSpPr>
        <dsp:cNvPr id="0" name=""/>
        <dsp:cNvSpPr/>
      </dsp:nvSpPr>
      <dsp:spPr>
        <a:xfrm>
          <a:off x="2848570" y="1110932"/>
          <a:ext cx="3446859" cy="247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+mj-lt"/>
            </a:rPr>
            <a:t>La représentation; images, réalité et fiction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dirty="0">
              <a:latin typeface="+mj-lt"/>
            </a:rPr>
            <a:t>La ressemblance.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Le dispositif de représentation.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narration visuelle.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L'autonomie de l'œuvre d'art, les modalités de son autoréférenciation.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création, la matérialité, le statut, la signification des images.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conception, la production et la diffusion de l'œuvre plastique à l'ère du numérique.</a:t>
          </a:r>
          <a:endParaRPr lang="fr-FR" sz="1200" b="1" kern="1200" dirty="0">
            <a:latin typeface="+mj-lt"/>
          </a:endParaRPr>
        </a:p>
      </dsp:txBody>
      <dsp:txXfrm>
        <a:off x="2921132" y="1183494"/>
        <a:ext cx="3301735" cy="2332323"/>
      </dsp:txXfrm>
    </dsp:sp>
    <dsp:sp modelId="{C682A296-D448-AC45-85E3-4E7CC6BBFB2D}">
      <dsp:nvSpPr>
        <dsp:cNvPr id="0" name=""/>
        <dsp:cNvSpPr/>
      </dsp:nvSpPr>
      <dsp:spPr>
        <a:xfrm rot="3217615">
          <a:off x="5286909" y="4054987"/>
          <a:ext cx="1526545" cy="6032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b="1" kern="1200">
            <a:solidFill>
              <a:schemeClr val="bg1"/>
            </a:solidFill>
            <a:latin typeface="+mj-lt"/>
          </a:endParaRPr>
        </a:p>
      </dsp:txBody>
      <dsp:txXfrm>
        <a:off x="5467869" y="4175627"/>
        <a:ext cx="1164625" cy="361920"/>
      </dsp:txXfrm>
    </dsp:sp>
    <dsp:sp modelId="{7F8DAD85-8C82-FE45-82A2-4E37F1DE06F2}">
      <dsp:nvSpPr>
        <dsp:cNvPr id="0" name=""/>
        <dsp:cNvSpPr/>
      </dsp:nvSpPr>
      <dsp:spPr>
        <a:xfrm>
          <a:off x="5697134" y="5124795"/>
          <a:ext cx="3446859" cy="218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latin typeface="+mj-lt"/>
            </a:rPr>
            <a:t>La matérialité de l'œuvre; l'objet et l'œuvre.</a:t>
          </a:r>
          <a:endParaRPr lang="fr-FR" sz="18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transformation de la matière.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Les qualités physiques des matériaux.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matérialité et la qualité de la couleur.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L'objet comme matériau en art.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Les représentations et statuts de l'objet en art.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Le numérique en tant que processus et matériau artistiques (langages, outils, supports).</a:t>
          </a:r>
          <a:endParaRPr lang="fr-FR" sz="1200" b="1" kern="1200" dirty="0">
            <a:latin typeface="+mj-lt"/>
          </a:endParaRPr>
        </a:p>
      </dsp:txBody>
      <dsp:txXfrm>
        <a:off x="5761122" y="5188783"/>
        <a:ext cx="3318883" cy="2056746"/>
      </dsp:txXfrm>
    </dsp:sp>
    <dsp:sp modelId="{373F1ED6-B874-C949-B930-B6EFEE8ACA16}">
      <dsp:nvSpPr>
        <dsp:cNvPr id="0" name=""/>
        <dsp:cNvSpPr/>
      </dsp:nvSpPr>
      <dsp:spPr>
        <a:xfrm rot="10804316">
          <a:off x="3844615" y="5912025"/>
          <a:ext cx="1526545" cy="6032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b="1" kern="1200">
            <a:solidFill>
              <a:schemeClr val="bg1"/>
            </a:solidFill>
            <a:latin typeface="+mj-lt"/>
          </a:endParaRPr>
        </a:p>
      </dsp:txBody>
      <dsp:txXfrm rot="10800000">
        <a:off x="4025575" y="6032665"/>
        <a:ext cx="1164625" cy="361920"/>
      </dsp:txXfrm>
    </dsp:sp>
    <dsp:sp modelId="{F4E77180-ABEE-4649-A9B7-8EE496660B01}">
      <dsp:nvSpPr>
        <dsp:cNvPr id="0" name=""/>
        <dsp:cNvSpPr/>
      </dsp:nvSpPr>
      <dsp:spPr>
        <a:xfrm>
          <a:off x="71782" y="5221613"/>
          <a:ext cx="3446859" cy="1976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latin typeface="+mj-lt"/>
            </a:rPr>
            <a:t>L'œuvre, l'espace, l'auteur, le spectateur.</a:t>
          </a:r>
          <a:endParaRPr lang="fr-FR" sz="18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relation du corps à la production artistique.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La présence matérielle de l'œuvre dans l'espace, la présentation de l'œuvre.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L'expérience sensible de l'espace de l'œuvre.</a:t>
          </a:r>
          <a:endParaRPr lang="fr-FR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>
              <a:latin typeface="+mj-lt"/>
            </a:rPr>
            <a:t>Les métissages entre arts plastiques et technologies numériques. </a:t>
          </a:r>
          <a:endParaRPr lang="fr-FR" sz="1200" b="1" kern="1200" dirty="0">
            <a:latin typeface="+mj-lt"/>
          </a:endParaRPr>
        </a:p>
      </dsp:txBody>
      <dsp:txXfrm>
        <a:off x="129685" y="5279516"/>
        <a:ext cx="3331053" cy="1861157"/>
      </dsp:txXfrm>
    </dsp:sp>
    <dsp:sp modelId="{9F2490EE-23EF-D94F-BD71-FF0B0479FF2B}">
      <dsp:nvSpPr>
        <dsp:cNvPr id="0" name=""/>
        <dsp:cNvSpPr/>
      </dsp:nvSpPr>
      <dsp:spPr>
        <a:xfrm rot="18343633">
          <a:off x="2330334" y="4103396"/>
          <a:ext cx="1526545" cy="6032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b="1" kern="1200">
            <a:solidFill>
              <a:schemeClr val="bg1"/>
            </a:solidFill>
            <a:latin typeface="+mj-lt"/>
          </a:endParaRPr>
        </a:p>
      </dsp:txBody>
      <dsp:txXfrm>
        <a:off x="2511294" y="4224036"/>
        <a:ext cx="1164625" cy="36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698C6-24A5-4A02-AB47-9F882DBD3B33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475EF-1621-4B45-AFA6-D18D8CA7D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78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Permettre à chacun de se mieux connaître et de se découvrir</a:t>
            </a:r>
          </a:p>
          <a:p>
            <a:r>
              <a:rPr lang="fr-FR" dirty="0"/>
              <a:t>En cycle 2 : progression facilitée par la polyvalence des enseignants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60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fin de 6</a:t>
            </a:r>
            <a:r>
              <a:rPr lang="fr-FR" baseline="30000" dirty="0"/>
              <a:t>ème</a:t>
            </a:r>
            <a:r>
              <a:rPr lang="fr-FR" dirty="0"/>
              <a:t> quel est le degré d’exigence attendu </a:t>
            </a:r>
          </a:p>
          <a:p>
            <a:r>
              <a:rPr lang="fr-FR" dirty="0"/>
              <a:t>Pour une même compétence quel est le niveau de compétence attendu à chaque niveau</a:t>
            </a:r>
          </a:p>
          <a:p>
            <a:r>
              <a:rPr lang="fr-FR" dirty="0"/>
              <a:t>Les liaisons inter-degré peuvent se faire avec les enseignants</a:t>
            </a:r>
            <a:r>
              <a:rPr lang="fr-FR" baseline="0" dirty="0"/>
              <a:t> 1D : observation en classe et analyse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5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Idem qu’en cycle 3 :</a:t>
            </a:r>
            <a:r>
              <a:rPr lang="fr-FR" baseline="0" dirty="0"/>
              <a:t> objectifs de fin de cycle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39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morceau de bois : incitation</a:t>
            </a:r>
          </a:p>
          <a:p>
            <a:r>
              <a:rPr lang="fr-FR" dirty="0"/>
              <a:t>Présentation : procède du processus de création</a:t>
            </a:r>
          </a:p>
          <a:p>
            <a:r>
              <a:rPr lang="fr-FR" dirty="0"/>
              <a:t>Explicitation va clore la séance:</a:t>
            </a:r>
          </a:p>
          <a:p>
            <a:r>
              <a:rPr lang="fr-FR" dirty="0"/>
              <a:t>Comment la </a:t>
            </a:r>
            <a:r>
              <a:rPr lang="fr-FR" dirty="0" err="1"/>
              <a:t>présenttaion</a:t>
            </a:r>
            <a:r>
              <a:rPr lang="fr-FR" dirty="0"/>
              <a:t> ….</a:t>
            </a:r>
          </a:p>
          <a:p>
            <a:r>
              <a:rPr lang="fr-FR" dirty="0"/>
              <a:t>On crée une culture partagée:</a:t>
            </a:r>
            <a:r>
              <a:rPr lang="fr-FR" baseline="0" dirty="0"/>
              <a:t> la culture est inclusive: elle inclut ceux </a:t>
            </a:r>
            <a:r>
              <a:rPr lang="fr-FR" baseline="0"/>
              <a:t>qui connaissance </a:t>
            </a:r>
            <a:r>
              <a:rPr lang="fr-FR" baseline="0" dirty="0"/>
              <a:t>mais aussi ceux ne connaissent pas les musées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81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Articuler le concret et l’abstrait </a:t>
            </a:r>
          </a:p>
          <a:p>
            <a:r>
              <a:rPr lang="fr-FR" dirty="0"/>
              <a:t>Le passage par une activité par une pratique (EPI renvoie à une activité pratique). C’est par le passage par</a:t>
            </a:r>
            <a:r>
              <a:rPr lang="fr-FR" baseline="0" dirty="0"/>
              <a:t> une activité pratique que l’accès à la problématisation est rendue possible: l’analyse est rendue possible notamment par l’analyse collective qui permet une distanciation favorisée par la participation de la classe.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7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cycle 2: le passage de l’oral à l’écrit n’est pas simple: le rôle de la classe et du groupe est essentielle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31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Importance de rendre le plus explicite possible </a:t>
            </a:r>
          </a:p>
          <a:p>
            <a:r>
              <a:rPr lang="fr-FR" dirty="0"/>
              <a:t>Le socle commun n’est pas partagé par tous les élèves à l’école.</a:t>
            </a:r>
          </a:p>
          <a:p>
            <a:r>
              <a:rPr lang="fr-FR" dirty="0"/>
              <a:t>Chaque</a:t>
            </a:r>
            <a:r>
              <a:rPr lang="fr-FR" baseline="0" dirty="0"/>
              <a:t> élève arrive avec sa culture : accueillir cette diversité comme un atout.</a:t>
            </a:r>
          </a:p>
          <a:p>
            <a:r>
              <a:rPr lang="fr-FR" baseline="0" dirty="0"/>
              <a:t>Expliciter les connaissances qui sont à l’œuvre dans une séance d’enseignement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44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Transversalité des compétences du socle</a:t>
            </a:r>
          </a:p>
          <a:p>
            <a:r>
              <a:rPr lang="fr-FR" dirty="0"/>
              <a:t>Résoudre</a:t>
            </a:r>
            <a:r>
              <a:rPr lang="fr-FR" baseline="0" dirty="0"/>
              <a:t> un problème c’est transversale; comprendre un document ……</a:t>
            </a:r>
          </a:p>
          <a:p>
            <a:r>
              <a:rPr lang="fr-FR" baseline="0" dirty="0"/>
              <a:t>En cycle 2: démarche de projet</a:t>
            </a:r>
          </a:p>
          <a:p>
            <a:r>
              <a:rPr lang="fr-FR" baseline="0" dirty="0" err="1"/>
              <a:t>Svt</a:t>
            </a:r>
            <a:r>
              <a:rPr lang="fr-FR" baseline="0" dirty="0"/>
              <a:t>: un enseignant donne une incitation à la classe; l’enseignant organise les </a:t>
            </a:r>
            <a:r>
              <a:rPr lang="fr-FR" baseline="0" dirty="0" err="1"/>
              <a:t>explcitations</a:t>
            </a:r>
            <a:r>
              <a:rPr lang="fr-FR" baseline="0" dirty="0"/>
              <a:t> // où est la créativité, l’invention?</a:t>
            </a:r>
          </a:p>
          <a:p>
            <a:r>
              <a:rPr lang="fr-FR" baseline="0" dirty="0"/>
              <a:t>La démarche rentre dans une logique programmatique et non créative.</a:t>
            </a:r>
          </a:p>
          <a:p>
            <a:r>
              <a:rPr lang="fr-FR" baseline="0" dirty="0"/>
              <a:t>Permettre aux élèves d’entrer dans un processus de création et de réalisation paraît plus pertinent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52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L’incitation de l’enseignant</a:t>
            </a:r>
            <a:r>
              <a:rPr lang="fr-FR" baseline="0" dirty="0"/>
              <a:t> doit permettre aux élèves de se lancer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6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Culture: un ensemble de valeurs</a:t>
            </a:r>
            <a:r>
              <a:rPr lang="fr-FR" baseline="0" dirty="0"/>
              <a:t> partagées par tous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54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Importance du sens donné aux apprentissages</a:t>
            </a:r>
          </a:p>
          <a:p>
            <a:r>
              <a:rPr lang="fr-FR" dirty="0"/>
              <a:t>Amener</a:t>
            </a:r>
            <a:r>
              <a:rPr lang="fr-FR" baseline="0" dirty="0"/>
              <a:t> l’élève là où il ne pensait pas aller en faisant du sens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57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grands domaines</a:t>
            </a:r>
          </a:p>
          <a:p>
            <a:r>
              <a:rPr lang="fr-FR" dirty="0" err="1"/>
              <a:t>Eduscol</a:t>
            </a:r>
            <a:r>
              <a:rPr lang="fr-FR" dirty="0"/>
              <a:t> via </a:t>
            </a:r>
            <a:r>
              <a:rPr lang="fr-FR" dirty="0" err="1"/>
              <a:t>Nuxéo</a:t>
            </a:r>
            <a:r>
              <a:rPr lang="fr-FR" dirty="0"/>
              <a:t> : un ensemble de ressources disciplinaires pour le cycle 3 et le cycle 4</a:t>
            </a:r>
          </a:p>
          <a:p>
            <a:r>
              <a:rPr lang="fr-FR" dirty="0"/>
              <a:t>Avec des liens entre</a:t>
            </a:r>
            <a:r>
              <a:rPr lang="fr-FR" baseline="0" dirty="0"/>
              <a:t> ces 3 grandes rubriques : elles rayonnent les unes avec les autres</a:t>
            </a:r>
          </a:p>
          <a:p>
            <a:r>
              <a:rPr lang="fr-FR" baseline="0" dirty="0"/>
              <a:t>La question de l’œuvre: l’enseignement des AP est fondé par les œuvres et non par nos références artistiques</a:t>
            </a:r>
          </a:p>
          <a:p>
            <a:r>
              <a:rPr lang="fr-FR" baseline="0" dirty="0"/>
              <a:t>Les arts plastiques et les arts appliqués n’ont pas la même finalité : dans un cas c’est une </a:t>
            </a:r>
            <a:r>
              <a:rPr lang="fr-FR" baseline="0" dirty="0" err="1"/>
              <a:t>oeuvre</a:t>
            </a:r>
            <a:r>
              <a:rPr lang="fr-FR" baseline="0" dirty="0"/>
              <a:t> (par nature polysémique) alors que dans les arts appliqués le but est la vente.</a:t>
            </a:r>
          </a:p>
          <a:p>
            <a:r>
              <a:rPr lang="fr-FR" baseline="0" dirty="0"/>
              <a:t>Les œuvres sont notre part de notre culture artistique qui ne peuvent être déconnectées de la pratique à articuler étroitement : œuvres et culture.</a:t>
            </a:r>
          </a:p>
          <a:p>
            <a:r>
              <a:rPr lang="fr-FR" baseline="0" dirty="0"/>
              <a:t>Exemple : la ressemblance: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Une photo : ressemblance évidente avec le réel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Une œuvre impressionniste : en lien avec le réel mais pas aussi directe.</a:t>
            </a:r>
          </a:p>
          <a:p>
            <a:pPr marL="0" indent="0">
              <a:buFontTx/>
              <a:buNone/>
            </a:pPr>
            <a:r>
              <a:rPr lang="fr-FR" baseline="0" dirty="0"/>
              <a:t>Constituer une pensée critique </a:t>
            </a:r>
          </a:p>
          <a:p>
            <a:pPr marL="0" indent="0">
              <a:buFontTx/>
              <a:buNone/>
            </a:pPr>
            <a:r>
              <a:rPr lang="fr-FR" baseline="0" dirty="0"/>
              <a:t>En lien avec l’équipe pédagogique : théâtre, musée, </a:t>
            </a:r>
          </a:p>
          <a:p>
            <a:pPr marL="0" indent="0">
              <a:buFontTx/>
              <a:buNone/>
            </a:pPr>
            <a:r>
              <a:rPr lang="fr-FR" baseline="0" dirty="0"/>
              <a:t>Travailler une progression dans un parcours en plaçant les œuvres au centre du champ artistique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75EF-1621-4B45-AFA6-D18D8CA7DC7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47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E8CB-2D5E-4CA4-8DBB-175A8F5EA59D}" type="datetime1">
              <a:rPr lang="fr-FR" smtClean="0"/>
              <a:t>06/07/2016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5A57-2957-4758-93A1-E58749196D1B}" type="datetime1">
              <a:rPr lang="fr-FR" smtClean="0"/>
              <a:t>06/07/2016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AEA5-51CB-4B40-93E8-0D69F18C53CB}" type="datetime1">
              <a:rPr lang="fr-FR" smtClean="0"/>
              <a:t>06/07/2016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4306-7320-4CD2-858C-8B390C8DAB96}" type="datetime1">
              <a:rPr lang="fr-FR" smtClean="0"/>
              <a:t>06/07/2016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7565-9C3E-4AA2-9607-11E4897AC918}" type="datetime1">
              <a:rPr lang="fr-FR" smtClean="0"/>
              <a:t>06/07/2016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6B57-BBBF-4769-BB63-4FF5E0961DDF}" type="datetime1">
              <a:rPr lang="fr-FR" smtClean="0"/>
              <a:t>06/07/2016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ED0C-BD4A-4F4F-948F-90A1AAD0CB51}" type="datetime1">
              <a:rPr lang="fr-FR" smtClean="0"/>
              <a:t>06/07/2016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345E-34FD-471A-96F6-CCDDC197CA32}" type="datetime1">
              <a:rPr lang="fr-FR" smtClean="0"/>
              <a:t>06/07/2016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320E-25C3-4143-B901-3865A0FA68AF}" type="datetime1">
              <a:rPr lang="fr-FR" smtClean="0"/>
              <a:t>06/07/2016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96EE-505C-4148-9287-9835487451C5}" type="datetime1">
              <a:rPr lang="fr-FR" smtClean="0"/>
              <a:t>06/07/2016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E428-41ED-482A-B588-11972E9069AC}" type="datetime1">
              <a:rPr lang="fr-FR" smtClean="0"/>
              <a:t>06/07/2016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08DB-EF9D-4ABC-B8B1-DA0F0FE7F1D0}" type="datetime1">
              <a:rPr lang="fr-FR" smtClean="0"/>
              <a:t>06/07/2016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LACIE%20SHARE:2.%20FORMATRICE%20ESPE:NOUVEAUX%20PROGRAMMES:Cycle%203%20compe%CC%81tences.docx!OLE_LINK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LACIE%20SHARE:2.%20FORMATRICE%20ESPE:NOUVEAUX%20PROGRAMMES:Cycle%204%20compe%CC%81tences.docx!OLE_LINK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/>
              <a:t>Formation J3/J4 sur la mise en œuvre des nouveaux programmes d’arts plastiques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635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stomShape 10"/>
          <p:cNvSpPr>
            <a:spLocks noChangeArrowheads="1"/>
          </p:cNvSpPr>
          <p:nvPr/>
        </p:nvSpPr>
        <p:spPr bwMode="auto">
          <a:xfrm>
            <a:off x="566738" y="3413125"/>
            <a:ext cx="2216150" cy="70485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A04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Comprendre, s’exprimer</a:t>
            </a:r>
            <a:endParaRPr lang="fr-FR" altLang="fr-FR" sz="1200"/>
          </a:p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en utilisant la langue française à l’oral et à l’écrit</a:t>
            </a:r>
            <a:endParaRPr lang="fr-FR" altLang="fr-FR" sz="1200"/>
          </a:p>
        </p:txBody>
      </p:sp>
      <p:sp>
        <p:nvSpPr>
          <p:cNvPr id="13315" name="CustomShape 5"/>
          <p:cNvSpPr>
            <a:spLocks noChangeArrowheads="1"/>
          </p:cNvSpPr>
          <p:nvPr/>
        </p:nvSpPr>
        <p:spPr bwMode="auto">
          <a:xfrm>
            <a:off x="3502025" y="165100"/>
            <a:ext cx="2492375" cy="790575"/>
          </a:xfrm>
          <a:prstGeom prst="roundRect">
            <a:avLst>
              <a:gd name="adj" fmla="val 16667"/>
            </a:avLst>
          </a:prstGeom>
          <a:solidFill>
            <a:srgbClr val="CB8459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2. Les méthodes et outils pour apprendre</a:t>
            </a:r>
            <a:endParaRPr lang="fr-FR" altLang="fr-FR" dirty="0"/>
          </a:p>
        </p:txBody>
      </p:sp>
      <p:sp>
        <p:nvSpPr>
          <p:cNvPr id="13316" name="CustomShape 10"/>
          <p:cNvSpPr>
            <a:spLocks noChangeArrowheads="1"/>
          </p:cNvSpPr>
          <p:nvPr/>
        </p:nvSpPr>
        <p:spPr bwMode="auto">
          <a:xfrm>
            <a:off x="3638550" y="1631950"/>
            <a:ext cx="2133600" cy="681038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CC9900"/>
                </a:solidFill>
              </a:rPr>
              <a:t>Outils numériques</a:t>
            </a:r>
          </a:p>
        </p:txBody>
      </p:sp>
      <p:sp>
        <p:nvSpPr>
          <p:cNvPr id="13317" name="CustomShape 10"/>
          <p:cNvSpPr>
            <a:spLocks noChangeArrowheads="1"/>
          </p:cNvSpPr>
          <p:nvPr/>
        </p:nvSpPr>
        <p:spPr bwMode="auto">
          <a:xfrm>
            <a:off x="3638550" y="2312988"/>
            <a:ext cx="2133600" cy="681037"/>
          </a:xfrm>
          <a:prstGeom prst="roundRect">
            <a:avLst>
              <a:gd name="adj" fmla="val 17912"/>
            </a:avLst>
          </a:prstGeom>
          <a:noFill/>
          <a:ln w="2844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CC9900"/>
                </a:solidFill>
              </a:rPr>
              <a:t>Conduite de projets individuels et collectifs</a:t>
            </a:r>
          </a:p>
        </p:txBody>
      </p:sp>
      <p:sp>
        <p:nvSpPr>
          <p:cNvPr id="13318" name="CustomShape 3"/>
          <p:cNvSpPr>
            <a:spLocks noChangeArrowheads="1"/>
          </p:cNvSpPr>
          <p:nvPr/>
        </p:nvSpPr>
        <p:spPr bwMode="auto">
          <a:xfrm>
            <a:off x="3549650" y="3773488"/>
            <a:ext cx="2444750" cy="893762"/>
          </a:xfrm>
          <a:prstGeom prst="roundRect">
            <a:avLst>
              <a:gd name="adj" fmla="val 16667"/>
            </a:avLst>
          </a:prstGeom>
          <a:solidFill>
            <a:srgbClr val="0094C8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4. Les systèmes naturels et les systèmes techniques</a:t>
            </a:r>
            <a:endParaRPr lang="fr-FR" altLang="fr-FR" dirty="0"/>
          </a:p>
        </p:txBody>
      </p:sp>
      <p:sp>
        <p:nvSpPr>
          <p:cNvPr id="13319" name="CustomShape 7"/>
          <p:cNvSpPr>
            <a:spLocks noChangeArrowheads="1"/>
          </p:cNvSpPr>
          <p:nvPr/>
        </p:nvSpPr>
        <p:spPr bwMode="auto">
          <a:xfrm>
            <a:off x="500063" y="2573338"/>
            <a:ext cx="2322512" cy="8397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1. Les langages pour penser et communiquer</a:t>
            </a:r>
            <a:endParaRPr lang="fr-FR" altLang="fr-FR" dirty="0"/>
          </a:p>
        </p:txBody>
      </p:sp>
      <p:sp>
        <p:nvSpPr>
          <p:cNvPr id="13320" name="CustomShape 10"/>
          <p:cNvSpPr>
            <a:spLocks noChangeArrowheads="1"/>
          </p:cNvSpPr>
          <p:nvPr/>
        </p:nvSpPr>
        <p:spPr bwMode="auto">
          <a:xfrm>
            <a:off x="3638550" y="955675"/>
            <a:ext cx="2133600" cy="681038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CC9900"/>
                </a:solidFill>
              </a:rPr>
              <a:t>Accès à l’information et à la documentation</a:t>
            </a:r>
          </a:p>
        </p:txBody>
      </p:sp>
      <p:sp>
        <p:nvSpPr>
          <p:cNvPr id="13321" name="CustomShape 6"/>
          <p:cNvSpPr>
            <a:spLocks noChangeArrowheads="1"/>
          </p:cNvSpPr>
          <p:nvPr/>
        </p:nvSpPr>
        <p:spPr bwMode="auto">
          <a:xfrm>
            <a:off x="6484938" y="3590925"/>
            <a:ext cx="2374900" cy="971550"/>
          </a:xfrm>
          <a:prstGeom prst="roundRect">
            <a:avLst>
              <a:gd name="adj" fmla="val 16667"/>
            </a:avLst>
          </a:prstGeom>
          <a:solidFill>
            <a:srgbClr val="FDA403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r>
              <a:rPr lang="fr-FR" altLang="fr-FR" sz="1600" b="1">
                <a:solidFill>
                  <a:srgbClr val="FFFFFF"/>
                </a:solidFill>
              </a:rPr>
              <a:t>5. Les représentations du monde et </a:t>
            </a:r>
            <a:endParaRPr lang="fr-FR" altLang="fr-FR"/>
          </a:p>
          <a:p>
            <a:pPr algn="ctr"/>
            <a:r>
              <a:rPr lang="fr-FR" altLang="fr-FR" sz="1600" b="1">
                <a:solidFill>
                  <a:srgbClr val="FFFFFF"/>
                </a:solidFill>
              </a:rPr>
              <a:t>l’activité humaine</a:t>
            </a:r>
            <a:endParaRPr lang="fr-FR" altLang="fr-FR"/>
          </a:p>
        </p:txBody>
      </p:sp>
      <p:sp>
        <p:nvSpPr>
          <p:cNvPr id="13322" name="CustomShape 10"/>
          <p:cNvSpPr>
            <a:spLocks noChangeArrowheads="1"/>
          </p:cNvSpPr>
          <p:nvPr/>
        </p:nvSpPr>
        <p:spPr bwMode="auto">
          <a:xfrm>
            <a:off x="6605588" y="4562475"/>
            <a:ext cx="2133600" cy="681038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FFCC00"/>
                </a:solidFill>
              </a:rPr>
              <a:t>Compréhension des sociétés, dans le temps et dans l’espace</a:t>
            </a: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6594475" y="5310188"/>
            <a:ext cx="214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FFCC00"/>
                </a:solidFill>
              </a:rPr>
              <a:t>Interprétation des productions culturelles humaines</a:t>
            </a: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6626225" y="5991225"/>
            <a:ext cx="2112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FFCC00"/>
                </a:solidFill>
              </a:rPr>
              <a:t>Connaissance du monde social contemporain</a:t>
            </a:r>
          </a:p>
        </p:txBody>
      </p:sp>
      <p:sp>
        <p:nvSpPr>
          <p:cNvPr id="13325" name="CustomShape 10"/>
          <p:cNvSpPr>
            <a:spLocks noChangeArrowheads="1"/>
          </p:cNvSpPr>
          <p:nvPr/>
        </p:nvSpPr>
        <p:spPr bwMode="auto">
          <a:xfrm>
            <a:off x="6605588" y="5243513"/>
            <a:ext cx="2133600" cy="67945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endParaRPr lang="fr-FR" altLang="fr-FR" sz="1200" b="1">
              <a:solidFill>
                <a:srgbClr val="FFCC00"/>
              </a:solidFill>
            </a:endParaRPr>
          </a:p>
        </p:txBody>
      </p:sp>
      <p:sp>
        <p:nvSpPr>
          <p:cNvPr id="13326" name="CustomShape 10"/>
          <p:cNvSpPr>
            <a:spLocks noChangeArrowheads="1"/>
          </p:cNvSpPr>
          <p:nvPr/>
        </p:nvSpPr>
        <p:spPr bwMode="auto">
          <a:xfrm>
            <a:off x="6605588" y="5922963"/>
            <a:ext cx="2133600" cy="681037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endParaRPr lang="fr-FR" altLang="fr-FR" sz="1200" b="1">
              <a:solidFill>
                <a:srgbClr val="FFCC00"/>
              </a:solidFill>
            </a:endParaRPr>
          </a:p>
        </p:txBody>
      </p:sp>
      <p:sp>
        <p:nvSpPr>
          <p:cNvPr id="13327" name="CustomShape 11"/>
          <p:cNvSpPr>
            <a:spLocks noChangeArrowheads="1"/>
          </p:cNvSpPr>
          <p:nvPr/>
        </p:nvSpPr>
        <p:spPr bwMode="auto">
          <a:xfrm>
            <a:off x="566738" y="4117975"/>
            <a:ext cx="2216150" cy="722313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AA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Comprendre, s’exprimer en utilisant une langue étrangère et, le cas échéant, une langue régionale</a:t>
            </a:r>
            <a:endParaRPr lang="fr-FR" altLang="fr-FR" sz="1200"/>
          </a:p>
        </p:txBody>
      </p:sp>
      <p:sp>
        <p:nvSpPr>
          <p:cNvPr id="13328" name="CustomShape 12"/>
          <p:cNvSpPr>
            <a:spLocks noChangeArrowheads="1"/>
          </p:cNvSpPr>
          <p:nvPr/>
        </p:nvSpPr>
        <p:spPr bwMode="auto">
          <a:xfrm>
            <a:off x="560388" y="4840288"/>
            <a:ext cx="2214562" cy="78105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B0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Comprendre, s’exprimer</a:t>
            </a:r>
            <a:endParaRPr lang="fr-FR" altLang="fr-FR" sz="1200"/>
          </a:p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en utilisant les langages mathématiques, scientifiques et informatiques</a:t>
            </a:r>
            <a:endParaRPr lang="fr-FR" altLang="fr-FR" sz="1200"/>
          </a:p>
        </p:txBody>
      </p:sp>
      <p:sp>
        <p:nvSpPr>
          <p:cNvPr id="13329" name="CustomShape 13"/>
          <p:cNvSpPr>
            <a:spLocks noChangeArrowheads="1"/>
          </p:cNvSpPr>
          <p:nvPr/>
        </p:nvSpPr>
        <p:spPr bwMode="auto">
          <a:xfrm>
            <a:off x="566738" y="5622925"/>
            <a:ext cx="2174875" cy="86360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BE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Comprendre, s’exprimer</a:t>
            </a:r>
            <a:endParaRPr lang="fr-FR" altLang="fr-FR" sz="1200"/>
          </a:p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en utilisant les langages</a:t>
            </a:r>
            <a:endParaRPr lang="fr-FR" altLang="fr-FR" sz="1200"/>
          </a:p>
          <a:p>
            <a:pPr algn="ctr"/>
            <a:r>
              <a:rPr lang="fr-FR" altLang="fr-FR" sz="1200" b="1">
                <a:solidFill>
                  <a:srgbClr val="00B050"/>
                </a:solidFill>
              </a:rPr>
              <a:t>des arts et du corps</a:t>
            </a:r>
            <a:endParaRPr lang="fr-FR" altLang="fr-FR" sz="1200"/>
          </a:p>
        </p:txBody>
      </p:sp>
      <p:sp>
        <p:nvSpPr>
          <p:cNvPr id="13330" name="CustomShape 10"/>
          <p:cNvSpPr>
            <a:spLocks noChangeArrowheads="1"/>
          </p:cNvSpPr>
          <p:nvPr/>
        </p:nvSpPr>
        <p:spPr bwMode="auto">
          <a:xfrm>
            <a:off x="3638550" y="4667250"/>
            <a:ext cx="2133600" cy="681038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3399FF"/>
                </a:solidFill>
              </a:rPr>
              <a:t>Approche scientifique et technique de la Terre et de l’univers</a:t>
            </a:r>
          </a:p>
        </p:txBody>
      </p:sp>
      <p:sp>
        <p:nvSpPr>
          <p:cNvPr id="13331" name="CustomShape 10"/>
          <p:cNvSpPr>
            <a:spLocks noChangeArrowheads="1"/>
          </p:cNvSpPr>
          <p:nvPr/>
        </p:nvSpPr>
        <p:spPr bwMode="auto">
          <a:xfrm>
            <a:off x="3638550" y="5348288"/>
            <a:ext cx="2133600" cy="681037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3399FF"/>
                </a:solidFill>
              </a:rPr>
              <a:t>Curiosité et sens de l’observation</a:t>
            </a:r>
          </a:p>
        </p:txBody>
      </p:sp>
      <p:sp>
        <p:nvSpPr>
          <p:cNvPr id="13332" name="CustomShape 10"/>
          <p:cNvSpPr>
            <a:spLocks noChangeArrowheads="1"/>
          </p:cNvSpPr>
          <p:nvPr/>
        </p:nvSpPr>
        <p:spPr bwMode="auto">
          <a:xfrm>
            <a:off x="3638550" y="6029325"/>
            <a:ext cx="2133600" cy="681038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endParaRPr lang="fr-FR" altLang="fr-FR" sz="1200">
              <a:solidFill>
                <a:srgbClr val="3399FF"/>
              </a:solidFill>
            </a:endParaRPr>
          </a:p>
        </p:txBody>
      </p:sp>
      <p:sp>
        <p:nvSpPr>
          <p:cNvPr id="13333" name="CustomShape 4"/>
          <p:cNvSpPr>
            <a:spLocks noChangeArrowheads="1"/>
          </p:cNvSpPr>
          <p:nvPr/>
        </p:nvSpPr>
        <p:spPr bwMode="auto">
          <a:xfrm>
            <a:off x="6503988" y="165100"/>
            <a:ext cx="2376487" cy="809625"/>
          </a:xfrm>
          <a:prstGeom prst="roundRect">
            <a:avLst>
              <a:gd name="adj" fmla="val 16667"/>
            </a:avLst>
          </a:prstGeom>
          <a:solidFill>
            <a:srgbClr val="7B418E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>
                <a:solidFill>
                  <a:srgbClr val="FFFFFF"/>
                </a:solidFill>
              </a:rPr>
              <a:t>3. La formation de la personne et du citoyen</a:t>
            </a:r>
            <a:endParaRPr lang="fr-FR" altLang="fr-FR"/>
          </a:p>
        </p:txBody>
      </p:sp>
      <p:sp>
        <p:nvSpPr>
          <p:cNvPr id="13334" name="CustomShape 10"/>
          <p:cNvSpPr>
            <a:spLocks noChangeArrowheads="1"/>
          </p:cNvSpPr>
          <p:nvPr/>
        </p:nvSpPr>
        <p:spPr bwMode="auto">
          <a:xfrm>
            <a:off x="6626225" y="1004888"/>
            <a:ext cx="2133600" cy="681037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6600CC"/>
                </a:solidFill>
              </a:rPr>
              <a:t>Apprentissage de la vie en société, de l’action collective et de la citoyenneté</a:t>
            </a:r>
          </a:p>
        </p:txBody>
      </p:sp>
      <p:sp>
        <p:nvSpPr>
          <p:cNvPr id="13335" name="CustomShape 10"/>
          <p:cNvSpPr>
            <a:spLocks noChangeArrowheads="1"/>
          </p:cNvSpPr>
          <p:nvPr/>
        </p:nvSpPr>
        <p:spPr bwMode="auto">
          <a:xfrm>
            <a:off x="6626225" y="1685925"/>
            <a:ext cx="2133600" cy="681038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6600CC"/>
                </a:solidFill>
              </a:rPr>
              <a:t>Formation morale et civique</a:t>
            </a:r>
          </a:p>
        </p:txBody>
      </p:sp>
      <p:sp>
        <p:nvSpPr>
          <p:cNvPr id="13336" name="CustomShape 10"/>
          <p:cNvSpPr>
            <a:spLocks noChangeArrowheads="1"/>
          </p:cNvSpPr>
          <p:nvPr/>
        </p:nvSpPr>
        <p:spPr bwMode="auto">
          <a:xfrm>
            <a:off x="6626225" y="2366963"/>
            <a:ext cx="2133600" cy="679450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6600CC"/>
                </a:solidFill>
              </a:rPr>
              <a:t>Respect des choix personnels et des responsabilités individuelles</a:t>
            </a:r>
          </a:p>
        </p:txBody>
      </p:sp>
      <p:sp>
        <p:nvSpPr>
          <p:cNvPr id="13337" name="ZoneTexte 27"/>
          <p:cNvSpPr txBox="1">
            <a:spLocks noChangeArrowheads="1"/>
          </p:cNvSpPr>
          <p:nvPr/>
        </p:nvSpPr>
        <p:spPr bwMode="auto">
          <a:xfrm>
            <a:off x="3638550" y="6142038"/>
            <a:ext cx="2119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3399FF"/>
                </a:solidFill>
              </a:rPr>
              <a:t>Capacité à résoudre des problèmes</a:t>
            </a:r>
          </a:p>
        </p:txBody>
      </p:sp>
      <p:sp>
        <p:nvSpPr>
          <p:cNvPr id="13338" name="CustomShape 10"/>
          <p:cNvSpPr>
            <a:spLocks noChangeArrowheads="1"/>
          </p:cNvSpPr>
          <p:nvPr/>
        </p:nvSpPr>
        <p:spPr bwMode="auto">
          <a:xfrm>
            <a:off x="3638550" y="2994025"/>
            <a:ext cx="2133600" cy="679450"/>
          </a:xfrm>
          <a:prstGeom prst="roundRect">
            <a:avLst>
              <a:gd name="adj" fmla="val 19500"/>
            </a:avLst>
          </a:prstGeom>
          <a:noFill/>
          <a:ln w="2844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200" b="1">
                <a:solidFill>
                  <a:srgbClr val="CC9900"/>
                </a:solidFill>
              </a:rPr>
              <a:t>Organisation des apprentissages</a:t>
            </a:r>
          </a:p>
        </p:txBody>
      </p:sp>
      <p:sp>
        <p:nvSpPr>
          <p:cNvPr id="13339" name="ZoneTexte 29"/>
          <p:cNvSpPr txBox="1">
            <a:spLocks noChangeArrowheads="1"/>
          </p:cNvSpPr>
          <p:nvPr/>
        </p:nvSpPr>
        <p:spPr bwMode="auto">
          <a:xfrm>
            <a:off x="-787400" y="523875"/>
            <a:ext cx="4591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2400" b="1">
                <a:solidFill>
                  <a:srgbClr val="FF0000"/>
                </a:solidFill>
              </a:rPr>
              <a:t>Compétences et </a:t>
            </a:r>
          </a:p>
          <a:p>
            <a:pPr algn="ctr"/>
            <a:r>
              <a:rPr lang="fr-FR" altLang="fr-FR" sz="2400" b="1">
                <a:solidFill>
                  <a:srgbClr val="FF0000"/>
                </a:solidFill>
              </a:rPr>
              <a:t>connaissances</a:t>
            </a:r>
          </a:p>
          <a:p>
            <a:pPr algn="ctr"/>
            <a:r>
              <a:rPr lang="fr-FR" altLang="fr-FR" sz="2400" b="1">
                <a:solidFill>
                  <a:srgbClr val="FF0000"/>
                </a:solidFill>
              </a:rPr>
              <a:t> du socle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44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455067540"/>
              </p:ext>
            </p:extLst>
          </p:nvPr>
        </p:nvGraphicFramePr>
        <p:xfrm>
          <a:off x="0" y="0"/>
          <a:ext cx="9144001" cy="668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39645" y="586128"/>
            <a:ext cx="17560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CYCLE 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594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44951887"/>
              </p:ext>
            </p:extLst>
          </p:nvPr>
        </p:nvGraphicFramePr>
        <p:xfrm>
          <a:off x="0" y="-777701"/>
          <a:ext cx="9144000" cy="841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39645" y="586128"/>
            <a:ext cx="17560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CYCLE 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503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702753"/>
              </p:ext>
            </p:extLst>
          </p:nvPr>
        </p:nvGraphicFramePr>
        <p:xfrm>
          <a:off x="170973" y="256430"/>
          <a:ext cx="8768470" cy="657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Document" r:id="rId4" imgW="9372600" imgH="7023100" progId="Word.Document.12">
                  <p:link updateAutomatic="1"/>
                </p:oleObj>
              </mc:Choice>
              <mc:Fallback>
                <p:oleObj name="Document" r:id="rId4" imgW="9372600" imgH="70231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" y="256430"/>
                        <a:ext cx="8768470" cy="6571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954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54841"/>
              </p:ext>
            </p:extLst>
          </p:nvPr>
        </p:nvGraphicFramePr>
        <p:xfrm>
          <a:off x="0" y="195375"/>
          <a:ext cx="9144000" cy="6328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Document" r:id="rId4" imgW="9359900" imgH="6477000" progId="Word.Document.12">
                  <p:link updateAutomatic="1"/>
                </p:oleObj>
              </mc:Choice>
              <mc:Fallback>
                <p:oleObj name="Document" r:id="rId4" imgW="9359900" imgH="64770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375"/>
                        <a:ext cx="9144000" cy="6328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859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fr-FR" b="1" dirty="0">
                <a:solidFill>
                  <a:srgbClr val="000000"/>
                </a:solidFill>
              </a:rPr>
              <a:t>La représentation plastique et les dispositifs de présentation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700808"/>
            <a:ext cx="8352928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CYCLE 3</a:t>
            </a:r>
          </a:p>
          <a:p>
            <a:r>
              <a:rPr lang="fr-FR" dirty="0"/>
              <a:t>Donner une nouvelle signification à un élément naturel (morceau de bois) par la peinture : REPRESENTATION (serpent, girafe, danseur, etc.)</a:t>
            </a:r>
          </a:p>
          <a:p>
            <a:endParaRPr lang="fr-FR" dirty="0"/>
          </a:p>
          <a:p>
            <a:r>
              <a:rPr lang="fr-FR" dirty="0"/>
              <a:t>La réalisation est  posée sur un plan horizontal : PRESENTATION (nécessité de la stabilité, de l’équilibre de l’objet pour en faciliter l’identification)</a:t>
            </a:r>
          </a:p>
          <a:p>
            <a:endParaRPr lang="fr-FR" dirty="0"/>
          </a:p>
          <a:p>
            <a:r>
              <a:rPr lang="fr-FR" dirty="0"/>
              <a:t>Question travaillée : comment la présentation contribue-t-elle à la reconnaissance de l’objet créé? </a:t>
            </a:r>
          </a:p>
          <a:p>
            <a:endParaRPr lang="fr-FR" dirty="0"/>
          </a:p>
          <a:p>
            <a:r>
              <a:rPr lang="fr-FR" dirty="0"/>
              <a:t>Réponses des élèves : accrochage au mur (trophée de chasse), socle (danseur), suspension, cadre – niche architecturale, présentation dans son environnement d’origine (dauphin/eau);</a:t>
            </a:r>
          </a:p>
          <a:p>
            <a:endParaRPr lang="fr-FR" dirty="0"/>
          </a:p>
          <a:p>
            <a:r>
              <a:rPr lang="fr-FR" dirty="0"/>
              <a:t>Artistes – œuvres : </a:t>
            </a:r>
            <a:r>
              <a:rPr lang="fr-FR" dirty="0" err="1"/>
              <a:t>Chaissac</a:t>
            </a:r>
            <a:r>
              <a:rPr lang="fr-FR" dirty="0"/>
              <a:t> (planches support et personnage), B. </a:t>
            </a:r>
            <a:r>
              <a:rPr lang="fr-FR" dirty="0" err="1"/>
              <a:t>Lavier</a:t>
            </a:r>
            <a:r>
              <a:rPr lang="fr-FR" dirty="0"/>
              <a:t> (2 objets complémentaires), E. Pignon Ernest (sérigraphies </a:t>
            </a:r>
            <a:r>
              <a:rPr lang="fr-FR" i="1" dirty="0"/>
              <a:t>in situ</a:t>
            </a:r>
            <a:r>
              <a:rPr lang="fr-FR" dirty="0"/>
              <a:t> )</a:t>
            </a:r>
          </a:p>
          <a:p>
            <a:r>
              <a:rPr lang="fr-FR" dirty="0"/>
              <a:t>Culturel : les piliers –papyrus dans l’art égyptien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403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8280920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Questions possibles dans le domaine de la création :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statut de l’objet (passage du morceau de bois à une sculpture – peinture);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ressemblance au référent (réel, imaginaire, etc.) par la couleur, la forme, la texture, la matérialité, etc.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narration : l’objet incitatif à créer, à se raconter une histoire, le rapport affectif au morceau de bois et à l’objet représenté;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Rapport avec le programme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ressemblance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narration visuelle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mise en regard et en espace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prise en compte du spectateur et de l’effet recherché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L’invention, la fabrication, les détournements, les mises en scène des objets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qualités physiques des matériaux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282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3800" b="1" u="sng" dirty="0"/>
              <a:t>Compétences travaillées </a:t>
            </a:r>
          </a:p>
          <a:p>
            <a:pPr marL="0" indent="0" algn="ctr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sz="2800" b="1" u="sng" dirty="0"/>
              <a:t>Expérimenter, produire, créer : </a:t>
            </a:r>
          </a:p>
          <a:p>
            <a:pPr>
              <a:buFontTx/>
              <a:buChar char="-"/>
            </a:pPr>
            <a:r>
              <a:rPr lang="fr-FR" sz="2800" dirty="0"/>
              <a:t>Donner forme à son imaginaire (cycle 3)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chemeClr val="tx2"/>
                </a:solidFill>
              </a:rPr>
              <a:t>Prendre en compte les conditions de la réception de sa production dès la démarche de création, en prêtant attention aux modalités de sa présentation, y compris numérique. (cycle 4)</a:t>
            </a:r>
          </a:p>
          <a:p>
            <a:pPr>
              <a:buFontTx/>
              <a:buChar char="-"/>
            </a:pPr>
            <a:r>
              <a:rPr lang="fr-FR" sz="2800" b="1" u="sng" dirty="0"/>
              <a:t>Mettre en œuvre un projet artistique: </a:t>
            </a:r>
          </a:p>
          <a:p>
            <a:pPr>
              <a:buFontTx/>
              <a:buChar char="-"/>
            </a:pPr>
            <a:r>
              <a:rPr lang="fr-FR" sz="2800" dirty="0"/>
              <a:t>Adapter son projet en fonction des contraintes de réalisation et de la prise en compte du spectateur. (cycle 3)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chemeClr val="tx2"/>
                </a:solidFill>
              </a:rPr>
              <a:t>Confronter intention et réalisation dans la conduite d’un projet pour l’adapter et le réorienter, s’assurer de la dimension artistique de celui-ci. (cycle 4)</a:t>
            </a:r>
          </a:p>
          <a:p>
            <a:pPr>
              <a:buFontTx/>
              <a:buChar char="-"/>
            </a:pPr>
            <a:r>
              <a:rPr lang="fr-FR" sz="2800" b="1" u="sng" dirty="0"/>
              <a:t>S’exprimer, analyser sa pratique, celle de ses pairs ; établir une relation avec celle des artistes, s’ouvrir à l’altérité </a:t>
            </a:r>
            <a:r>
              <a:rPr lang="fr-FR" sz="2800" b="1" u="sng" dirty="0">
                <a:sym typeface="Wingdings" panose="05000000000000000000" pitchFamily="2" charset="2"/>
              </a:rPr>
              <a:t>(Cycle 3 et Cycle 4)</a:t>
            </a:r>
            <a:endParaRPr lang="fr-FR" sz="2800" b="1" u="sng" dirty="0"/>
          </a:p>
          <a:p>
            <a:pPr>
              <a:buFontTx/>
              <a:buChar char="-"/>
            </a:pPr>
            <a:endParaRPr lang="fr-FR" sz="2800" dirty="0"/>
          </a:p>
          <a:p>
            <a:pPr>
              <a:buFontTx/>
              <a:buChar char="-"/>
            </a:pPr>
            <a:r>
              <a:rPr lang="fr-FR" sz="2800" b="1" u="sng" dirty="0"/>
              <a:t>Se repérer dans les domaines liés aux arts plastiques, être sensible aux questions de l’art :</a:t>
            </a:r>
          </a:p>
          <a:p>
            <a:pPr>
              <a:buFontTx/>
              <a:buChar char="-"/>
            </a:pPr>
            <a:r>
              <a:rPr lang="fr-FR" sz="2800" dirty="0"/>
              <a:t>Décrire des œuvres, en proposer une compréhension personnelle argumentée. (cycle 3)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chemeClr val="tx2"/>
                </a:solidFill>
              </a:rPr>
              <a:t>Prendre part au débat suscité par le fait artistique (cycle 4)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968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fr-FR" b="1" dirty="0">
                <a:solidFill>
                  <a:schemeClr val="accent1"/>
                </a:solidFill>
              </a:rPr>
              <a:t>Prolongements possibles au cycle 4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556792"/>
            <a:ext cx="8136904" cy="5201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Evolution de la proposition faite au cycle 3 :</a:t>
            </a:r>
          </a:p>
          <a:p>
            <a:r>
              <a:rPr lang="fr-FR" sz="2000" dirty="0"/>
              <a:t>Donner une nouvelle signification à un élément naturel par différentes modalités de représentation et de présentation. </a:t>
            </a:r>
          </a:p>
          <a:p>
            <a:endParaRPr lang="fr-FR" sz="2000" b="1" dirty="0"/>
          </a:p>
          <a:p>
            <a:r>
              <a:rPr lang="fr-FR" sz="2000" b="1" dirty="0"/>
              <a:t>Question travaillée </a:t>
            </a:r>
            <a:r>
              <a:rPr lang="fr-FR" sz="2000" dirty="0"/>
              <a:t>: comment la présentation contribue-t-elle à la reconnaissance de l’objet créé (représenté) ?</a:t>
            </a:r>
          </a:p>
          <a:p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000000"/>
                </a:solidFill>
              </a:rPr>
              <a:t>La représentation; images, réalité et fiction: 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rgbClr val="000000"/>
                </a:solidFill>
              </a:rPr>
              <a:t>la ressemblance, 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rgbClr val="000000"/>
                </a:solidFill>
              </a:rPr>
              <a:t>le dispositif de représentation, 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rgbClr val="000000"/>
                </a:solidFill>
              </a:rPr>
              <a:t>la narration visuelle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000000"/>
                </a:solidFill>
              </a:rPr>
              <a:t>La matérialité de l’œuvre; l’objet et l’œuvre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rgbClr val="000000"/>
                </a:solidFill>
              </a:rPr>
              <a:t>les qualités physiques des matériaux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rgbClr val="000000"/>
                </a:solidFill>
              </a:rPr>
              <a:t>l’objet comme matériau en art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rgbClr val="000000"/>
                </a:solidFill>
              </a:rPr>
              <a:t>les représentations et statuts de l’objet en art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519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Croisements possibles entre enseignements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Char char="-"/>
            </a:pPr>
            <a:r>
              <a:rPr lang="fr-FR" dirty="0"/>
              <a:t>EPI: culture et création artistiques en lien avec d’autres disciplines. </a:t>
            </a:r>
          </a:p>
          <a:p>
            <a:pPr>
              <a:buFontTx/>
              <a:buChar char="-"/>
            </a:pPr>
            <a:r>
              <a:rPr lang="fr-FR" dirty="0"/>
              <a:t>Histoire des arts (quelles œuvres étudiées peuvent être étudiées en interdisciplinarité ?)</a:t>
            </a:r>
          </a:p>
          <a:p>
            <a:pPr>
              <a:buFontTx/>
              <a:buChar char="-"/>
            </a:pPr>
            <a:r>
              <a:rPr lang="fr-FR" dirty="0"/>
              <a:t>AP ( quelles compétences transversales en lien avec le socle (SCCCC) ?)</a:t>
            </a:r>
          </a:p>
          <a:p>
            <a:pPr>
              <a:buFontTx/>
              <a:buChar char="-"/>
            </a:pPr>
            <a:r>
              <a:rPr lang="fr-FR" dirty="0"/>
              <a:t>PEAC (Parcours d’Education Artistique et Culturelle)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739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Organisation des journées de formation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53388"/>
              </p:ext>
            </p:extLst>
          </p:nvPr>
        </p:nvGraphicFramePr>
        <p:xfrm>
          <a:off x="179512" y="1556792"/>
          <a:ext cx="878497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9h30-11h</a:t>
                      </a:r>
                      <a:r>
                        <a:rPr lang="fr-FR" baseline="0" dirty="0"/>
                        <a:t> : présentation des enjeux des programmes disciplinaires d’enseignement des arts plastiques en relation avec le socle : cycle 3 et cycle 4.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11h- 12h30 : organisation des groupes de travail (3/4 professeurs). </a:t>
                      </a:r>
                      <a:r>
                        <a:rPr lang="fr-FR" sz="1800" baseline="0" dirty="0"/>
                        <a:t>Travail en atelier sur le cycle 3 </a:t>
                      </a:r>
                      <a:endParaRPr lang="fr-FR" baseline="0" dirty="0"/>
                    </a:p>
                    <a:p>
                      <a:pPr algn="ctr"/>
                      <a:r>
                        <a:rPr lang="fr-FR" baseline="0" dirty="0"/>
                        <a:t>Déjeuner</a:t>
                      </a:r>
                    </a:p>
                    <a:p>
                      <a:pPr algn="ctr"/>
                      <a:endParaRPr lang="fr-FR" baseline="0" dirty="0"/>
                    </a:p>
                    <a:p>
                      <a:r>
                        <a:rPr lang="fr-FR" baseline="0" dirty="0"/>
                        <a:t>14h- 16h30 : suite du travail en atelier sur le cycle 3 : élaboration de projets d’enseignement.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16h30-17h : Retour en plénière : questions, conclusion et perspectives (expérimentations, formalisation numérique…)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9h30-10h30 :</a:t>
                      </a:r>
                      <a:r>
                        <a:rPr lang="fr-FR" baseline="0" dirty="0"/>
                        <a:t> retour sur expériences menées ou présentation des projets élaborés en J3.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10h30-12h30 : travail en atelier sur le cycle 4 : élaboration de projets d’enseignement.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Déjeuner</a:t>
                      </a:r>
                    </a:p>
                    <a:p>
                      <a:endParaRPr lang="fr-F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14h- 16h30 : travail en atelier sur le cycle 4 : élaboration de projets d’enseignement.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/>
                        <a:t>Formalisation numérique des travaux</a:t>
                      </a:r>
                      <a:r>
                        <a:rPr lang="fr-FR" b="0" baseline="0" dirty="0"/>
                        <a:t>.</a:t>
                      </a:r>
                      <a:endParaRPr lang="fr-FR" baseline="0" dirty="0"/>
                    </a:p>
                    <a:p>
                      <a:endParaRPr lang="fr-F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16h30-17h : Retour en plénière : questions, conclusion et perspectives (expérimentations, …)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4595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121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3600" dirty="0"/>
              <a:t>Temporalité et modalités de mise en œuvre de l’enseignement des arts plastiques avec les EPI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35377"/>
              </p:ext>
            </p:extLst>
          </p:nvPr>
        </p:nvGraphicFramePr>
        <p:xfrm>
          <a:off x="467544" y="2068964"/>
          <a:ext cx="792088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Arts plastiques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(36 heures</a:t>
                      </a:r>
                      <a:r>
                        <a:rPr lang="fr-FR" baseline="0" dirty="0"/>
                        <a:t> année par niveau)</a:t>
                      </a:r>
                      <a:endParaRPr lang="fr-F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  <a:r>
                        <a:rPr lang="fr-FR" baseline="30000" dirty="0"/>
                        <a:t>er</a:t>
                      </a:r>
                      <a:r>
                        <a:rPr lang="fr-FR" dirty="0"/>
                        <a:t> trimestre </a:t>
                      </a:r>
                      <a:r>
                        <a:rPr lang="fr-FR" baseline="0" dirty="0"/>
                        <a:t>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  <a:r>
                        <a:rPr lang="fr-FR" baseline="30000" dirty="0"/>
                        <a:t>e</a:t>
                      </a:r>
                      <a:r>
                        <a:rPr lang="fr-FR" baseline="0" dirty="0"/>
                        <a:t> trimestre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e</a:t>
                      </a:r>
                      <a:r>
                        <a:rPr lang="fr-FR" dirty="0"/>
                        <a:t> trimestre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Français (144h/ 162h</a:t>
                      </a:r>
                      <a:r>
                        <a:rPr lang="fr-FR" baseline="0" dirty="0"/>
                        <a:t> en 3</a:t>
                      </a:r>
                      <a:r>
                        <a:rPr lang="fr-FR" baseline="30000" dirty="0"/>
                        <a:t>e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Mathématiques (126h/ 144h en 3</a:t>
                      </a:r>
                      <a:r>
                        <a:rPr lang="fr-FR" baseline="30000" dirty="0"/>
                        <a:t>e</a:t>
                      </a:r>
                      <a:r>
                        <a:rPr lang="fr-FR" dirty="0"/>
                        <a:t>)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EPS (108h)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483768" y="3809078"/>
            <a:ext cx="112163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10 heures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35317" y="4815736"/>
            <a:ext cx="112163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10 heures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92280" y="5670540"/>
            <a:ext cx="11216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8 heures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95936" y="2749570"/>
            <a:ext cx="1121638" cy="369332"/>
          </a:xfrm>
          <a:prstGeom prst="rect">
            <a:avLst/>
          </a:prstGeom>
          <a:solidFill>
            <a:srgbClr val="FCA6F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3 heures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5357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Organisation de la journée de formation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32636"/>
              </p:ext>
            </p:extLst>
          </p:nvPr>
        </p:nvGraphicFramePr>
        <p:xfrm>
          <a:off x="179512" y="1556792"/>
          <a:ext cx="864096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J3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dirty="0"/>
                        <a:t>9h30-11h</a:t>
                      </a:r>
                      <a:r>
                        <a:rPr lang="fr-FR" sz="2200" baseline="0" dirty="0"/>
                        <a:t> : présentation des enjeux des programmes disciplinaires d’enseignement des arts plastiques en relation avec le socle : cycle 3 et cycle 4.</a:t>
                      </a:r>
                    </a:p>
                    <a:p>
                      <a:endParaRPr lang="fr-FR" sz="2200" baseline="0" dirty="0"/>
                    </a:p>
                    <a:p>
                      <a:r>
                        <a:rPr lang="fr-FR" sz="2200" baseline="0" dirty="0"/>
                        <a:t>11h- 12h30 : organisation des groupes de travail (3/4 professeurs). Travail en atelier sur le cycle 3.</a:t>
                      </a:r>
                    </a:p>
                    <a:p>
                      <a:endParaRPr lang="fr-FR" sz="2200" baseline="0" dirty="0"/>
                    </a:p>
                    <a:p>
                      <a:pPr algn="ctr"/>
                      <a:r>
                        <a:rPr lang="fr-FR" sz="2200" baseline="0" dirty="0"/>
                        <a:t>Déjeuner</a:t>
                      </a:r>
                    </a:p>
                    <a:p>
                      <a:pPr algn="ctr"/>
                      <a:endParaRPr lang="fr-FR" sz="2200" baseline="0" dirty="0"/>
                    </a:p>
                    <a:p>
                      <a:r>
                        <a:rPr lang="fr-FR" sz="2200" baseline="0" dirty="0"/>
                        <a:t>14h- 16h30 : suite du travail en atelier sur le cycle 3 : élaboration de projets d’enseignement.</a:t>
                      </a:r>
                    </a:p>
                    <a:p>
                      <a:endParaRPr lang="fr-FR" sz="2200" baseline="0" dirty="0"/>
                    </a:p>
                    <a:p>
                      <a:r>
                        <a:rPr lang="fr-FR" sz="2200" baseline="0" dirty="0"/>
                        <a:t>16h30-17h : Retour en plénière : questions, conclusion et perspectives (expérimentations, formalisation numérique…)</a:t>
                      </a:r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876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/>
              <a:t>Travail en atelier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fr-FR" dirty="0"/>
              <a:t>Par groupe, à partir d’une situation pédagogique au choix soit expérimentée soit créée, élaborer un </a:t>
            </a:r>
            <a:r>
              <a:rPr lang="fr-FR" b="1" dirty="0"/>
              <a:t>projet d’enseignement </a:t>
            </a:r>
            <a:r>
              <a:rPr lang="fr-FR" dirty="0"/>
              <a:t>pour le cycle 3:</a:t>
            </a:r>
          </a:p>
          <a:p>
            <a:pPr>
              <a:buFontTx/>
              <a:buChar char="-"/>
            </a:pPr>
            <a:r>
              <a:rPr lang="fr-FR" dirty="0"/>
              <a:t>Questions du nouveau programme ;</a:t>
            </a:r>
          </a:p>
          <a:p>
            <a:pPr>
              <a:buFontTx/>
              <a:buChar char="-"/>
            </a:pPr>
            <a:r>
              <a:rPr lang="fr-FR" dirty="0"/>
              <a:t>Problématique soulevée ;</a:t>
            </a:r>
          </a:p>
          <a:p>
            <a:pPr>
              <a:buFontTx/>
              <a:buChar char="-"/>
            </a:pPr>
            <a:r>
              <a:rPr lang="fr-FR" dirty="0"/>
              <a:t>Corpus d’œuvres ;</a:t>
            </a:r>
          </a:p>
          <a:p>
            <a:pPr>
              <a:buFontTx/>
              <a:buChar char="-"/>
            </a:pPr>
            <a:r>
              <a:rPr lang="fr-FR" dirty="0"/>
              <a:t>Compétences travaillées ;</a:t>
            </a:r>
          </a:p>
          <a:p>
            <a:pPr>
              <a:buFontTx/>
              <a:buChar char="-"/>
            </a:pPr>
            <a:r>
              <a:rPr lang="fr-FR" dirty="0"/>
              <a:t>Modalités d’évaluations proposées ; </a:t>
            </a:r>
          </a:p>
          <a:p>
            <a:pPr>
              <a:buFontTx/>
              <a:buChar char="-"/>
            </a:pPr>
            <a:r>
              <a:rPr lang="fr-FR" dirty="0"/>
              <a:t>Scénario pédagogique envisagé ;</a:t>
            </a:r>
          </a:p>
          <a:p>
            <a:pPr>
              <a:buFontTx/>
              <a:buChar char="-"/>
            </a:pPr>
            <a:r>
              <a:rPr lang="fr-FR" dirty="0"/>
              <a:t>Croisements possibles entre enseignements, 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02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dirty="0"/>
              <a:t>Les spécificités du cycle 2 des apprentissages fondamentaux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776864" cy="417646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Apprendre à l'école, c'est interroger le monde. 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C'est aussi acquérir des langages spécifiques, acquisitions pour lesquelles le simple fait de grandir ne suffit pas. 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Le cycle 2 couvre désormais la période du CP au CE2, offrant ainsi </a:t>
            </a:r>
            <a:r>
              <a:rPr lang="fr-FR" b="1" dirty="0">
                <a:solidFill>
                  <a:schemeClr val="tx1"/>
                </a:solidFill>
              </a:rPr>
              <a:t>la durée et la cohérence</a:t>
            </a:r>
            <a:r>
              <a:rPr lang="fr-FR" dirty="0">
                <a:solidFill>
                  <a:schemeClr val="tx1"/>
                </a:solidFill>
              </a:rPr>
              <a:t> nécessaires pour des apprentissages progressifs et exigeants. Au cycle 2, tous les enseignements interrogent le monde. </a:t>
            </a: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La maitrise des langages</a:t>
            </a:r>
            <a:r>
              <a:rPr lang="fr-FR" dirty="0">
                <a:solidFill>
                  <a:schemeClr val="tx1"/>
                </a:solidFill>
              </a:rPr>
              <a:t>, et notamment de la langue française, est la priorité.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367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/>
              <a:t>Au cycle 2, on ne cesse d'articuler le concret et l'abstrait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Le lien entre familiarisation pratique et élaboration conceptuelle est toujours à construire et reconstruire.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79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fr-FR" b="1" dirty="0"/>
            </a:br>
            <a:r>
              <a:rPr lang="fr-FR" b="1" dirty="0"/>
              <a:t>Au cycle 2, l'oral et l'écrit sont en décalage important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Ce qu'un élève est capable de comprendre et de produire à l'oral est d'un niveau très supérieur à ce qu'il est capable de comprendre et de produire à l'écrit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097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b="1" dirty="0"/>
              <a:t>Au cycle 2, les connaissances intuitives tiennent encore une place centrale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Les connaissances préalables à l'enseignement, acquises de façon implicite, sont utilisées comme fondements des apprentissages explicites. Elles sont au cœur des situations de prise de conscience, où l'élève </a:t>
            </a:r>
            <a:r>
              <a:rPr lang="fr-FR" b="1" dirty="0"/>
              <a:t>se met à comprendre ce qu'il savait faire sans y réfléchir</a:t>
            </a:r>
            <a:r>
              <a:rPr lang="fr-FR" dirty="0"/>
              <a:t> et où il utilise ses connaissances intuitives comme ressources pour contrôler et évaluer sa propre action.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501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/>
              <a:t>Au cycle 2, on apprend à réaliser les activités scolaires fondamentales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que l'on retrouve dans plusieurs enseignements et qu'on retrouvera tout au cours de la scolarité : résoudre un problème, comprendre un document, rédiger un texte, créer ou concevoir un objet.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liens entre ces diverses activités scolaires fondamentales seront mis en évidence par les professeurs qui souligneront les analogies entre les objets d'étude (par exemple, résoudre un problème mathématique / mettre en œuvre une démarche d'investigation en sciences / comprendre et interpréter un texte en français / recevoir une œuvre en arts) pour mettre en évidence les éléments semblables et les différences.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063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b="1" dirty="0"/>
              <a:t>Au cycle 2, on justifie de façon rationnelle</a:t>
            </a:r>
            <a:r>
              <a:rPr lang="fr-FR" sz="32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dirty="0"/>
              <a:t>Les élèves, dans le contexte d'une activité, savent non seulement la réaliser mais expliquer pourquoi ils l'ont réalisée de telle manière. Ils apprennent à justifier leurs réponses et leurs démarches en utilisant le registre de la raison, de façon spécifique aux enseignements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348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31032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Le socle commun de connaissances, de compétences et de culture</a:t>
            </a:r>
            <a:br>
              <a:rPr lang="fr-FR" dirty="0"/>
            </a:br>
            <a:endParaRPr lang="fr-FR" dirty="0"/>
          </a:p>
        </p:txBody>
      </p:sp>
      <p:sp>
        <p:nvSpPr>
          <p:cNvPr id="4" name="CustomShape 7"/>
          <p:cNvSpPr>
            <a:spLocks noGrp="1" noChangeArrowheads="1"/>
          </p:cNvSpPr>
          <p:nvPr>
            <p:ph idx="1"/>
          </p:nvPr>
        </p:nvSpPr>
        <p:spPr bwMode="auto">
          <a:xfrm>
            <a:off x="467544" y="1916832"/>
            <a:ext cx="2736304" cy="86409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marL="0" indent="0" algn="ctr">
              <a:buNone/>
            </a:pPr>
            <a:r>
              <a:rPr lang="fr-FR" altLang="fr-FR" sz="1600" b="1" dirty="0">
                <a:solidFill>
                  <a:srgbClr val="FFFFFF"/>
                </a:solidFill>
              </a:rPr>
              <a:t>1. Les langages pour penser et communiquer</a:t>
            </a:r>
            <a:endParaRPr lang="fr-FR" altLang="fr-FR" dirty="0"/>
          </a:p>
        </p:txBody>
      </p:sp>
      <p:sp>
        <p:nvSpPr>
          <p:cNvPr id="6" name="CustomShape 5"/>
          <p:cNvSpPr>
            <a:spLocks noChangeArrowheads="1"/>
          </p:cNvSpPr>
          <p:nvPr/>
        </p:nvSpPr>
        <p:spPr bwMode="auto">
          <a:xfrm>
            <a:off x="2195736" y="2708920"/>
            <a:ext cx="2492375" cy="790575"/>
          </a:xfrm>
          <a:prstGeom prst="roundRect">
            <a:avLst>
              <a:gd name="adj" fmla="val 16667"/>
            </a:avLst>
          </a:prstGeom>
          <a:solidFill>
            <a:srgbClr val="CB8459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2. Les méthodes et outils pour apprendre</a:t>
            </a:r>
            <a:endParaRPr lang="fr-FR" altLang="fr-FR" dirty="0"/>
          </a:p>
        </p:txBody>
      </p:sp>
      <p:sp>
        <p:nvSpPr>
          <p:cNvPr id="7" name="CustomShape 4"/>
          <p:cNvSpPr>
            <a:spLocks noChangeArrowheads="1"/>
          </p:cNvSpPr>
          <p:nvPr/>
        </p:nvSpPr>
        <p:spPr bwMode="auto">
          <a:xfrm>
            <a:off x="3923928" y="3536688"/>
            <a:ext cx="2376487" cy="809625"/>
          </a:xfrm>
          <a:prstGeom prst="roundRect">
            <a:avLst>
              <a:gd name="adj" fmla="val 16667"/>
            </a:avLst>
          </a:prstGeom>
          <a:solidFill>
            <a:srgbClr val="7B418E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>
                <a:solidFill>
                  <a:srgbClr val="FFFFFF"/>
                </a:solidFill>
              </a:rPr>
              <a:t>3. La formation de la personne et du citoyen</a:t>
            </a:r>
            <a:endParaRPr lang="fr-FR" altLang="fr-FR"/>
          </a:p>
        </p:txBody>
      </p:sp>
      <p:sp>
        <p:nvSpPr>
          <p:cNvPr id="8" name="CustomShape 6"/>
          <p:cNvSpPr>
            <a:spLocks noChangeArrowheads="1"/>
          </p:cNvSpPr>
          <p:nvPr/>
        </p:nvSpPr>
        <p:spPr bwMode="auto">
          <a:xfrm>
            <a:off x="6588224" y="5301208"/>
            <a:ext cx="2374900" cy="971550"/>
          </a:xfrm>
          <a:prstGeom prst="roundRect">
            <a:avLst>
              <a:gd name="adj" fmla="val 16667"/>
            </a:avLst>
          </a:prstGeom>
          <a:solidFill>
            <a:srgbClr val="FDA403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r>
              <a:rPr lang="fr-FR" altLang="fr-FR" sz="1600" b="1">
                <a:solidFill>
                  <a:srgbClr val="FFFFFF"/>
                </a:solidFill>
              </a:rPr>
              <a:t>5. Les représentations du monde et </a:t>
            </a:r>
            <a:endParaRPr lang="fr-FR" altLang="fr-FR"/>
          </a:p>
          <a:p>
            <a:pPr algn="ctr"/>
            <a:r>
              <a:rPr lang="fr-FR" altLang="fr-FR" sz="1600" b="1">
                <a:solidFill>
                  <a:srgbClr val="FFFFFF"/>
                </a:solidFill>
              </a:rPr>
              <a:t>l’activité humaine</a:t>
            </a:r>
            <a:endParaRPr lang="fr-FR" altLang="fr-FR"/>
          </a:p>
        </p:txBody>
      </p:sp>
      <p:sp>
        <p:nvSpPr>
          <p:cNvPr id="10" name="CustomShape 3"/>
          <p:cNvSpPr>
            <a:spLocks noChangeArrowheads="1"/>
          </p:cNvSpPr>
          <p:nvPr/>
        </p:nvSpPr>
        <p:spPr bwMode="auto">
          <a:xfrm>
            <a:off x="5078040" y="4346313"/>
            <a:ext cx="2444750" cy="893762"/>
          </a:xfrm>
          <a:prstGeom prst="roundRect">
            <a:avLst>
              <a:gd name="adj" fmla="val 16667"/>
            </a:avLst>
          </a:prstGeom>
          <a:solidFill>
            <a:srgbClr val="0094C8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FFFFFF"/>
                </a:solidFill>
              </a:rPr>
              <a:t>4. Les systèmes naturels et les systèmes techniques</a:t>
            </a:r>
            <a:endParaRPr lang="fr-FR" alt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0800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2363</Words>
  <Application>Microsoft Office PowerPoint</Application>
  <PresentationFormat>Affichage à l'écran (4:3)</PresentationFormat>
  <Paragraphs>287</Paragraphs>
  <Slides>22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Liens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Thème Office</vt:lpstr>
      <vt:lpstr>LACIE%20SHARE:2.%20FORMATRICE%20ESPE:NOUVEAUX%20PROGRAMMES:Cycle%203%20compe%CC%81tences.docx!OLE_LINK1</vt:lpstr>
      <vt:lpstr>LACIE%20SHARE:2.%20FORMATRICE%20ESPE:NOUVEAUX%20PROGRAMMES:Cycle%204%20compe%CC%81tences.docx!OLE_LINK4</vt:lpstr>
      <vt:lpstr>Formation J3/J4 sur la mise en œuvre des nouveaux programmes d’arts plastiques</vt:lpstr>
      <vt:lpstr>Organisation des journées de formation</vt:lpstr>
      <vt:lpstr>Les spécificités du cycle 2 des apprentissages fondamentaux </vt:lpstr>
      <vt:lpstr>Au cycle 2, on ne cesse d'articuler le concret et l'abstrait</vt:lpstr>
      <vt:lpstr> Au cycle 2, l'oral et l'écrit sont en décalage important.  </vt:lpstr>
      <vt:lpstr>Au cycle 2, les connaissances intuitives tiennent encore une place centrale</vt:lpstr>
      <vt:lpstr>Au cycle 2, on apprend à réaliser les activités scolaires fondamentales </vt:lpstr>
      <vt:lpstr>Au cycle 2, on justifie de façon rationnelle </vt:lpstr>
      <vt:lpstr> Le socle commun de connaissances, de compétences et de culture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représentation plastique et les dispositifs de présentation</vt:lpstr>
      <vt:lpstr>Présentation PowerPoint</vt:lpstr>
      <vt:lpstr>Présentation PowerPoint</vt:lpstr>
      <vt:lpstr>Prolongements possibles au cycle 4</vt:lpstr>
      <vt:lpstr>Croisements possibles entre enseignements</vt:lpstr>
      <vt:lpstr>Temporalité et modalités de mise en œuvre de l’enseignement des arts plastiques avec les EPI </vt:lpstr>
      <vt:lpstr>Organisation de la journée de formation</vt:lpstr>
      <vt:lpstr>Travail en atelier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dmillet</dc:creator>
  <cp:lastModifiedBy>Mariannick TESSONNEAU</cp:lastModifiedBy>
  <cp:revision>91</cp:revision>
  <dcterms:created xsi:type="dcterms:W3CDTF">2016-04-19T09:21:30Z</dcterms:created>
  <dcterms:modified xsi:type="dcterms:W3CDTF">2016-07-06T12:19:27Z</dcterms:modified>
</cp:coreProperties>
</file>