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6" r:id="rId3"/>
    <p:sldId id="275" r:id="rId4"/>
    <p:sldId id="258" r:id="rId5"/>
    <p:sldId id="272" r:id="rId6"/>
    <p:sldId id="268" r:id="rId7"/>
    <p:sldId id="271" r:id="rId8"/>
    <p:sldId id="270" r:id="rId9"/>
    <p:sldId id="274" r:id="rId10"/>
    <p:sldId id="269" r:id="rId11"/>
    <p:sldId id="267" r:id="rId12"/>
    <p:sldId id="266"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510" autoAdjust="0"/>
  </p:normalViewPr>
  <p:slideViewPr>
    <p:cSldViewPr snapToGrid="0">
      <p:cViewPr>
        <p:scale>
          <a:sx n="66" d="100"/>
          <a:sy n="66" d="100"/>
        </p:scale>
        <p:origin x="-72"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16E951-0A07-40B0-8093-85FD80118E7B}" type="doc">
      <dgm:prSet loTypeId="urn:microsoft.com/office/officeart/2008/layout/VerticalCurvedList" loCatId="list" qsTypeId="urn:microsoft.com/office/officeart/2005/8/quickstyle/3d2" qsCatId="3D" csTypeId="urn:microsoft.com/office/officeart/2005/8/colors/colorful2" csCatId="colorful" phldr="1"/>
      <dgm:spPr/>
      <dgm:t>
        <a:bodyPr/>
        <a:lstStyle/>
        <a:p>
          <a:endParaRPr lang="fr-FR"/>
        </a:p>
      </dgm:t>
    </dgm:pt>
    <dgm:pt modelId="{6FDA16A9-CA30-40C6-B9C7-322F74BB1E6A}">
      <dgm:prSet phldrT="[Texte]"/>
      <dgm:spPr/>
      <dgm:t>
        <a:bodyPr/>
        <a:lstStyle/>
        <a:p>
          <a:r>
            <a:rPr lang="fr-FR" dirty="0" smtClean="0"/>
            <a:t>Éducation au développement durable</a:t>
          </a:r>
          <a:endParaRPr lang="fr-FR" dirty="0"/>
        </a:p>
      </dgm:t>
    </dgm:pt>
    <dgm:pt modelId="{1122483E-0E12-4F0E-9792-3FB4842E402F}" type="parTrans" cxnId="{9888FBAB-EA79-49C5-93C8-FE9ABDBA5C4E}">
      <dgm:prSet/>
      <dgm:spPr/>
      <dgm:t>
        <a:bodyPr/>
        <a:lstStyle/>
        <a:p>
          <a:endParaRPr lang="fr-FR"/>
        </a:p>
      </dgm:t>
    </dgm:pt>
    <dgm:pt modelId="{539ED742-53DD-4BA9-A37D-16CDAAF65DB3}" type="sibTrans" cxnId="{9888FBAB-EA79-49C5-93C8-FE9ABDBA5C4E}">
      <dgm:prSet/>
      <dgm:spPr/>
      <dgm:t>
        <a:bodyPr/>
        <a:lstStyle/>
        <a:p>
          <a:endParaRPr lang="fr-FR"/>
        </a:p>
      </dgm:t>
    </dgm:pt>
    <dgm:pt modelId="{EB83DCC1-40FD-4FDE-A599-CAA9AB67310B}">
      <dgm:prSet phldrT="[Texte]"/>
      <dgm:spPr/>
      <dgm:t>
        <a:bodyPr/>
        <a:lstStyle/>
        <a:p>
          <a:r>
            <a:rPr lang="fr-FR" dirty="0" smtClean="0"/>
            <a:t>Éducation à la santé</a:t>
          </a:r>
          <a:endParaRPr lang="fr-FR" dirty="0"/>
        </a:p>
      </dgm:t>
    </dgm:pt>
    <dgm:pt modelId="{B87F7568-F859-4C11-B20A-1830D63906DB}" type="parTrans" cxnId="{17DC4E48-CEB6-4963-8B39-45D6AA4502BA}">
      <dgm:prSet/>
      <dgm:spPr/>
      <dgm:t>
        <a:bodyPr/>
        <a:lstStyle/>
        <a:p>
          <a:endParaRPr lang="fr-FR"/>
        </a:p>
      </dgm:t>
    </dgm:pt>
    <dgm:pt modelId="{A5DE4412-3DA6-497E-A18B-EF18F4FA5838}" type="sibTrans" cxnId="{17DC4E48-CEB6-4963-8B39-45D6AA4502BA}">
      <dgm:prSet/>
      <dgm:spPr/>
      <dgm:t>
        <a:bodyPr/>
        <a:lstStyle/>
        <a:p>
          <a:endParaRPr lang="fr-FR"/>
        </a:p>
      </dgm:t>
    </dgm:pt>
    <dgm:pt modelId="{7E8769EB-99A5-48AE-9839-58018817307A}">
      <dgm:prSet phldrT="[Texte]"/>
      <dgm:spPr/>
      <dgm:t>
        <a:bodyPr/>
        <a:lstStyle/>
        <a:p>
          <a:r>
            <a:rPr lang="fr-FR" dirty="0" smtClean="0"/>
            <a:t>Éducation au risque</a:t>
          </a:r>
          <a:endParaRPr lang="fr-FR" dirty="0"/>
        </a:p>
      </dgm:t>
    </dgm:pt>
    <dgm:pt modelId="{4DC139F4-5800-418E-ADE0-96FF5B5B2C73}" type="parTrans" cxnId="{15259AA5-E1AF-46F8-A7C3-1A7440AD29EC}">
      <dgm:prSet/>
      <dgm:spPr/>
      <dgm:t>
        <a:bodyPr/>
        <a:lstStyle/>
        <a:p>
          <a:endParaRPr lang="fr-FR"/>
        </a:p>
      </dgm:t>
    </dgm:pt>
    <dgm:pt modelId="{DCAEA427-E01B-41B9-A48A-5FA4D6F3E82B}" type="sibTrans" cxnId="{15259AA5-E1AF-46F8-A7C3-1A7440AD29EC}">
      <dgm:prSet/>
      <dgm:spPr/>
      <dgm:t>
        <a:bodyPr/>
        <a:lstStyle/>
        <a:p>
          <a:endParaRPr lang="fr-FR"/>
        </a:p>
      </dgm:t>
    </dgm:pt>
    <dgm:pt modelId="{32EE6B1A-B145-4607-AE72-4C89B055A452}" type="pres">
      <dgm:prSet presAssocID="{A116E951-0A07-40B0-8093-85FD80118E7B}" presName="Name0" presStyleCnt="0">
        <dgm:presLayoutVars>
          <dgm:chMax val="7"/>
          <dgm:chPref val="7"/>
          <dgm:dir/>
        </dgm:presLayoutVars>
      </dgm:prSet>
      <dgm:spPr/>
      <dgm:t>
        <a:bodyPr/>
        <a:lstStyle/>
        <a:p>
          <a:endParaRPr lang="fr-FR"/>
        </a:p>
      </dgm:t>
    </dgm:pt>
    <dgm:pt modelId="{9FF0C66D-29DE-4AAB-8EC9-291675538ADE}" type="pres">
      <dgm:prSet presAssocID="{A116E951-0A07-40B0-8093-85FD80118E7B}" presName="Name1" presStyleCnt="0"/>
      <dgm:spPr/>
    </dgm:pt>
    <dgm:pt modelId="{A9318F7A-8CFE-4325-8DE4-6C811F7E8C37}" type="pres">
      <dgm:prSet presAssocID="{A116E951-0A07-40B0-8093-85FD80118E7B}" presName="cycle" presStyleCnt="0"/>
      <dgm:spPr/>
    </dgm:pt>
    <dgm:pt modelId="{9FD7BBC6-69C9-4CBB-800C-B91CD03EBFD2}" type="pres">
      <dgm:prSet presAssocID="{A116E951-0A07-40B0-8093-85FD80118E7B}" presName="srcNode" presStyleLbl="node1" presStyleIdx="0" presStyleCnt="3"/>
      <dgm:spPr/>
    </dgm:pt>
    <dgm:pt modelId="{44B6FD1F-E7BD-4758-80F7-39DF75811B35}" type="pres">
      <dgm:prSet presAssocID="{A116E951-0A07-40B0-8093-85FD80118E7B}" presName="conn" presStyleLbl="parChTrans1D2" presStyleIdx="0" presStyleCnt="1"/>
      <dgm:spPr/>
      <dgm:t>
        <a:bodyPr/>
        <a:lstStyle/>
        <a:p>
          <a:endParaRPr lang="fr-FR"/>
        </a:p>
      </dgm:t>
    </dgm:pt>
    <dgm:pt modelId="{1863C9F7-F131-4E23-8726-0E2C4FFE7797}" type="pres">
      <dgm:prSet presAssocID="{A116E951-0A07-40B0-8093-85FD80118E7B}" presName="extraNode" presStyleLbl="node1" presStyleIdx="0" presStyleCnt="3"/>
      <dgm:spPr/>
    </dgm:pt>
    <dgm:pt modelId="{B7FC4FC2-5153-4BBE-91E2-C14B4BE61577}" type="pres">
      <dgm:prSet presAssocID="{A116E951-0A07-40B0-8093-85FD80118E7B}" presName="dstNode" presStyleLbl="node1" presStyleIdx="0" presStyleCnt="3"/>
      <dgm:spPr/>
    </dgm:pt>
    <dgm:pt modelId="{AEE1B3F2-0709-4226-B36D-B2D210AB1D96}" type="pres">
      <dgm:prSet presAssocID="{6FDA16A9-CA30-40C6-B9C7-322F74BB1E6A}" presName="text_1" presStyleLbl="node1" presStyleIdx="0" presStyleCnt="3">
        <dgm:presLayoutVars>
          <dgm:bulletEnabled val="1"/>
        </dgm:presLayoutVars>
      </dgm:prSet>
      <dgm:spPr/>
      <dgm:t>
        <a:bodyPr/>
        <a:lstStyle/>
        <a:p>
          <a:endParaRPr lang="fr-FR"/>
        </a:p>
      </dgm:t>
    </dgm:pt>
    <dgm:pt modelId="{98C1FC6E-0C91-485B-B2DB-90D6C6D27632}" type="pres">
      <dgm:prSet presAssocID="{6FDA16A9-CA30-40C6-B9C7-322F74BB1E6A}" presName="accent_1" presStyleCnt="0"/>
      <dgm:spPr/>
    </dgm:pt>
    <dgm:pt modelId="{36A1F488-6906-4278-A1A1-EF70FABB7E4B}" type="pres">
      <dgm:prSet presAssocID="{6FDA16A9-CA30-40C6-B9C7-322F74BB1E6A}" presName="accentRepeatNode" presStyleLbl="solidFgAcc1" presStyleIdx="0" presStyleCnt="3"/>
      <dgm:spPr/>
    </dgm:pt>
    <dgm:pt modelId="{BD39628D-C3C4-4005-A6B9-EF7946F154B8}" type="pres">
      <dgm:prSet presAssocID="{EB83DCC1-40FD-4FDE-A599-CAA9AB67310B}" presName="text_2" presStyleLbl="node1" presStyleIdx="1" presStyleCnt="3">
        <dgm:presLayoutVars>
          <dgm:bulletEnabled val="1"/>
        </dgm:presLayoutVars>
      </dgm:prSet>
      <dgm:spPr/>
      <dgm:t>
        <a:bodyPr/>
        <a:lstStyle/>
        <a:p>
          <a:endParaRPr lang="fr-FR"/>
        </a:p>
      </dgm:t>
    </dgm:pt>
    <dgm:pt modelId="{A0212410-1949-45A5-B07E-2268A62F0F87}" type="pres">
      <dgm:prSet presAssocID="{EB83DCC1-40FD-4FDE-A599-CAA9AB67310B}" presName="accent_2" presStyleCnt="0"/>
      <dgm:spPr/>
    </dgm:pt>
    <dgm:pt modelId="{53EF763D-FD31-4409-A9B4-DAB0C5A34799}" type="pres">
      <dgm:prSet presAssocID="{EB83DCC1-40FD-4FDE-A599-CAA9AB67310B}" presName="accentRepeatNode" presStyleLbl="solidFgAcc1" presStyleIdx="1" presStyleCnt="3"/>
      <dgm:spPr/>
    </dgm:pt>
    <dgm:pt modelId="{5495E640-0502-4AD1-82C9-97815FF71A25}" type="pres">
      <dgm:prSet presAssocID="{7E8769EB-99A5-48AE-9839-58018817307A}" presName="text_3" presStyleLbl="node1" presStyleIdx="2" presStyleCnt="3">
        <dgm:presLayoutVars>
          <dgm:bulletEnabled val="1"/>
        </dgm:presLayoutVars>
      </dgm:prSet>
      <dgm:spPr/>
      <dgm:t>
        <a:bodyPr/>
        <a:lstStyle/>
        <a:p>
          <a:endParaRPr lang="fr-FR"/>
        </a:p>
      </dgm:t>
    </dgm:pt>
    <dgm:pt modelId="{D5159D9D-563A-4D65-9C2F-B46905EBCD4D}" type="pres">
      <dgm:prSet presAssocID="{7E8769EB-99A5-48AE-9839-58018817307A}" presName="accent_3" presStyleCnt="0"/>
      <dgm:spPr/>
    </dgm:pt>
    <dgm:pt modelId="{BE99F849-F9F2-4D28-9681-6ACF86FDCF84}" type="pres">
      <dgm:prSet presAssocID="{7E8769EB-99A5-48AE-9839-58018817307A}" presName="accentRepeatNode" presStyleLbl="solidFgAcc1" presStyleIdx="2" presStyleCnt="3"/>
      <dgm:spPr/>
    </dgm:pt>
  </dgm:ptLst>
  <dgm:cxnLst>
    <dgm:cxn modelId="{81E1266B-57B7-46E5-96C5-F3CF30F1D50F}" type="presOf" srcId="{6FDA16A9-CA30-40C6-B9C7-322F74BB1E6A}" destId="{AEE1B3F2-0709-4226-B36D-B2D210AB1D96}" srcOrd="0" destOrd="0" presId="urn:microsoft.com/office/officeart/2008/layout/VerticalCurvedList"/>
    <dgm:cxn modelId="{B08FFA13-2319-4BE7-9373-8040D13C00DF}" type="presOf" srcId="{A116E951-0A07-40B0-8093-85FD80118E7B}" destId="{32EE6B1A-B145-4607-AE72-4C89B055A452}" srcOrd="0" destOrd="0" presId="urn:microsoft.com/office/officeart/2008/layout/VerticalCurvedList"/>
    <dgm:cxn modelId="{15259AA5-E1AF-46F8-A7C3-1A7440AD29EC}" srcId="{A116E951-0A07-40B0-8093-85FD80118E7B}" destId="{7E8769EB-99A5-48AE-9839-58018817307A}" srcOrd="2" destOrd="0" parTransId="{4DC139F4-5800-418E-ADE0-96FF5B5B2C73}" sibTransId="{DCAEA427-E01B-41B9-A48A-5FA4D6F3E82B}"/>
    <dgm:cxn modelId="{17DC4E48-CEB6-4963-8B39-45D6AA4502BA}" srcId="{A116E951-0A07-40B0-8093-85FD80118E7B}" destId="{EB83DCC1-40FD-4FDE-A599-CAA9AB67310B}" srcOrd="1" destOrd="0" parTransId="{B87F7568-F859-4C11-B20A-1830D63906DB}" sibTransId="{A5DE4412-3DA6-497E-A18B-EF18F4FA5838}"/>
    <dgm:cxn modelId="{ED50AC17-C3CA-4C2C-8D41-8D834D36FB79}" type="presOf" srcId="{EB83DCC1-40FD-4FDE-A599-CAA9AB67310B}" destId="{BD39628D-C3C4-4005-A6B9-EF7946F154B8}" srcOrd="0" destOrd="0" presId="urn:microsoft.com/office/officeart/2008/layout/VerticalCurvedList"/>
    <dgm:cxn modelId="{9888FBAB-EA79-49C5-93C8-FE9ABDBA5C4E}" srcId="{A116E951-0A07-40B0-8093-85FD80118E7B}" destId="{6FDA16A9-CA30-40C6-B9C7-322F74BB1E6A}" srcOrd="0" destOrd="0" parTransId="{1122483E-0E12-4F0E-9792-3FB4842E402F}" sibTransId="{539ED742-53DD-4BA9-A37D-16CDAAF65DB3}"/>
    <dgm:cxn modelId="{D1A6988C-5C74-4168-94A1-FD9EA0B182C4}" type="presOf" srcId="{7E8769EB-99A5-48AE-9839-58018817307A}" destId="{5495E640-0502-4AD1-82C9-97815FF71A25}" srcOrd="0" destOrd="0" presId="urn:microsoft.com/office/officeart/2008/layout/VerticalCurvedList"/>
    <dgm:cxn modelId="{2E3BCACE-9B69-450B-B86D-5F340F21CF8C}" type="presOf" srcId="{539ED742-53DD-4BA9-A37D-16CDAAF65DB3}" destId="{44B6FD1F-E7BD-4758-80F7-39DF75811B35}" srcOrd="0" destOrd="0" presId="urn:microsoft.com/office/officeart/2008/layout/VerticalCurvedList"/>
    <dgm:cxn modelId="{49AB6FA0-3D0B-425C-B3FB-11A5BE89C3EC}" type="presParOf" srcId="{32EE6B1A-B145-4607-AE72-4C89B055A452}" destId="{9FF0C66D-29DE-4AAB-8EC9-291675538ADE}" srcOrd="0" destOrd="0" presId="urn:microsoft.com/office/officeart/2008/layout/VerticalCurvedList"/>
    <dgm:cxn modelId="{06777C82-46E3-49DB-B8E9-C8A1BD72FF12}" type="presParOf" srcId="{9FF0C66D-29DE-4AAB-8EC9-291675538ADE}" destId="{A9318F7A-8CFE-4325-8DE4-6C811F7E8C37}" srcOrd="0" destOrd="0" presId="urn:microsoft.com/office/officeart/2008/layout/VerticalCurvedList"/>
    <dgm:cxn modelId="{3425467F-BD10-4183-A235-7CF16B388D83}" type="presParOf" srcId="{A9318F7A-8CFE-4325-8DE4-6C811F7E8C37}" destId="{9FD7BBC6-69C9-4CBB-800C-B91CD03EBFD2}" srcOrd="0" destOrd="0" presId="urn:microsoft.com/office/officeart/2008/layout/VerticalCurvedList"/>
    <dgm:cxn modelId="{2E0C2C9D-EE0B-49A0-A156-C5CB670070A1}" type="presParOf" srcId="{A9318F7A-8CFE-4325-8DE4-6C811F7E8C37}" destId="{44B6FD1F-E7BD-4758-80F7-39DF75811B35}" srcOrd="1" destOrd="0" presId="urn:microsoft.com/office/officeart/2008/layout/VerticalCurvedList"/>
    <dgm:cxn modelId="{12F99C96-5163-4D80-A35F-32C7F14CA745}" type="presParOf" srcId="{A9318F7A-8CFE-4325-8DE4-6C811F7E8C37}" destId="{1863C9F7-F131-4E23-8726-0E2C4FFE7797}" srcOrd="2" destOrd="0" presId="urn:microsoft.com/office/officeart/2008/layout/VerticalCurvedList"/>
    <dgm:cxn modelId="{70C3383E-DE0B-4A82-B1B8-09DE92233B60}" type="presParOf" srcId="{A9318F7A-8CFE-4325-8DE4-6C811F7E8C37}" destId="{B7FC4FC2-5153-4BBE-91E2-C14B4BE61577}" srcOrd="3" destOrd="0" presId="urn:microsoft.com/office/officeart/2008/layout/VerticalCurvedList"/>
    <dgm:cxn modelId="{2E4AD13F-5E21-46F9-8D71-E9E712536AF8}" type="presParOf" srcId="{9FF0C66D-29DE-4AAB-8EC9-291675538ADE}" destId="{AEE1B3F2-0709-4226-B36D-B2D210AB1D96}" srcOrd="1" destOrd="0" presId="urn:microsoft.com/office/officeart/2008/layout/VerticalCurvedList"/>
    <dgm:cxn modelId="{56088CB5-1194-47DD-8103-317B158C6287}" type="presParOf" srcId="{9FF0C66D-29DE-4AAB-8EC9-291675538ADE}" destId="{98C1FC6E-0C91-485B-B2DB-90D6C6D27632}" srcOrd="2" destOrd="0" presId="urn:microsoft.com/office/officeart/2008/layout/VerticalCurvedList"/>
    <dgm:cxn modelId="{2A138DB2-8A4D-409D-8BB6-77AE2D418F65}" type="presParOf" srcId="{98C1FC6E-0C91-485B-B2DB-90D6C6D27632}" destId="{36A1F488-6906-4278-A1A1-EF70FABB7E4B}" srcOrd="0" destOrd="0" presId="urn:microsoft.com/office/officeart/2008/layout/VerticalCurvedList"/>
    <dgm:cxn modelId="{870F4972-79C3-4A04-B08C-5D5FE7B5FC0B}" type="presParOf" srcId="{9FF0C66D-29DE-4AAB-8EC9-291675538ADE}" destId="{BD39628D-C3C4-4005-A6B9-EF7946F154B8}" srcOrd="3" destOrd="0" presId="urn:microsoft.com/office/officeart/2008/layout/VerticalCurvedList"/>
    <dgm:cxn modelId="{37F04D2C-43A4-4A63-802B-C7C026A016E4}" type="presParOf" srcId="{9FF0C66D-29DE-4AAB-8EC9-291675538ADE}" destId="{A0212410-1949-45A5-B07E-2268A62F0F87}" srcOrd="4" destOrd="0" presId="urn:microsoft.com/office/officeart/2008/layout/VerticalCurvedList"/>
    <dgm:cxn modelId="{EE23D8CD-D6EC-4825-A75F-1020668FA060}" type="presParOf" srcId="{A0212410-1949-45A5-B07E-2268A62F0F87}" destId="{53EF763D-FD31-4409-A9B4-DAB0C5A34799}" srcOrd="0" destOrd="0" presId="urn:microsoft.com/office/officeart/2008/layout/VerticalCurvedList"/>
    <dgm:cxn modelId="{31496A1C-DC50-4A63-877A-C9BF28793FB3}" type="presParOf" srcId="{9FF0C66D-29DE-4AAB-8EC9-291675538ADE}" destId="{5495E640-0502-4AD1-82C9-97815FF71A25}" srcOrd="5" destOrd="0" presId="urn:microsoft.com/office/officeart/2008/layout/VerticalCurvedList"/>
    <dgm:cxn modelId="{A4E94A11-E000-4D03-9041-CE8B752AFDDA}" type="presParOf" srcId="{9FF0C66D-29DE-4AAB-8EC9-291675538ADE}" destId="{D5159D9D-563A-4D65-9C2F-B46905EBCD4D}" srcOrd="6" destOrd="0" presId="urn:microsoft.com/office/officeart/2008/layout/VerticalCurvedList"/>
    <dgm:cxn modelId="{AA5CE982-ADD6-46B7-8F24-A17C88441B9C}" type="presParOf" srcId="{D5159D9D-563A-4D65-9C2F-B46905EBCD4D}" destId="{BE99F849-F9F2-4D28-9681-6ACF86FDCF8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16E951-0A07-40B0-8093-85FD80118E7B}" type="doc">
      <dgm:prSet loTypeId="urn:microsoft.com/office/officeart/2008/layout/VerticalCurvedList" loCatId="list" qsTypeId="urn:microsoft.com/office/officeart/2005/8/quickstyle/3d2" qsCatId="3D" csTypeId="urn:microsoft.com/office/officeart/2005/8/colors/colorful5" csCatId="colorful" phldr="1"/>
      <dgm:spPr/>
      <dgm:t>
        <a:bodyPr/>
        <a:lstStyle/>
        <a:p>
          <a:endParaRPr lang="fr-FR"/>
        </a:p>
      </dgm:t>
    </dgm:pt>
    <dgm:pt modelId="{6FDA16A9-CA30-40C6-B9C7-322F74BB1E6A}">
      <dgm:prSet phldrT="[Texte]"/>
      <dgm:spPr/>
      <dgm:t>
        <a:bodyPr/>
        <a:lstStyle/>
        <a:p>
          <a:r>
            <a:rPr lang="fr-FR" dirty="0" smtClean="0"/>
            <a:t>Parcours Avenir</a:t>
          </a:r>
          <a:endParaRPr lang="fr-FR" dirty="0"/>
        </a:p>
      </dgm:t>
    </dgm:pt>
    <dgm:pt modelId="{1122483E-0E12-4F0E-9792-3FB4842E402F}" type="parTrans" cxnId="{9888FBAB-EA79-49C5-93C8-FE9ABDBA5C4E}">
      <dgm:prSet/>
      <dgm:spPr/>
      <dgm:t>
        <a:bodyPr/>
        <a:lstStyle/>
        <a:p>
          <a:endParaRPr lang="fr-FR"/>
        </a:p>
      </dgm:t>
    </dgm:pt>
    <dgm:pt modelId="{539ED742-53DD-4BA9-A37D-16CDAAF65DB3}" type="sibTrans" cxnId="{9888FBAB-EA79-49C5-93C8-FE9ABDBA5C4E}">
      <dgm:prSet/>
      <dgm:spPr/>
      <dgm:t>
        <a:bodyPr/>
        <a:lstStyle/>
        <a:p>
          <a:endParaRPr lang="fr-FR"/>
        </a:p>
      </dgm:t>
    </dgm:pt>
    <dgm:pt modelId="{EB83DCC1-40FD-4FDE-A599-CAA9AB67310B}">
      <dgm:prSet phldrT="[Texte]"/>
      <dgm:spPr/>
      <dgm:t>
        <a:bodyPr/>
        <a:lstStyle/>
        <a:p>
          <a:r>
            <a:rPr lang="fr-FR" dirty="0" smtClean="0"/>
            <a:t>Parcours citoyen</a:t>
          </a:r>
          <a:endParaRPr lang="fr-FR" dirty="0"/>
        </a:p>
      </dgm:t>
    </dgm:pt>
    <dgm:pt modelId="{B87F7568-F859-4C11-B20A-1830D63906DB}" type="parTrans" cxnId="{17DC4E48-CEB6-4963-8B39-45D6AA4502BA}">
      <dgm:prSet/>
      <dgm:spPr/>
      <dgm:t>
        <a:bodyPr/>
        <a:lstStyle/>
        <a:p>
          <a:endParaRPr lang="fr-FR"/>
        </a:p>
      </dgm:t>
    </dgm:pt>
    <dgm:pt modelId="{A5DE4412-3DA6-497E-A18B-EF18F4FA5838}" type="sibTrans" cxnId="{17DC4E48-CEB6-4963-8B39-45D6AA4502BA}">
      <dgm:prSet/>
      <dgm:spPr/>
      <dgm:t>
        <a:bodyPr/>
        <a:lstStyle/>
        <a:p>
          <a:endParaRPr lang="fr-FR"/>
        </a:p>
      </dgm:t>
    </dgm:pt>
    <dgm:pt modelId="{7E8769EB-99A5-48AE-9839-58018817307A}">
      <dgm:prSet phldrT="[Texte]"/>
      <dgm:spPr/>
      <dgm:t>
        <a:bodyPr/>
        <a:lstStyle/>
        <a:p>
          <a:r>
            <a:rPr lang="fr-FR" dirty="0" smtClean="0"/>
            <a:t>Parcours éducation artistique et culturelle</a:t>
          </a:r>
          <a:endParaRPr lang="fr-FR" dirty="0"/>
        </a:p>
      </dgm:t>
    </dgm:pt>
    <dgm:pt modelId="{4DC139F4-5800-418E-ADE0-96FF5B5B2C73}" type="parTrans" cxnId="{15259AA5-E1AF-46F8-A7C3-1A7440AD29EC}">
      <dgm:prSet/>
      <dgm:spPr/>
      <dgm:t>
        <a:bodyPr/>
        <a:lstStyle/>
        <a:p>
          <a:endParaRPr lang="fr-FR"/>
        </a:p>
      </dgm:t>
    </dgm:pt>
    <dgm:pt modelId="{DCAEA427-E01B-41B9-A48A-5FA4D6F3E82B}" type="sibTrans" cxnId="{15259AA5-E1AF-46F8-A7C3-1A7440AD29EC}">
      <dgm:prSet/>
      <dgm:spPr/>
      <dgm:t>
        <a:bodyPr/>
        <a:lstStyle/>
        <a:p>
          <a:endParaRPr lang="fr-FR"/>
        </a:p>
      </dgm:t>
    </dgm:pt>
    <dgm:pt modelId="{B9E28E45-D1DA-4569-9257-D1120E27C776}">
      <dgm:prSet phldrT="[Texte]"/>
      <dgm:spPr/>
      <dgm:t>
        <a:bodyPr/>
        <a:lstStyle/>
        <a:p>
          <a:r>
            <a:rPr lang="fr-FR" dirty="0" smtClean="0"/>
            <a:t>Parcours éducatif de santé</a:t>
          </a:r>
          <a:endParaRPr lang="fr-FR" dirty="0"/>
        </a:p>
      </dgm:t>
    </dgm:pt>
    <dgm:pt modelId="{EF2E621E-A64D-4218-95ED-4E80476E71BD}" type="parTrans" cxnId="{E39AC3F0-8A5E-47EF-BF54-4ABA4918646E}">
      <dgm:prSet/>
      <dgm:spPr/>
      <dgm:t>
        <a:bodyPr/>
        <a:lstStyle/>
        <a:p>
          <a:endParaRPr lang="fr-FR"/>
        </a:p>
      </dgm:t>
    </dgm:pt>
    <dgm:pt modelId="{25372690-80D2-4F9E-97BC-C43951E44A88}" type="sibTrans" cxnId="{E39AC3F0-8A5E-47EF-BF54-4ABA4918646E}">
      <dgm:prSet/>
      <dgm:spPr/>
      <dgm:t>
        <a:bodyPr/>
        <a:lstStyle/>
        <a:p>
          <a:endParaRPr lang="fr-FR"/>
        </a:p>
      </dgm:t>
    </dgm:pt>
    <dgm:pt modelId="{32EE6B1A-B145-4607-AE72-4C89B055A452}" type="pres">
      <dgm:prSet presAssocID="{A116E951-0A07-40B0-8093-85FD80118E7B}" presName="Name0" presStyleCnt="0">
        <dgm:presLayoutVars>
          <dgm:chMax val="7"/>
          <dgm:chPref val="7"/>
          <dgm:dir/>
        </dgm:presLayoutVars>
      </dgm:prSet>
      <dgm:spPr/>
      <dgm:t>
        <a:bodyPr/>
        <a:lstStyle/>
        <a:p>
          <a:endParaRPr lang="fr-FR"/>
        </a:p>
      </dgm:t>
    </dgm:pt>
    <dgm:pt modelId="{9FF0C66D-29DE-4AAB-8EC9-291675538ADE}" type="pres">
      <dgm:prSet presAssocID="{A116E951-0A07-40B0-8093-85FD80118E7B}" presName="Name1" presStyleCnt="0"/>
      <dgm:spPr/>
    </dgm:pt>
    <dgm:pt modelId="{A9318F7A-8CFE-4325-8DE4-6C811F7E8C37}" type="pres">
      <dgm:prSet presAssocID="{A116E951-0A07-40B0-8093-85FD80118E7B}" presName="cycle" presStyleCnt="0"/>
      <dgm:spPr/>
    </dgm:pt>
    <dgm:pt modelId="{9FD7BBC6-69C9-4CBB-800C-B91CD03EBFD2}" type="pres">
      <dgm:prSet presAssocID="{A116E951-0A07-40B0-8093-85FD80118E7B}" presName="srcNode" presStyleLbl="node1" presStyleIdx="0" presStyleCnt="4"/>
      <dgm:spPr/>
    </dgm:pt>
    <dgm:pt modelId="{44B6FD1F-E7BD-4758-80F7-39DF75811B35}" type="pres">
      <dgm:prSet presAssocID="{A116E951-0A07-40B0-8093-85FD80118E7B}" presName="conn" presStyleLbl="parChTrans1D2" presStyleIdx="0" presStyleCnt="1"/>
      <dgm:spPr/>
      <dgm:t>
        <a:bodyPr/>
        <a:lstStyle/>
        <a:p>
          <a:endParaRPr lang="fr-FR"/>
        </a:p>
      </dgm:t>
    </dgm:pt>
    <dgm:pt modelId="{1863C9F7-F131-4E23-8726-0E2C4FFE7797}" type="pres">
      <dgm:prSet presAssocID="{A116E951-0A07-40B0-8093-85FD80118E7B}" presName="extraNode" presStyleLbl="node1" presStyleIdx="0" presStyleCnt="4"/>
      <dgm:spPr/>
    </dgm:pt>
    <dgm:pt modelId="{B7FC4FC2-5153-4BBE-91E2-C14B4BE61577}" type="pres">
      <dgm:prSet presAssocID="{A116E951-0A07-40B0-8093-85FD80118E7B}" presName="dstNode" presStyleLbl="node1" presStyleIdx="0" presStyleCnt="4"/>
      <dgm:spPr/>
    </dgm:pt>
    <dgm:pt modelId="{AEE1B3F2-0709-4226-B36D-B2D210AB1D96}" type="pres">
      <dgm:prSet presAssocID="{6FDA16A9-CA30-40C6-B9C7-322F74BB1E6A}" presName="text_1" presStyleLbl="node1" presStyleIdx="0" presStyleCnt="4">
        <dgm:presLayoutVars>
          <dgm:bulletEnabled val="1"/>
        </dgm:presLayoutVars>
      </dgm:prSet>
      <dgm:spPr/>
      <dgm:t>
        <a:bodyPr/>
        <a:lstStyle/>
        <a:p>
          <a:endParaRPr lang="fr-FR"/>
        </a:p>
      </dgm:t>
    </dgm:pt>
    <dgm:pt modelId="{98C1FC6E-0C91-485B-B2DB-90D6C6D27632}" type="pres">
      <dgm:prSet presAssocID="{6FDA16A9-CA30-40C6-B9C7-322F74BB1E6A}" presName="accent_1" presStyleCnt="0"/>
      <dgm:spPr/>
    </dgm:pt>
    <dgm:pt modelId="{36A1F488-6906-4278-A1A1-EF70FABB7E4B}" type="pres">
      <dgm:prSet presAssocID="{6FDA16A9-CA30-40C6-B9C7-322F74BB1E6A}" presName="accentRepeatNode" presStyleLbl="solidFgAcc1" presStyleIdx="0" presStyleCnt="4"/>
      <dgm:spPr/>
    </dgm:pt>
    <dgm:pt modelId="{BD39628D-C3C4-4005-A6B9-EF7946F154B8}" type="pres">
      <dgm:prSet presAssocID="{EB83DCC1-40FD-4FDE-A599-CAA9AB67310B}" presName="text_2" presStyleLbl="node1" presStyleIdx="1" presStyleCnt="4">
        <dgm:presLayoutVars>
          <dgm:bulletEnabled val="1"/>
        </dgm:presLayoutVars>
      </dgm:prSet>
      <dgm:spPr/>
      <dgm:t>
        <a:bodyPr/>
        <a:lstStyle/>
        <a:p>
          <a:endParaRPr lang="fr-FR"/>
        </a:p>
      </dgm:t>
    </dgm:pt>
    <dgm:pt modelId="{A0212410-1949-45A5-B07E-2268A62F0F87}" type="pres">
      <dgm:prSet presAssocID="{EB83DCC1-40FD-4FDE-A599-CAA9AB67310B}" presName="accent_2" presStyleCnt="0"/>
      <dgm:spPr/>
    </dgm:pt>
    <dgm:pt modelId="{53EF763D-FD31-4409-A9B4-DAB0C5A34799}" type="pres">
      <dgm:prSet presAssocID="{EB83DCC1-40FD-4FDE-A599-CAA9AB67310B}" presName="accentRepeatNode" presStyleLbl="solidFgAcc1" presStyleIdx="1" presStyleCnt="4"/>
      <dgm:spPr/>
    </dgm:pt>
    <dgm:pt modelId="{5495E640-0502-4AD1-82C9-97815FF71A25}" type="pres">
      <dgm:prSet presAssocID="{7E8769EB-99A5-48AE-9839-58018817307A}" presName="text_3" presStyleLbl="node1" presStyleIdx="2" presStyleCnt="4">
        <dgm:presLayoutVars>
          <dgm:bulletEnabled val="1"/>
        </dgm:presLayoutVars>
      </dgm:prSet>
      <dgm:spPr/>
      <dgm:t>
        <a:bodyPr/>
        <a:lstStyle/>
        <a:p>
          <a:endParaRPr lang="fr-FR"/>
        </a:p>
      </dgm:t>
    </dgm:pt>
    <dgm:pt modelId="{D5159D9D-563A-4D65-9C2F-B46905EBCD4D}" type="pres">
      <dgm:prSet presAssocID="{7E8769EB-99A5-48AE-9839-58018817307A}" presName="accent_3" presStyleCnt="0"/>
      <dgm:spPr/>
    </dgm:pt>
    <dgm:pt modelId="{BE99F849-F9F2-4D28-9681-6ACF86FDCF84}" type="pres">
      <dgm:prSet presAssocID="{7E8769EB-99A5-48AE-9839-58018817307A}" presName="accentRepeatNode" presStyleLbl="solidFgAcc1" presStyleIdx="2" presStyleCnt="4"/>
      <dgm:spPr/>
    </dgm:pt>
    <dgm:pt modelId="{D71455F5-24AC-4ACA-B355-BB077EA27F62}" type="pres">
      <dgm:prSet presAssocID="{B9E28E45-D1DA-4569-9257-D1120E27C776}" presName="text_4" presStyleLbl="node1" presStyleIdx="3" presStyleCnt="4">
        <dgm:presLayoutVars>
          <dgm:bulletEnabled val="1"/>
        </dgm:presLayoutVars>
      </dgm:prSet>
      <dgm:spPr/>
      <dgm:t>
        <a:bodyPr/>
        <a:lstStyle/>
        <a:p>
          <a:endParaRPr lang="fr-FR"/>
        </a:p>
      </dgm:t>
    </dgm:pt>
    <dgm:pt modelId="{EADE98BF-C64F-454F-B7A5-3DDDAE996353}" type="pres">
      <dgm:prSet presAssocID="{B9E28E45-D1DA-4569-9257-D1120E27C776}" presName="accent_4" presStyleCnt="0"/>
      <dgm:spPr/>
    </dgm:pt>
    <dgm:pt modelId="{52FC1C88-B374-4A38-9A46-3836C509BA78}" type="pres">
      <dgm:prSet presAssocID="{B9E28E45-D1DA-4569-9257-D1120E27C776}" presName="accentRepeatNode" presStyleLbl="solidFgAcc1" presStyleIdx="3" presStyleCnt="4"/>
      <dgm:spPr/>
    </dgm:pt>
  </dgm:ptLst>
  <dgm:cxnLst>
    <dgm:cxn modelId="{84D336F3-E065-4E15-898F-173D7DC61789}" type="presOf" srcId="{6FDA16A9-CA30-40C6-B9C7-322F74BB1E6A}" destId="{AEE1B3F2-0709-4226-B36D-B2D210AB1D96}" srcOrd="0" destOrd="0" presId="urn:microsoft.com/office/officeart/2008/layout/VerticalCurvedList"/>
    <dgm:cxn modelId="{15259AA5-E1AF-46F8-A7C3-1A7440AD29EC}" srcId="{A116E951-0A07-40B0-8093-85FD80118E7B}" destId="{7E8769EB-99A5-48AE-9839-58018817307A}" srcOrd="2" destOrd="0" parTransId="{4DC139F4-5800-418E-ADE0-96FF5B5B2C73}" sibTransId="{DCAEA427-E01B-41B9-A48A-5FA4D6F3E82B}"/>
    <dgm:cxn modelId="{17DC4E48-CEB6-4963-8B39-45D6AA4502BA}" srcId="{A116E951-0A07-40B0-8093-85FD80118E7B}" destId="{EB83DCC1-40FD-4FDE-A599-CAA9AB67310B}" srcOrd="1" destOrd="0" parTransId="{B87F7568-F859-4C11-B20A-1830D63906DB}" sibTransId="{A5DE4412-3DA6-497E-A18B-EF18F4FA5838}"/>
    <dgm:cxn modelId="{51A940C6-DB5D-4BDD-BC9A-0584222497E1}" type="presOf" srcId="{539ED742-53DD-4BA9-A37D-16CDAAF65DB3}" destId="{44B6FD1F-E7BD-4758-80F7-39DF75811B35}" srcOrd="0" destOrd="0" presId="urn:microsoft.com/office/officeart/2008/layout/VerticalCurvedList"/>
    <dgm:cxn modelId="{E39AC3F0-8A5E-47EF-BF54-4ABA4918646E}" srcId="{A116E951-0A07-40B0-8093-85FD80118E7B}" destId="{B9E28E45-D1DA-4569-9257-D1120E27C776}" srcOrd="3" destOrd="0" parTransId="{EF2E621E-A64D-4218-95ED-4E80476E71BD}" sibTransId="{25372690-80D2-4F9E-97BC-C43951E44A88}"/>
    <dgm:cxn modelId="{9888FBAB-EA79-49C5-93C8-FE9ABDBA5C4E}" srcId="{A116E951-0A07-40B0-8093-85FD80118E7B}" destId="{6FDA16A9-CA30-40C6-B9C7-322F74BB1E6A}" srcOrd="0" destOrd="0" parTransId="{1122483E-0E12-4F0E-9792-3FB4842E402F}" sibTransId="{539ED742-53DD-4BA9-A37D-16CDAAF65DB3}"/>
    <dgm:cxn modelId="{C1ECB8B5-8011-4C53-B156-0F6E2B2D7264}" type="presOf" srcId="{A116E951-0A07-40B0-8093-85FD80118E7B}" destId="{32EE6B1A-B145-4607-AE72-4C89B055A452}" srcOrd="0" destOrd="0" presId="urn:microsoft.com/office/officeart/2008/layout/VerticalCurvedList"/>
    <dgm:cxn modelId="{87E65C22-87BE-4F30-AE3A-02F0B8AEFC79}" type="presOf" srcId="{7E8769EB-99A5-48AE-9839-58018817307A}" destId="{5495E640-0502-4AD1-82C9-97815FF71A25}" srcOrd="0" destOrd="0" presId="urn:microsoft.com/office/officeart/2008/layout/VerticalCurvedList"/>
    <dgm:cxn modelId="{964D4829-019A-4BE9-B280-41FABEC70153}" type="presOf" srcId="{EB83DCC1-40FD-4FDE-A599-CAA9AB67310B}" destId="{BD39628D-C3C4-4005-A6B9-EF7946F154B8}" srcOrd="0" destOrd="0" presId="urn:microsoft.com/office/officeart/2008/layout/VerticalCurvedList"/>
    <dgm:cxn modelId="{B1FCE6DA-767E-4965-90CE-334D16483B2A}" type="presOf" srcId="{B9E28E45-D1DA-4569-9257-D1120E27C776}" destId="{D71455F5-24AC-4ACA-B355-BB077EA27F62}" srcOrd="0" destOrd="0" presId="urn:microsoft.com/office/officeart/2008/layout/VerticalCurvedList"/>
    <dgm:cxn modelId="{0C617CA7-1F83-4A9C-86A0-AAC49E1CFD8A}" type="presParOf" srcId="{32EE6B1A-B145-4607-AE72-4C89B055A452}" destId="{9FF0C66D-29DE-4AAB-8EC9-291675538ADE}" srcOrd="0" destOrd="0" presId="urn:microsoft.com/office/officeart/2008/layout/VerticalCurvedList"/>
    <dgm:cxn modelId="{69BBA3ED-6EAB-4559-B8DF-747449B8C3D7}" type="presParOf" srcId="{9FF0C66D-29DE-4AAB-8EC9-291675538ADE}" destId="{A9318F7A-8CFE-4325-8DE4-6C811F7E8C37}" srcOrd="0" destOrd="0" presId="urn:microsoft.com/office/officeart/2008/layout/VerticalCurvedList"/>
    <dgm:cxn modelId="{C2E87913-53B7-45C4-A5ED-1FA058D17245}" type="presParOf" srcId="{A9318F7A-8CFE-4325-8DE4-6C811F7E8C37}" destId="{9FD7BBC6-69C9-4CBB-800C-B91CD03EBFD2}" srcOrd="0" destOrd="0" presId="urn:microsoft.com/office/officeart/2008/layout/VerticalCurvedList"/>
    <dgm:cxn modelId="{B3760D7A-512D-4C34-9AA1-975989BFFD2A}" type="presParOf" srcId="{A9318F7A-8CFE-4325-8DE4-6C811F7E8C37}" destId="{44B6FD1F-E7BD-4758-80F7-39DF75811B35}" srcOrd="1" destOrd="0" presId="urn:microsoft.com/office/officeart/2008/layout/VerticalCurvedList"/>
    <dgm:cxn modelId="{560AA084-8ECB-4DE8-A8A8-D1F979A02C85}" type="presParOf" srcId="{A9318F7A-8CFE-4325-8DE4-6C811F7E8C37}" destId="{1863C9F7-F131-4E23-8726-0E2C4FFE7797}" srcOrd="2" destOrd="0" presId="urn:microsoft.com/office/officeart/2008/layout/VerticalCurvedList"/>
    <dgm:cxn modelId="{CB99BFC6-CF0C-4ACE-9D4F-FBD39D8F25E3}" type="presParOf" srcId="{A9318F7A-8CFE-4325-8DE4-6C811F7E8C37}" destId="{B7FC4FC2-5153-4BBE-91E2-C14B4BE61577}" srcOrd="3" destOrd="0" presId="urn:microsoft.com/office/officeart/2008/layout/VerticalCurvedList"/>
    <dgm:cxn modelId="{78238F1D-EB62-46B8-A6F0-2242075AD87C}" type="presParOf" srcId="{9FF0C66D-29DE-4AAB-8EC9-291675538ADE}" destId="{AEE1B3F2-0709-4226-B36D-B2D210AB1D96}" srcOrd="1" destOrd="0" presId="urn:microsoft.com/office/officeart/2008/layout/VerticalCurvedList"/>
    <dgm:cxn modelId="{C9DC116A-AF41-46FC-9C6F-AB5DD4C6F9F5}" type="presParOf" srcId="{9FF0C66D-29DE-4AAB-8EC9-291675538ADE}" destId="{98C1FC6E-0C91-485B-B2DB-90D6C6D27632}" srcOrd="2" destOrd="0" presId="urn:microsoft.com/office/officeart/2008/layout/VerticalCurvedList"/>
    <dgm:cxn modelId="{7108E5FD-879F-4D87-9874-7A531544EE56}" type="presParOf" srcId="{98C1FC6E-0C91-485B-B2DB-90D6C6D27632}" destId="{36A1F488-6906-4278-A1A1-EF70FABB7E4B}" srcOrd="0" destOrd="0" presId="urn:microsoft.com/office/officeart/2008/layout/VerticalCurvedList"/>
    <dgm:cxn modelId="{1C010798-D961-40F2-A14C-95C06C2768C8}" type="presParOf" srcId="{9FF0C66D-29DE-4AAB-8EC9-291675538ADE}" destId="{BD39628D-C3C4-4005-A6B9-EF7946F154B8}" srcOrd="3" destOrd="0" presId="urn:microsoft.com/office/officeart/2008/layout/VerticalCurvedList"/>
    <dgm:cxn modelId="{1E88511D-D41A-4559-9226-0EBFF862A987}" type="presParOf" srcId="{9FF0C66D-29DE-4AAB-8EC9-291675538ADE}" destId="{A0212410-1949-45A5-B07E-2268A62F0F87}" srcOrd="4" destOrd="0" presId="urn:microsoft.com/office/officeart/2008/layout/VerticalCurvedList"/>
    <dgm:cxn modelId="{16EB10BB-C2F0-48BF-9CD3-55DCA4B5DFA4}" type="presParOf" srcId="{A0212410-1949-45A5-B07E-2268A62F0F87}" destId="{53EF763D-FD31-4409-A9B4-DAB0C5A34799}" srcOrd="0" destOrd="0" presId="urn:microsoft.com/office/officeart/2008/layout/VerticalCurvedList"/>
    <dgm:cxn modelId="{C85999CB-23F0-4D9F-BD17-3BBE9EF7EA9F}" type="presParOf" srcId="{9FF0C66D-29DE-4AAB-8EC9-291675538ADE}" destId="{5495E640-0502-4AD1-82C9-97815FF71A25}" srcOrd="5" destOrd="0" presId="urn:microsoft.com/office/officeart/2008/layout/VerticalCurvedList"/>
    <dgm:cxn modelId="{F9E65CBF-9E48-428C-997E-9B9188882896}" type="presParOf" srcId="{9FF0C66D-29DE-4AAB-8EC9-291675538ADE}" destId="{D5159D9D-563A-4D65-9C2F-B46905EBCD4D}" srcOrd="6" destOrd="0" presId="urn:microsoft.com/office/officeart/2008/layout/VerticalCurvedList"/>
    <dgm:cxn modelId="{FC495224-3FB7-44BD-930D-BCB0C5689208}" type="presParOf" srcId="{D5159D9D-563A-4D65-9C2F-B46905EBCD4D}" destId="{BE99F849-F9F2-4D28-9681-6ACF86FDCF84}" srcOrd="0" destOrd="0" presId="urn:microsoft.com/office/officeart/2008/layout/VerticalCurvedList"/>
    <dgm:cxn modelId="{84B7FC1E-AB48-4B13-A0A5-D7CB6E3CF093}" type="presParOf" srcId="{9FF0C66D-29DE-4AAB-8EC9-291675538ADE}" destId="{D71455F5-24AC-4ACA-B355-BB077EA27F62}" srcOrd="7" destOrd="0" presId="urn:microsoft.com/office/officeart/2008/layout/VerticalCurvedList"/>
    <dgm:cxn modelId="{232EDFC4-4F6C-46F1-AC27-B819C1262EF0}" type="presParOf" srcId="{9FF0C66D-29DE-4AAB-8EC9-291675538ADE}" destId="{EADE98BF-C64F-454F-B7A5-3DDDAE996353}" srcOrd="8" destOrd="0" presId="urn:microsoft.com/office/officeart/2008/layout/VerticalCurvedList"/>
    <dgm:cxn modelId="{E90260E7-A12C-49D7-AC67-1364CE6C69A4}" type="presParOf" srcId="{EADE98BF-C64F-454F-B7A5-3DDDAE996353}" destId="{52FC1C88-B374-4A38-9A46-3836C509BA78}"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B6FD1F-E7BD-4758-80F7-39DF75811B35}">
      <dsp:nvSpPr>
        <dsp:cNvPr id="0" name=""/>
        <dsp:cNvSpPr/>
      </dsp:nvSpPr>
      <dsp:spPr>
        <a:xfrm>
          <a:off x="-2386863" y="-368813"/>
          <a:ext cx="2850498" cy="2850498"/>
        </a:xfrm>
        <a:prstGeom prst="blockArc">
          <a:avLst>
            <a:gd name="adj1" fmla="val 18900000"/>
            <a:gd name="adj2" fmla="val 2700000"/>
            <a:gd name="adj3" fmla="val 758"/>
          </a:avLst>
        </a:pr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EE1B3F2-0709-4226-B36D-B2D210AB1D96}">
      <dsp:nvSpPr>
        <dsp:cNvPr id="0" name=""/>
        <dsp:cNvSpPr/>
      </dsp:nvSpPr>
      <dsp:spPr>
        <a:xfrm>
          <a:off x="298053" y="211287"/>
          <a:ext cx="4729547" cy="42257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35418" tIns="55880" rIns="55880" bIns="55880" numCol="1" spcCol="1270" anchor="ctr" anchorCtr="0">
          <a:noAutofit/>
        </a:bodyPr>
        <a:lstStyle/>
        <a:p>
          <a:pPr lvl="0" algn="l" defTabSz="977900">
            <a:lnSpc>
              <a:spcPct val="90000"/>
            </a:lnSpc>
            <a:spcBef>
              <a:spcPct val="0"/>
            </a:spcBef>
            <a:spcAft>
              <a:spcPct val="35000"/>
            </a:spcAft>
          </a:pPr>
          <a:r>
            <a:rPr lang="fr-FR" sz="2200" kern="1200" dirty="0" smtClean="0"/>
            <a:t>Éducation au développement durable</a:t>
          </a:r>
          <a:endParaRPr lang="fr-FR" sz="2200" kern="1200" dirty="0"/>
        </a:p>
      </dsp:txBody>
      <dsp:txXfrm>
        <a:off x="298053" y="211287"/>
        <a:ext cx="4729547" cy="422574"/>
      </dsp:txXfrm>
    </dsp:sp>
    <dsp:sp modelId="{36A1F488-6906-4278-A1A1-EF70FABB7E4B}">
      <dsp:nvSpPr>
        <dsp:cNvPr id="0" name=""/>
        <dsp:cNvSpPr/>
      </dsp:nvSpPr>
      <dsp:spPr>
        <a:xfrm>
          <a:off x="33944" y="158465"/>
          <a:ext cx="528217" cy="528217"/>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D39628D-C3C4-4005-A6B9-EF7946F154B8}">
      <dsp:nvSpPr>
        <dsp:cNvPr id="0" name=""/>
        <dsp:cNvSpPr/>
      </dsp:nvSpPr>
      <dsp:spPr>
        <a:xfrm>
          <a:off x="451659" y="845148"/>
          <a:ext cx="4575942" cy="422574"/>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35418" tIns="55880" rIns="55880" bIns="55880" numCol="1" spcCol="1270" anchor="ctr" anchorCtr="0">
          <a:noAutofit/>
        </a:bodyPr>
        <a:lstStyle/>
        <a:p>
          <a:pPr lvl="0" algn="l" defTabSz="977900">
            <a:lnSpc>
              <a:spcPct val="90000"/>
            </a:lnSpc>
            <a:spcBef>
              <a:spcPct val="0"/>
            </a:spcBef>
            <a:spcAft>
              <a:spcPct val="35000"/>
            </a:spcAft>
          </a:pPr>
          <a:r>
            <a:rPr lang="fr-FR" sz="2200" kern="1200" dirty="0" smtClean="0"/>
            <a:t>Éducation à la santé</a:t>
          </a:r>
          <a:endParaRPr lang="fr-FR" sz="2200" kern="1200" dirty="0"/>
        </a:p>
      </dsp:txBody>
      <dsp:txXfrm>
        <a:off x="451659" y="845148"/>
        <a:ext cx="4575942" cy="422574"/>
      </dsp:txXfrm>
    </dsp:sp>
    <dsp:sp modelId="{53EF763D-FD31-4409-A9B4-DAB0C5A34799}">
      <dsp:nvSpPr>
        <dsp:cNvPr id="0" name=""/>
        <dsp:cNvSpPr/>
      </dsp:nvSpPr>
      <dsp:spPr>
        <a:xfrm>
          <a:off x="187550" y="792326"/>
          <a:ext cx="528217" cy="528217"/>
        </a:xfrm>
        <a:prstGeom prst="ellipse">
          <a:avLst/>
        </a:prstGeom>
        <a:solidFill>
          <a:schemeClr val="lt1">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495E640-0502-4AD1-82C9-97815FF71A25}">
      <dsp:nvSpPr>
        <dsp:cNvPr id="0" name=""/>
        <dsp:cNvSpPr/>
      </dsp:nvSpPr>
      <dsp:spPr>
        <a:xfrm>
          <a:off x="298053" y="1479009"/>
          <a:ext cx="4729547" cy="422574"/>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35418" tIns="55880" rIns="55880" bIns="55880" numCol="1" spcCol="1270" anchor="ctr" anchorCtr="0">
          <a:noAutofit/>
        </a:bodyPr>
        <a:lstStyle/>
        <a:p>
          <a:pPr lvl="0" algn="l" defTabSz="977900">
            <a:lnSpc>
              <a:spcPct val="90000"/>
            </a:lnSpc>
            <a:spcBef>
              <a:spcPct val="0"/>
            </a:spcBef>
            <a:spcAft>
              <a:spcPct val="35000"/>
            </a:spcAft>
          </a:pPr>
          <a:r>
            <a:rPr lang="fr-FR" sz="2200" kern="1200" dirty="0" smtClean="0"/>
            <a:t>Éducation au risque</a:t>
          </a:r>
          <a:endParaRPr lang="fr-FR" sz="2200" kern="1200" dirty="0"/>
        </a:p>
      </dsp:txBody>
      <dsp:txXfrm>
        <a:off x="298053" y="1479009"/>
        <a:ext cx="4729547" cy="422574"/>
      </dsp:txXfrm>
    </dsp:sp>
    <dsp:sp modelId="{BE99F849-F9F2-4D28-9681-6ACF86FDCF84}">
      <dsp:nvSpPr>
        <dsp:cNvPr id="0" name=""/>
        <dsp:cNvSpPr/>
      </dsp:nvSpPr>
      <dsp:spPr>
        <a:xfrm>
          <a:off x="33944" y="1426187"/>
          <a:ext cx="528217" cy="528217"/>
        </a:xfrm>
        <a:prstGeom prst="ellipse">
          <a:avLst/>
        </a:prstGeom>
        <a:solidFill>
          <a:schemeClr val="lt1">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B6FD1F-E7BD-4758-80F7-39DF75811B35}">
      <dsp:nvSpPr>
        <dsp:cNvPr id="0" name=""/>
        <dsp:cNvSpPr/>
      </dsp:nvSpPr>
      <dsp:spPr>
        <a:xfrm>
          <a:off x="-3370956" y="-518421"/>
          <a:ext cx="4019529" cy="4019529"/>
        </a:xfrm>
        <a:prstGeom prst="blockArc">
          <a:avLst>
            <a:gd name="adj1" fmla="val 18900000"/>
            <a:gd name="adj2" fmla="val 2700000"/>
            <a:gd name="adj3" fmla="val 537"/>
          </a:avLst>
        </a:pr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EE1B3F2-0709-4226-B36D-B2D210AB1D96}">
      <dsp:nvSpPr>
        <dsp:cNvPr id="0" name=""/>
        <dsp:cNvSpPr/>
      </dsp:nvSpPr>
      <dsp:spPr>
        <a:xfrm>
          <a:off x="340096" y="229308"/>
          <a:ext cx="6166235" cy="458856"/>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217" tIns="60960" rIns="60960" bIns="60960" numCol="1" spcCol="1270" anchor="ctr" anchorCtr="0">
          <a:noAutofit/>
        </a:bodyPr>
        <a:lstStyle/>
        <a:p>
          <a:pPr lvl="0" algn="l" defTabSz="1066800">
            <a:lnSpc>
              <a:spcPct val="90000"/>
            </a:lnSpc>
            <a:spcBef>
              <a:spcPct val="0"/>
            </a:spcBef>
            <a:spcAft>
              <a:spcPct val="35000"/>
            </a:spcAft>
          </a:pPr>
          <a:r>
            <a:rPr lang="fr-FR" sz="2400" kern="1200" dirty="0" smtClean="0"/>
            <a:t>Parcours Avenir</a:t>
          </a:r>
          <a:endParaRPr lang="fr-FR" sz="2400" kern="1200" dirty="0"/>
        </a:p>
      </dsp:txBody>
      <dsp:txXfrm>
        <a:off x="340096" y="229308"/>
        <a:ext cx="6166235" cy="458856"/>
      </dsp:txXfrm>
    </dsp:sp>
    <dsp:sp modelId="{36A1F488-6906-4278-A1A1-EF70FABB7E4B}">
      <dsp:nvSpPr>
        <dsp:cNvPr id="0" name=""/>
        <dsp:cNvSpPr/>
      </dsp:nvSpPr>
      <dsp:spPr>
        <a:xfrm>
          <a:off x="53310" y="171951"/>
          <a:ext cx="573570" cy="573570"/>
        </a:xfrm>
        <a:prstGeom prst="ellipse">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D39628D-C3C4-4005-A6B9-EF7946F154B8}">
      <dsp:nvSpPr>
        <dsp:cNvPr id="0" name=""/>
        <dsp:cNvSpPr/>
      </dsp:nvSpPr>
      <dsp:spPr>
        <a:xfrm>
          <a:off x="603169" y="917712"/>
          <a:ext cx="5903162" cy="458856"/>
        </a:xfrm>
        <a:prstGeom prst="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217" tIns="60960" rIns="60960" bIns="60960" numCol="1" spcCol="1270" anchor="ctr" anchorCtr="0">
          <a:noAutofit/>
        </a:bodyPr>
        <a:lstStyle/>
        <a:p>
          <a:pPr lvl="0" algn="l" defTabSz="1066800">
            <a:lnSpc>
              <a:spcPct val="90000"/>
            </a:lnSpc>
            <a:spcBef>
              <a:spcPct val="0"/>
            </a:spcBef>
            <a:spcAft>
              <a:spcPct val="35000"/>
            </a:spcAft>
          </a:pPr>
          <a:r>
            <a:rPr lang="fr-FR" sz="2400" kern="1200" dirty="0" smtClean="0"/>
            <a:t>Parcours citoyen</a:t>
          </a:r>
          <a:endParaRPr lang="fr-FR" sz="2400" kern="1200" dirty="0"/>
        </a:p>
      </dsp:txBody>
      <dsp:txXfrm>
        <a:off x="603169" y="917712"/>
        <a:ext cx="5903162" cy="458856"/>
      </dsp:txXfrm>
    </dsp:sp>
    <dsp:sp modelId="{53EF763D-FD31-4409-A9B4-DAB0C5A34799}">
      <dsp:nvSpPr>
        <dsp:cNvPr id="0" name=""/>
        <dsp:cNvSpPr/>
      </dsp:nvSpPr>
      <dsp:spPr>
        <a:xfrm>
          <a:off x="316383" y="860355"/>
          <a:ext cx="573570" cy="573570"/>
        </a:xfrm>
        <a:prstGeom prst="ellipse">
          <a:avLst/>
        </a:prstGeom>
        <a:solidFill>
          <a:schemeClr val="lt1">
            <a:hueOff val="0"/>
            <a:satOff val="0"/>
            <a:lumOff val="0"/>
            <a:alphaOff val="0"/>
          </a:schemeClr>
        </a:solidFill>
        <a:ln w="6350" cap="flat" cmpd="sng" algn="ctr">
          <a:solidFill>
            <a:schemeClr val="accent5">
              <a:hueOff val="-2451115"/>
              <a:satOff val="-3409"/>
              <a:lumOff val="-1307"/>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495E640-0502-4AD1-82C9-97815FF71A25}">
      <dsp:nvSpPr>
        <dsp:cNvPr id="0" name=""/>
        <dsp:cNvSpPr/>
      </dsp:nvSpPr>
      <dsp:spPr>
        <a:xfrm>
          <a:off x="603169" y="1606116"/>
          <a:ext cx="5903162" cy="458856"/>
        </a:xfrm>
        <a:prstGeom prst="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217" tIns="60960" rIns="60960" bIns="60960" numCol="1" spcCol="1270" anchor="ctr" anchorCtr="0">
          <a:noAutofit/>
        </a:bodyPr>
        <a:lstStyle/>
        <a:p>
          <a:pPr lvl="0" algn="l" defTabSz="1066800">
            <a:lnSpc>
              <a:spcPct val="90000"/>
            </a:lnSpc>
            <a:spcBef>
              <a:spcPct val="0"/>
            </a:spcBef>
            <a:spcAft>
              <a:spcPct val="35000"/>
            </a:spcAft>
          </a:pPr>
          <a:r>
            <a:rPr lang="fr-FR" sz="2400" kern="1200" dirty="0" smtClean="0"/>
            <a:t>Parcours éducation artistique et culturelle</a:t>
          </a:r>
          <a:endParaRPr lang="fr-FR" sz="2400" kern="1200" dirty="0"/>
        </a:p>
      </dsp:txBody>
      <dsp:txXfrm>
        <a:off x="603169" y="1606116"/>
        <a:ext cx="5903162" cy="458856"/>
      </dsp:txXfrm>
    </dsp:sp>
    <dsp:sp modelId="{BE99F849-F9F2-4D28-9681-6ACF86FDCF84}">
      <dsp:nvSpPr>
        <dsp:cNvPr id="0" name=""/>
        <dsp:cNvSpPr/>
      </dsp:nvSpPr>
      <dsp:spPr>
        <a:xfrm>
          <a:off x="316383" y="1548759"/>
          <a:ext cx="573570" cy="573570"/>
        </a:xfrm>
        <a:prstGeom prst="ellipse">
          <a:avLst/>
        </a:prstGeom>
        <a:solidFill>
          <a:schemeClr val="lt1">
            <a:hueOff val="0"/>
            <a:satOff val="0"/>
            <a:lumOff val="0"/>
            <a:alphaOff val="0"/>
          </a:schemeClr>
        </a:solidFill>
        <a:ln w="6350" cap="flat" cmpd="sng" algn="ctr">
          <a:solidFill>
            <a:schemeClr val="accent5">
              <a:hueOff val="-4902230"/>
              <a:satOff val="-6819"/>
              <a:lumOff val="-261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71455F5-24AC-4ACA-B355-BB077EA27F62}">
      <dsp:nvSpPr>
        <dsp:cNvPr id="0" name=""/>
        <dsp:cNvSpPr/>
      </dsp:nvSpPr>
      <dsp:spPr>
        <a:xfrm>
          <a:off x="340096" y="2294520"/>
          <a:ext cx="6166235" cy="458856"/>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64217" tIns="60960" rIns="60960" bIns="60960" numCol="1" spcCol="1270" anchor="ctr" anchorCtr="0">
          <a:noAutofit/>
        </a:bodyPr>
        <a:lstStyle/>
        <a:p>
          <a:pPr lvl="0" algn="l" defTabSz="1066800">
            <a:lnSpc>
              <a:spcPct val="90000"/>
            </a:lnSpc>
            <a:spcBef>
              <a:spcPct val="0"/>
            </a:spcBef>
            <a:spcAft>
              <a:spcPct val="35000"/>
            </a:spcAft>
          </a:pPr>
          <a:r>
            <a:rPr lang="fr-FR" sz="2400" kern="1200" dirty="0" smtClean="0"/>
            <a:t>Parcours éducatif de santé</a:t>
          </a:r>
          <a:endParaRPr lang="fr-FR" sz="2400" kern="1200" dirty="0"/>
        </a:p>
      </dsp:txBody>
      <dsp:txXfrm>
        <a:off x="340096" y="2294520"/>
        <a:ext cx="6166235" cy="458856"/>
      </dsp:txXfrm>
    </dsp:sp>
    <dsp:sp modelId="{52FC1C88-B374-4A38-9A46-3836C509BA78}">
      <dsp:nvSpPr>
        <dsp:cNvPr id="0" name=""/>
        <dsp:cNvSpPr/>
      </dsp:nvSpPr>
      <dsp:spPr>
        <a:xfrm>
          <a:off x="53310" y="2237163"/>
          <a:ext cx="573570" cy="573570"/>
        </a:xfrm>
        <a:prstGeom prst="ellipse">
          <a:avLst/>
        </a:prstGeom>
        <a:solidFill>
          <a:schemeClr val="lt1">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DE6921-403E-418D-83C9-7191E7586773}" type="datetimeFigureOut">
              <a:rPr lang="fr-FR" smtClean="0"/>
              <a:t>16/06/2016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79EE29-0C0F-489A-B42F-D520B50B575A}" type="slidenum">
              <a:rPr lang="fr-FR" smtClean="0"/>
              <a:t>‹N°›</a:t>
            </a:fld>
            <a:endParaRPr lang="fr-FR"/>
          </a:p>
        </p:txBody>
      </p:sp>
    </p:spTree>
    <p:extLst>
      <p:ext uri="{BB962C8B-B14F-4D97-AF65-F5344CB8AC3E}">
        <p14:creationId xmlns:p14="http://schemas.microsoft.com/office/powerpoint/2010/main" val="377664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1</a:t>
            </a:fld>
            <a:endParaRPr lang="fr-FR"/>
          </a:p>
        </p:txBody>
      </p:sp>
    </p:spTree>
    <p:extLst>
      <p:ext uri="{BB962C8B-B14F-4D97-AF65-F5344CB8AC3E}">
        <p14:creationId xmlns:p14="http://schemas.microsoft.com/office/powerpoint/2010/main" val="3768345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Une identification partagée des enjeux de formation : nécessité de les hiérarchiser…</a:t>
            </a:r>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10</a:t>
            </a:fld>
            <a:endParaRPr lang="fr-FR"/>
          </a:p>
        </p:txBody>
      </p:sp>
    </p:spTree>
    <p:extLst>
      <p:ext uri="{BB962C8B-B14F-4D97-AF65-F5344CB8AC3E}">
        <p14:creationId xmlns:p14="http://schemas.microsoft.com/office/powerpoint/2010/main" val="1221834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11</a:t>
            </a:fld>
            <a:endParaRPr lang="fr-FR"/>
          </a:p>
        </p:txBody>
      </p:sp>
    </p:spTree>
    <p:extLst>
      <p:ext uri="{BB962C8B-B14F-4D97-AF65-F5344CB8AC3E}">
        <p14:creationId xmlns:p14="http://schemas.microsoft.com/office/powerpoint/2010/main" val="3618188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12</a:t>
            </a:fld>
            <a:endParaRPr lang="fr-FR"/>
          </a:p>
        </p:txBody>
      </p:sp>
    </p:spTree>
    <p:extLst>
      <p:ext uri="{BB962C8B-B14F-4D97-AF65-F5344CB8AC3E}">
        <p14:creationId xmlns:p14="http://schemas.microsoft.com/office/powerpoint/2010/main" val="4131088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2</a:t>
            </a:fld>
            <a:endParaRPr lang="fr-FR"/>
          </a:p>
        </p:txBody>
      </p:sp>
    </p:spTree>
    <p:extLst>
      <p:ext uri="{BB962C8B-B14F-4D97-AF65-F5344CB8AC3E}">
        <p14:creationId xmlns:p14="http://schemas.microsoft.com/office/powerpoint/2010/main" val="3768345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panose="020B0604020202020204" pitchFamily="34" charset="0"/>
              <a:buNone/>
            </a:pPr>
            <a:r>
              <a:rPr lang="fr-FR" dirty="0" smtClean="0"/>
              <a:t>Equilibrer la part des trois thématiques</a:t>
            </a:r>
          </a:p>
          <a:p>
            <a:pPr marL="285750" indent="-285750">
              <a:buFont typeface="Arial" panose="020B0604020202020204" pitchFamily="34" charset="0"/>
              <a:buChar char="•"/>
            </a:pPr>
            <a:r>
              <a:rPr lang="fr-FR" dirty="0" smtClean="0"/>
              <a:t>Chacune de ces trois thématiques sera proposée à chaque niveau du cycle (une thématique : un trimestre)</a:t>
            </a:r>
          </a:p>
          <a:p>
            <a:pPr marL="285750" indent="-285750">
              <a:buFont typeface="Arial" panose="020B0604020202020204" pitchFamily="34" charset="0"/>
              <a:buChar char="•"/>
            </a:pPr>
            <a:r>
              <a:rPr lang="fr-FR" dirty="0" smtClean="0">
                <a:solidFill>
                  <a:srgbClr val="000000"/>
                </a:solidFill>
                <a:latin typeface="Calibri" panose="020F0502020204030204" pitchFamily="34" charset="0"/>
              </a:rPr>
              <a:t>Au sein des trois thèmes, et d’une façon plus globale sur l’ensemble du programme, la programmation peut tenir compte de la complémentarité de certaines notions de manière à faciliter leur compréhension par les élèves (la catégorisation en trois thématique n’est pas immuable : un même objet-sujet peut recouper plusieurs thématiques).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3</a:t>
            </a:fld>
            <a:endParaRPr lang="fr-FR"/>
          </a:p>
        </p:txBody>
      </p:sp>
    </p:spTree>
    <p:extLst>
      <p:ext uri="{BB962C8B-B14F-4D97-AF65-F5344CB8AC3E}">
        <p14:creationId xmlns:p14="http://schemas.microsoft.com/office/powerpoint/2010/main" val="525979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panose="020B0604020202020204" pitchFamily="34" charset="0"/>
              <a:buNone/>
            </a:pPr>
            <a:r>
              <a:rPr lang="fr-FR" dirty="0" smtClean="0"/>
              <a:t>Equilibrer la part des trois thématiques</a:t>
            </a:r>
          </a:p>
          <a:p>
            <a:pPr marL="285750" indent="-285750">
              <a:buFont typeface="Arial" panose="020B0604020202020204" pitchFamily="34" charset="0"/>
              <a:buChar char="•"/>
            </a:pPr>
            <a:r>
              <a:rPr lang="fr-FR" dirty="0" smtClean="0"/>
              <a:t>Chacune de ces trois thématiques sera proposée à chaque niveau du cycle (une thématique : un trimestre)</a:t>
            </a:r>
          </a:p>
          <a:p>
            <a:pPr marL="285750" indent="-285750">
              <a:buFont typeface="Arial" panose="020B0604020202020204" pitchFamily="34" charset="0"/>
              <a:buChar char="•"/>
            </a:pPr>
            <a:r>
              <a:rPr lang="fr-FR" dirty="0" smtClean="0">
                <a:solidFill>
                  <a:srgbClr val="000000"/>
                </a:solidFill>
                <a:latin typeface="Calibri" panose="020F0502020204030204" pitchFamily="34" charset="0"/>
              </a:rPr>
              <a:t>Au sein des trois thèmes, et d’une façon plus globale sur l’ensemble du programme, la programmation peut tenir compte de la complémentarité de certaines notions de manière à faciliter leur compréhension par les élèves (la catégorisation en trois thématique n’est pas immuable : un même objet-sujet peut recouper plusieurs thématiques).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4</a:t>
            </a:fld>
            <a:endParaRPr lang="fr-FR"/>
          </a:p>
        </p:txBody>
      </p:sp>
    </p:spTree>
    <p:extLst>
      <p:ext uri="{BB962C8B-B14F-4D97-AF65-F5344CB8AC3E}">
        <p14:creationId xmlns:p14="http://schemas.microsoft.com/office/powerpoint/2010/main" val="525979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latin typeface="Calibri" panose="020F0502020204030204" pitchFamily="34" charset="0"/>
              </a:rPr>
              <a:t>Dans chaque thème du programme, il faut veiller à traiter la question des responsabilités en matière de santé ou d’environnement aux échelles individuelle et collective. Par exemple : passer d’une décision individuelle de vaccination à la compréhension des enjeux de santé publique ; comprendre la mise en place d’une politique sur la transition énergétique en reliant la consommation énergétique individuelle aux rejets des gaz à effet de serre.</a:t>
            </a:r>
          </a:p>
          <a:p>
            <a:endParaRPr lang="fr-FR" dirty="0" smtClean="0">
              <a:latin typeface="Calibri" panose="020F0502020204030204" pitchFamily="34" charset="0"/>
            </a:endParaRPr>
          </a:p>
          <a:p>
            <a:r>
              <a:rPr lang="fr-FR" dirty="0" smtClean="0">
                <a:latin typeface="Calibri" panose="020F0502020204030204" pitchFamily="34" charset="0"/>
              </a:rPr>
              <a:t>Ces sujets relatifs aux responsabilités sont intégrés aux démarches visant à construire les compétences et ainsi participent à leur donner du sens. Ils sont abordés chaque année.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5</a:t>
            </a:fld>
            <a:endParaRPr lang="fr-FR"/>
          </a:p>
        </p:txBody>
      </p:sp>
    </p:spTree>
    <p:extLst>
      <p:ext uri="{BB962C8B-B14F-4D97-AF65-F5344CB8AC3E}">
        <p14:creationId xmlns:p14="http://schemas.microsoft.com/office/powerpoint/2010/main" val="9177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 sein du cadre des contraintes pour certaines possibles pour d’autres incontournables</a:t>
            </a:r>
          </a:p>
          <a:p>
            <a:endParaRPr lang="fr-FR" dirty="0" smtClean="0"/>
          </a:p>
          <a:p>
            <a:pPr lvl="1"/>
            <a:r>
              <a:rPr lang="fr-FR" dirty="0" smtClean="0"/>
              <a:t>Reprendre un objectif (concept, enjeux éducatifs…) à partir d’exemples nouveaux, à plusieurs occasions </a:t>
            </a:r>
          </a:p>
          <a:p>
            <a:pPr lvl="1"/>
            <a:r>
              <a:rPr lang="fr-FR" dirty="0" smtClean="0"/>
              <a:t>Aller plus loin dans l’argumentation</a:t>
            </a:r>
          </a:p>
          <a:p>
            <a:pPr lvl="1"/>
            <a:r>
              <a:rPr lang="fr-FR" dirty="0" smtClean="0"/>
              <a:t>Réinterroger des modèles explicatifs provisoires</a:t>
            </a:r>
          </a:p>
          <a:p>
            <a:endParaRPr lang="fr-FR" b="1" dirty="0" smtClean="0"/>
          </a:p>
          <a:p>
            <a:endParaRPr lang="fr-FR" b="1" dirty="0" smtClean="0"/>
          </a:p>
          <a:p>
            <a:r>
              <a:rPr lang="fr-FR" b="1" dirty="0" smtClean="0"/>
              <a:t>Autre exemple de</a:t>
            </a:r>
            <a:r>
              <a:rPr lang="fr-FR" b="1" baseline="0" dirty="0" smtClean="0"/>
              <a:t> niveaux de formulation différents d’un concept… </a:t>
            </a:r>
          </a:p>
          <a:p>
            <a:pPr rtl="0" eaLnBrk="1" fontAlgn="t" latinLnBrk="0" hangingPunct="1"/>
            <a:endParaRPr lang="fr-FR" sz="1200" b="0" i="0" u="none" strike="noStrike" kern="1200" dirty="0" smtClean="0">
              <a:solidFill>
                <a:schemeClr val="tx1"/>
              </a:solidFill>
              <a:effectLst/>
              <a:latin typeface="+mn-lt"/>
              <a:ea typeface="+mn-ea"/>
              <a:cs typeface="+mn-cs"/>
            </a:endParaRPr>
          </a:p>
          <a:p>
            <a:pPr rtl="0" eaLnBrk="1" fontAlgn="t" latinLnBrk="0" hangingPunct="1"/>
            <a:r>
              <a:rPr lang="fr-FR" sz="1200" b="0" i="0" u="none" strike="noStrike" kern="1200" dirty="0" smtClean="0">
                <a:solidFill>
                  <a:schemeClr val="tx1"/>
                </a:solidFill>
                <a:effectLst/>
                <a:latin typeface="+mn-lt"/>
                <a:ea typeface="+mn-ea"/>
                <a:cs typeface="+mn-cs"/>
              </a:rPr>
              <a:t>1/Nutrition et organisation fonctionnelle à l’échelle de</a:t>
            </a:r>
            <a:r>
              <a:rPr lang="fr-FR" sz="1200" b="0" i="0" u="none" strike="noStrike" kern="1200" baseline="0" dirty="0" smtClean="0">
                <a:solidFill>
                  <a:schemeClr val="tx1"/>
                </a:solidFill>
                <a:effectLst/>
                <a:latin typeface="+mn-lt"/>
                <a:ea typeface="+mn-ea"/>
                <a:cs typeface="+mn-cs"/>
              </a:rPr>
              <a:t> </a:t>
            </a:r>
            <a:r>
              <a:rPr lang="fr-FR" sz="1200" b="0" i="0" u="none" strike="noStrike" kern="1200" dirty="0" smtClean="0">
                <a:solidFill>
                  <a:schemeClr val="tx1"/>
                </a:solidFill>
                <a:effectLst/>
                <a:latin typeface="+mn-lt"/>
                <a:ea typeface="+mn-ea"/>
                <a:cs typeface="+mn-cs"/>
              </a:rPr>
              <a:t>l’organisme</a:t>
            </a:r>
          </a:p>
          <a:p>
            <a:pPr rtl="0" eaLnBrk="1" fontAlgn="t" latinLnBrk="0" hangingPunct="1"/>
            <a:r>
              <a:rPr lang="fr-FR" sz="1200" b="0" i="0" u="none" strike="noStrike" kern="1200" baseline="0" dirty="0" smtClean="0">
                <a:solidFill>
                  <a:schemeClr val="tx1"/>
                </a:solidFill>
                <a:effectLst/>
                <a:latin typeface="+mn-lt"/>
                <a:ea typeface="+mn-ea"/>
                <a:cs typeface="+mn-cs"/>
              </a:rPr>
              <a:t>Mettre en relation l’exploitation locale de l’espace par la plante du fait de sa vie fixée, la polarisation de cette exploitation selon les éléments minéraux nécessaires à sa nutrition avec les structures impliquées et leurs fonctions. </a:t>
            </a:r>
            <a:endParaRPr lang="fr-FR" sz="1200" b="0" i="0" u="none" strike="noStrike" kern="1200" dirty="0" smtClean="0">
              <a:solidFill>
                <a:schemeClr val="tx1"/>
              </a:solidFill>
              <a:effectLst/>
              <a:latin typeface="+mn-lt"/>
              <a:ea typeface="+mn-ea"/>
              <a:cs typeface="+mn-cs"/>
            </a:endParaRPr>
          </a:p>
          <a:p>
            <a:pPr rtl="0" eaLnBrk="1" fontAlgn="t" latinLnBrk="0" hangingPunct="1"/>
            <a:endParaRPr lang="fr-FR" sz="1200" b="0" i="0" u="none" strike="noStrike" kern="1200" dirty="0" smtClean="0">
              <a:solidFill>
                <a:schemeClr val="tx1"/>
              </a:solidFill>
              <a:effectLst/>
              <a:latin typeface="+mn-lt"/>
              <a:ea typeface="+mn-ea"/>
              <a:cs typeface="+mn-cs"/>
            </a:endParaRPr>
          </a:p>
          <a:p>
            <a:pPr rtl="0" eaLnBrk="1" fontAlgn="t" latinLnBrk="0" hangingPunct="1"/>
            <a:r>
              <a:rPr lang="fr-FR" sz="1200" b="0" i="0" u="none" strike="noStrike" kern="1200" dirty="0" smtClean="0">
                <a:solidFill>
                  <a:schemeClr val="tx1"/>
                </a:solidFill>
                <a:effectLst/>
                <a:latin typeface="+mn-lt"/>
                <a:ea typeface="+mn-ea"/>
                <a:cs typeface="+mn-cs"/>
              </a:rPr>
              <a:t>2/Nutrition et organisation fonctionnelle à l’échelle des organes, des tissus.</a:t>
            </a:r>
          </a:p>
          <a:p>
            <a:pPr rtl="0" eaLnBrk="1" fontAlgn="t" latinLnBrk="0" hangingPunct="1"/>
            <a:r>
              <a:rPr lang="fr-FR" sz="1200" b="0" i="0" u="none" strike="noStrike" kern="1200" baseline="0" dirty="0" smtClean="0">
                <a:solidFill>
                  <a:schemeClr val="tx1"/>
                </a:solidFill>
                <a:effectLst/>
                <a:latin typeface="+mn-lt"/>
                <a:ea typeface="+mn-ea"/>
                <a:cs typeface="+mn-cs"/>
              </a:rPr>
              <a:t>Etablir les flux de matières au sein de la plante et entre la plante et son</a:t>
            </a:r>
            <a:endParaRPr lang="fr-FR" sz="1200" b="0" i="0" u="none" strike="noStrike" kern="1200" dirty="0" smtClean="0">
              <a:solidFill>
                <a:schemeClr val="tx1"/>
              </a:solidFill>
              <a:effectLst/>
              <a:latin typeface="+mn-lt"/>
              <a:ea typeface="+mn-ea"/>
              <a:cs typeface="+mn-cs"/>
            </a:endParaRPr>
          </a:p>
          <a:p>
            <a:pPr rtl="0" eaLnBrk="1" fontAlgn="t" latinLnBrk="0" hangingPunct="1"/>
            <a:r>
              <a:rPr lang="fr-FR" sz="1200" b="0" i="0" u="none" strike="noStrike" kern="1200" baseline="0" dirty="0" smtClean="0">
                <a:solidFill>
                  <a:schemeClr val="tx1"/>
                </a:solidFill>
                <a:effectLst/>
                <a:latin typeface="+mn-lt"/>
                <a:ea typeface="+mn-ea"/>
                <a:cs typeface="+mn-cs"/>
              </a:rPr>
              <a:t>Environnement. </a:t>
            </a:r>
          </a:p>
          <a:p>
            <a:pPr rtl="0" eaLnBrk="1" fontAlgn="t" latinLnBrk="0" hangingPunct="1"/>
            <a:endParaRPr lang="fr-FR" sz="1200" b="0" i="0" u="none" strike="noStrike" kern="1200" dirty="0" smtClean="0">
              <a:solidFill>
                <a:schemeClr val="tx1"/>
              </a:solidFill>
              <a:effectLst/>
              <a:latin typeface="+mn-lt"/>
              <a:ea typeface="+mn-ea"/>
              <a:cs typeface="+mn-cs"/>
            </a:endParaRPr>
          </a:p>
          <a:p>
            <a:pPr rtl="0" eaLnBrk="1" fontAlgn="t" latinLnBrk="0" hangingPunct="1"/>
            <a:r>
              <a:rPr lang="fr-FR" sz="1200" b="0" i="0" u="none" strike="noStrike" kern="1200" baseline="0" dirty="0" smtClean="0">
                <a:solidFill>
                  <a:schemeClr val="tx1"/>
                </a:solidFill>
                <a:effectLst/>
                <a:latin typeface="+mn-lt"/>
                <a:ea typeface="+mn-ea"/>
                <a:cs typeface="+mn-cs"/>
              </a:rPr>
              <a:t>3/Nutrition et organisation fonctionnelle à l’échelle des cellules.</a:t>
            </a:r>
            <a:endParaRPr lang="fr-FR" sz="1200" b="0" i="0" u="none" strike="noStrike" kern="1200" dirty="0" smtClean="0">
              <a:solidFill>
                <a:schemeClr val="tx1"/>
              </a:solidFill>
              <a:effectLst/>
              <a:latin typeface="+mn-lt"/>
              <a:ea typeface="+mn-ea"/>
              <a:cs typeface="+mn-cs"/>
            </a:endParaRPr>
          </a:p>
          <a:p>
            <a:pPr rtl="0" eaLnBrk="1" fontAlgn="t" latinLnBrk="0" hangingPunct="1"/>
            <a:r>
              <a:rPr lang="fr-FR" sz="1200" b="0" i="0" u="none" strike="noStrike" kern="1200" baseline="0" dirty="0" smtClean="0">
                <a:solidFill>
                  <a:schemeClr val="tx1"/>
                </a:solidFill>
                <a:effectLst/>
                <a:latin typeface="+mn-lt"/>
                <a:ea typeface="+mn-ea"/>
                <a:cs typeface="+mn-cs"/>
              </a:rPr>
              <a:t>Identifier le rôle de certains micro-organismes dans la nutrition de certains végétaux.</a:t>
            </a:r>
            <a:endParaRPr lang="fr-FR"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1" baseline="0" dirty="0" smtClean="0"/>
              <a:t>la situation-problème retenue limitera le champ des possibles explicatifs … Elle est de ce fait à retenir avec une pertinence au regard des niveaux visés. </a:t>
            </a:r>
            <a:endParaRPr lang="fr-FR" b="1" dirty="0" smtClean="0"/>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6</a:t>
            </a:fld>
            <a:endParaRPr lang="fr-FR"/>
          </a:p>
        </p:txBody>
      </p:sp>
    </p:spTree>
    <p:extLst>
      <p:ext uri="{BB962C8B-B14F-4D97-AF65-F5344CB8AC3E}">
        <p14:creationId xmlns:p14="http://schemas.microsoft.com/office/powerpoint/2010/main" val="3563026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 sein du cadre des contraintes pour certaines possibles pour d’autres incontournables</a:t>
            </a:r>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7</a:t>
            </a:fld>
            <a:endParaRPr lang="fr-FR"/>
          </a:p>
        </p:txBody>
      </p:sp>
    </p:spTree>
    <p:extLst>
      <p:ext uri="{BB962C8B-B14F-4D97-AF65-F5344CB8AC3E}">
        <p14:creationId xmlns:p14="http://schemas.microsoft.com/office/powerpoint/2010/main" val="3563026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r>
              <a:rPr lang="fr-FR" dirty="0" smtClean="0"/>
              <a:t>Diapositive</a:t>
            </a:r>
            <a:r>
              <a:rPr lang="fr-FR" baseline="0" dirty="0" smtClean="0"/>
              <a:t> mis en dernier d’un point de vue pédagogique. Souci de partir d’où sont les enseignants. Mais devrait être mise en premier dans une logique d’une cohérence de projet établi en contexte.  </a:t>
            </a:r>
          </a:p>
          <a:p>
            <a:endParaRPr lang="fr-FR" baseline="0" dirty="0" smtClean="0"/>
          </a:p>
          <a:p>
            <a:r>
              <a:rPr lang="fr-FR" baseline="0" dirty="0" smtClean="0"/>
              <a:t>Diapositive pouvant aussi permettre de discuter de la nature des sujets d’étude</a:t>
            </a:r>
          </a:p>
          <a:p>
            <a:r>
              <a:rPr lang="fr-FR" baseline="0" dirty="0" smtClean="0"/>
              <a:t>Doivent-ils être seulement fondés sur un substrat ludique ? Voyage en navette spatiale ? </a:t>
            </a:r>
          </a:p>
          <a:p>
            <a:r>
              <a:rPr lang="fr-FR" baseline="0" dirty="0" smtClean="0"/>
              <a:t>Doivent-ils être seulement fondés sur un substrat utilitariste ? Faire ses courses au supermarché pour bien mangé </a:t>
            </a:r>
          </a:p>
          <a:p>
            <a:r>
              <a:rPr lang="fr-FR" baseline="0" dirty="0" smtClean="0"/>
              <a:t>Doivent-ils être seulement fondés sur la responsabilité individuelle/collective ? Les risques, la prévention… santé/environnement</a:t>
            </a:r>
          </a:p>
          <a:p>
            <a:r>
              <a:rPr lang="fr-FR" baseline="0" dirty="0" smtClean="0"/>
              <a:t>Ne peuvent-ils pas également être fondés sur des questions relevant de l’EMC (moins souvent </a:t>
            </a:r>
            <a:r>
              <a:rPr lang="fr-FR" baseline="0" smtClean="0"/>
              <a:t>proposées) ? </a:t>
            </a:r>
            <a:endParaRPr lang="fr-FR" baseline="0" dirty="0" smtClean="0"/>
          </a:p>
          <a:p>
            <a:r>
              <a:rPr lang="fr-FR" baseline="0" dirty="0" smtClean="0"/>
              <a:t>Richesse/pauvreté/injustice</a:t>
            </a:r>
          </a:p>
          <a:p>
            <a:r>
              <a:rPr lang="fr-FR" baseline="0" dirty="0" smtClean="0"/>
              <a:t>Inégalités/dominations</a:t>
            </a:r>
          </a:p>
          <a:p>
            <a:r>
              <a:rPr lang="fr-FR" baseline="0" dirty="0" smtClean="0"/>
              <a:t>Partage/fraternité</a:t>
            </a:r>
          </a:p>
          <a:p>
            <a:r>
              <a:rPr lang="fr-FR" baseline="0" dirty="0" smtClean="0"/>
              <a:t>Liberté/égalité/émancipation</a:t>
            </a:r>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8</a:t>
            </a:fld>
            <a:endParaRPr lang="fr-FR"/>
          </a:p>
        </p:txBody>
      </p:sp>
    </p:spTree>
    <p:extLst>
      <p:ext uri="{BB962C8B-B14F-4D97-AF65-F5344CB8AC3E}">
        <p14:creationId xmlns:p14="http://schemas.microsoft.com/office/powerpoint/2010/main" val="3563026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r>
              <a:rPr lang="fr-FR" dirty="0" smtClean="0"/>
              <a:t>Diapositive</a:t>
            </a:r>
            <a:r>
              <a:rPr lang="fr-FR" baseline="0" dirty="0" smtClean="0"/>
              <a:t> mis en dernier d’un point de vue pédagogique. Souci de partir d’où sont les enseignants. Mais devrait être mise en premier dans une logique d’une cohérence de projet établi en contexte.  </a:t>
            </a:r>
          </a:p>
          <a:p>
            <a:endParaRPr lang="fr-FR" baseline="0" dirty="0" smtClean="0"/>
          </a:p>
          <a:p>
            <a:r>
              <a:rPr lang="fr-FR" baseline="0" dirty="0" smtClean="0"/>
              <a:t>Diapositive pouvant aussi permettre de discuter de la nature des sujets d’étude</a:t>
            </a:r>
          </a:p>
          <a:p>
            <a:r>
              <a:rPr lang="fr-FR" baseline="0" dirty="0" smtClean="0"/>
              <a:t>Doivent-ils être seulement fondés sur un substrat ludique ? Voyage en navette spatiale ? </a:t>
            </a:r>
          </a:p>
          <a:p>
            <a:r>
              <a:rPr lang="fr-FR" baseline="0" dirty="0" smtClean="0"/>
              <a:t>Doivent-ils être seulement fondés sur un substrat utilitariste ? Faire ses courses au supermarché pour bien mangé </a:t>
            </a:r>
          </a:p>
          <a:p>
            <a:r>
              <a:rPr lang="fr-FR" baseline="0" dirty="0" smtClean="0"/>
              <a:t>Doivent-ils être seulement fondés sur la responsabilité individuelle/collective ? Les risques, la prévention… santé/environnement</a:t>
            </a:r>
          </a:p>
          <a:p>
            <a:r>
              <a:rPr lang="fr-FR" baseline="0" dirty="0" smtClean="0"/>
              <a:t>Ne peuvent-ils pas également être fondés sur des questions relevant de l’EMC (moins souvent </a:t>
            </a:r>
            <a:r>
              <a:rPr lang="fr-FR" baseline="0" smtClean="0"/>
              <a:t>proposées) ? </a:t>
            </a:r>
            <a:endParaRPr lang="fr-FR" baseline="0" dirty="0" smtClean="0"/>
          </a:p>
          <a:p>
            <a:r>
              <a:rPr lang="fr-FR" baseline="0" dirty="0" smtClean="0"/>
              <a:t>Richesse/pauvreté/injustice</a:t>
            </a:r>
          </a:p>
          <a:p>
            <a:r>
              <a:rPr lang="fr-FR" baseline="0" dirty="0" smtClean="0"/>
              <a:t>Inégalités/dominations</a:t>
            </a:r>
          </a:p>
          <a:p>
            <a:r>
              <a:rPr lang="fr-FR" baseline="0" dirty="0" smtClean="0"/>
              <a:t>Partage/fraternité</a:t>
            </a:r>
          </a:p>
          <a:p>
            <a:r>
              <a:rPr lang="fr-FR" baseline="0" dirty="0" smtClean="0"/>
              <a:t>Liberté/égalité/émancipation</a:t>
            </a:r>
          </a:p>
          <a:p>
            <a:endParaRPr lang="fr-FR" dirty="0"/>
          </a:p>
        </p:txBody>
      </p:sp>
      <p:sp>
        <p:nvSpPr>
          <p:cNvPr id="4" name="Espace réservé du numéro de diapositive 3"/>
          <p:cNvSpPr>
            <a:spLocks noGrp="1"/>
          </p:cNvSpPr>
          <p:nvPr>
            <p:ph type="sldNum" sz="quarter" idx="10"/>
          </p:nvPr>
        </p:nvSpPr>
        <p:spPr/>
        <p:txBody>
          <a:bodyPr/>
          <a:lstStyle/>
          <a:p>
            <a:fld id="{BA79EE29-0C0F-489A-B42F-D520B50B575A}" type="slidenum">
              <a:rPr lang="fr-FR" smtClean="0"/>
              <a:t>9</a:t>
            </a:fld>
            <a:endParaRPr lang="fr-FR"/>
          </a:p>
        </p:txBody>
      </p:sp>
    </p:spTree>
    <p:extLst>
      <p:ext uri="{BB962C8B-B14F-4D97-AF65-F5344CB8AC3E}">
        <p14:creationId xmlns:p14="http://schemas.microsoft.com/office/powerpoint/2010/main" val="3563026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58FE271-447F-4C2E-9048-903F73AF6364}"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195207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58FE271-447F-4C2E-9048-903F73AF6364}"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2974055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58FE271-447F-4C2E-9048-903F73AF6364}"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7423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58FE271-447F-4C2E-9048-903F73AF6364}"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89073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58FE271-447F-4C2E-9048-903F73AF6364}"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488759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58FE271-447F-4C2E-9048-903F73AF6364}" type="datetimeFigureOut">
              <a:rPr lang="fr-FR" smtClean="0"/>
              <a:t>16/06/2016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449157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58FE271-447F-4C2E-9048-903F73AF6364}" type="datetimeFigureOut">
              <a:rPr lang="fr-FR" smtClean="0"/>
              <a:t>16/06/2016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56465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58FE271-447F-4C2E-9048-903F73AF6364}" type="datetimeFigureOut">
              <a:rPr lang="fr-FR" smtClean="0"/>
              <a:t>16/06/2016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3407644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58FE271-447F-4C2E-9048-903F73AF6364}" type="datetimeFigureOut">
              <a:rPr lang="fr-FR" smtClean="0"/>
              <a:t>16/06/2016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333051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58FE271-447F-4C2E-9048-903F73AF6364}" type="datetimeFigureOut">
              <a:rPr lang="fr-FR" smtClean="0"/>
              <a:t>16/06/2016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2881829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58FE271-447F-4C2E-9048-903F73AF6364}" type="datetimeFigureOut">
              <a:rPr lang="fr-FR" smtClean="0"/>
              <a:t>16/06/2016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8DF257-3D4E-4BA6-95C5-DD17A6AC4B6C}" type="slidenum">
              <a:rPr lang="fr-FR" smtClean="0"/>
              <a:t>‹N°›</a:t>
            </a:fld>
            <a:endParaRPr lang="fr-FR"/>
          </a:p>
        </p:txBody>
      </p:sp>
    </p:spTree>
    <p:extLst>
      <p:ext uri="{BB962C8B-B14F-4D97-AF65-F5344CB8AC3E}">
        <p14:creationId xmlns:p14="http://schemas.microsoft.com/office/powerpoint/2010/main" val="4201189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FE271-447F-4C2E-9048-903F73AF6364}" type="datetimeFigureOut">
              <a:rPr lang="fr-FR" smtClean="0"/>
              <a:t>16/06/2016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DF257-3D4E-4BA6-95C5-DD17A6AC4B6C}" type="slidenum">
              <a:rPr lang="fr-FR" smtClean="0"/>
              <a:t>‹N°›</a:t>
            </a:fld>
            <a:endParaRPr lang="fr-FR"/>
          </a:p>
        </p:txBody>
      </p:sp>
    </p:spTree>
    <p:extLst>
      <p:ext uri="{BB962C8B-B14F-4D97-AF65-F5344CB8AC3E}">
        <p14:creationId xmlns:p14="http://schemas.microsoft.com/office/powerpoint/2010/main" val="400392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projet du cycle</a:t>
            </a:r>
            <a:endParaRPr lang="fr-FR" dirty="0"/>
          </a:p>
        </p:txBody>
      </p:sp>
      <p:sp>
        <p:nvSpPr>
          <p:cNvPr id="3" name="Espace réservé du texte 2"/>
          <p:cNvSpPr>
            <a:spLocks noGrp="1"/>
          </p:cNvSpPr>
          <p:nvPr>
            <p:ph type="body" idx="1"/>
          </p:nvPr>
        </p:nvSpPr>
        <p:spPr>
          <a:xfrm>
            <a:off x="831850" y="4589463"/>
            <a:ext cx="5542017" cy="1500187"/>
          </a:xfrm>
        </p:spPr>
        <p:txBody>
          <a:bodyPr/>
          <a:lstStyle/>
          <a:p>
            <a:r>
              <a:rPr lang="fr-FR" dirty="0" smtClean="0"/>
              <a:t>Un projet partagé, à élaborer selon un cadre, des contraintes et des conditions </a:t>
            </a:r>
          </a:p>
        </p:txBody>
      </p:sp>
      <p:pic>
        <p:nvPicPr>
          <p:cNvPr id="4" name="Imag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373868" y="752596"/>
            <a:ext cx="4802780" cy="4860413"/>
          </a:xfrm>
          <a:prstGeom prst="rect">
            <a:avLst/>
          </a:prstGeom>
        </p:spPr>
      </p:pic>
    </p:spTree>
    <p:extLst>
      <p:ext uri="{BB962C8B-B14F-4D97-AF65-F5344CB8AC3E}">
        <p14:creationId xmlns:p14="http://schemas.microsoft.com/office/powerpoint/2010/main" val="262350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266" y="263525"/>
            <a:ext cx="10515600" cy="1325563"/>
          </a:xfrm>
        </p:spPr>
        <p:txBody>
          <a:bodyPr/>
          <a:lstStyle/>
          <a:p>
            <a:pPr algn="ctr"/>
            <a:r>
              <a:rPr lang="fr-FR" dirty="0" smtClean="0"/>
              <a:t>Des conditions pour un projet partagé </a:t>
            </a:r>
            <a:endParaRPr lang="fr-FR" dirty="0"/>
          </a:p>
        </p:txBody>
      </p:sp>
      <p:sp>
        <p:nvSpPr>
          <p:cNvPr id="4" name="Espace réservé du contenu 2"/>
          <p:cNvSpPr txBox="1">
            <a:spLocks/>
          </p:cNvSpPr>
          <p:nvPr/>
        </p:nvSpPr>
        <p:spPr>
          <a:xfrm>
            <a:off x="159657" y="1465940"/>
            <a:ext cx="11901714" cy="5167089"/>
          </a:xfrm>
          <a:prstGeom prst="rect">
            <a:avLst/>
          </a:prstGeo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Une identification partagée des objectifs de formation au regard d’un état des lieux</a:t>
            </a:r>
          </a:p>
          <a:p>
            <a:pPr lvl="1"/>
            <a:r>
              <a:rPr lang="fr-FR" b="1" dirty="0" smtClean="0"/>
              <a:t>Support : le programme, le projet d’établissement et ses projets annexés, la progressivité des apprentissages</a:t>
            </a:r>
          </a:p>
          <a:p>
            <a:r>
              <a:rPr lang="fr-FR" b="1" dirty="0" smtClean="0"/>
              <a:t>Une identification collective des apprentissages et de leur évaluation</a:t>
            </a:r>
          </a:p>
          <a:p>
            <a:pPr lvl="1"/>
            <a:r>
              <a:rPr lang="fr-FR" b="1" dirty="0"/>
              <a:t>u</a:t>
            </a:r>
            <a:r>
              <a:rPr lang="fr-FR" b="1" dirty="0" smtClean="0"/>
              <a:t>ne identification des objets d’étude retenus  sur l’ensemble du cycle :</a:t>
            </a:r>
          </a:p>
          <a:p>
            <a:pPr lvl="2"/>
            <a:r>
              <a:rPr lang="fr-FR" sz="2200" b="1" dirty="0"/>
              <a:t>l</a:t>
            </a:r>
            <a:r>
              <a:rPr lang="fr-FR" sz="2200" b="1" dirty="0" smtClean="0"/>
              <a:t>es attendus de fin cycle  et les idées clés qu’ils recouvrent</a:t>
            </a:r>
            <a:endParaRPr lang="fr-FR" sz="2200" b="1" dirty="0"/>
          </a:p>
          <a:p>
            <a:pPr lvl="2"/>
            <a:r>
              <a:rPr lang="fr-FR" sz="2200" b="1" dirty="0" smtClean="0"/>
              <a:t>les compétences qu’ils permettent de travailler</a:t>
            </a:r>
          </a:p>
          <a:p>
            <a:pPr lvl="1"/>
            <a:r>
              <a:rPr lang="fr-FR" b="1" dirty="0"/>
              <a:t>u</a:t>
            </a:r>
            <a:r>
              <a:rPr lang="fr-FR" b="1" dirty="0" smtClean="0"/>
              <a:t>ne caractérisation des niveaux d’appropriation des compétences travaillées (curseur)</a:t>
            </a:r>
          </a:p>
          <a:p>
            <a:r>
              <a:rPr lang="fr-FR" b="1" dirty="0" smtClean="0"/>
              <a:t>En commun, une analyse réflexive afin d’évaluer le projet régulièrement</a:t>
            </a:r>
          </a:p>
          <a:p>
            <a:pPr lvl="1"/>
            <a:r>
              <a:rPr lang="fr-FR" b="1" dirty="0"/>
              <a:t>f</a:t>
            </a:r>
            <a:r>
              <a:rPr lang="fr-FR" b="1" dirty="0" smtClean="0"/>
              <a:t>ondée sur des critères partagés (efficacité / pertinence, exhaustivité…)</a:t>
            </a:r>
          </a:p>
          <a:p>
            <a:pPr marL="457200" lvl="1" indent="0">
              <a:buNone/>
            </a:pPr>
            <a:endParaRPr lang="fr-FR" b="1" dirty="0" smtClean="0"/>
          </a:p>
          <a:p>
            <a:pPr marL="0" indent="0" algn="ctr">
              <a:buNone/>
            </a:pPr>
            <a:r>
              <a:rPr lang="fr-FR" b="1" u="sng" dirty="0" smtClean="0">
                <a:solidFill>
                  <a:schemeClr val="accent2">
                    <a:lumMod val="75000"/>
                  </a:schemeClr>
                </a:solidFill>
              </a:rPr>
              <a:t>Des incontournables méthodologiques de cette démarche de projet</a:t>
            </a:r>
          </a:p>
          <a:p>
            <a:r>
              <a:rPr lang="fr-FR" b="1" dirty="0" smtClean="0">
                <a:solidFill>
                  <a:schemeClr val="accent2">
                    <a:lumMod val="75000"/>
                  </a:schemeClr>
                </a:solidFill>
              </a:rPr>
              <a:t>Un état des lieux partagé</a:t>
            </a:r>
          </a:p>
          <a:p>
            <a:r>
              <a:rPr lang="fr-FR" b="1" dirty="0" smtClean="0">
                <a:solidFill>
                  <a:schemeClr val="accent2">
                    <a:lumMod val="75000"/>
                  </a:schemeClr>
                </a:solidFill>
              </a:rPr>
              <a:t>Une communication efficace (outils, supports …)</a:t>
            </a:r>
          </a:p>
          <a:p>
            <a:r>
              <a:rPr lang="fr-FR" b="1" dirty="0" smtClean="0">
                <a:solidFill>
                  <a:schemeClr val="accent2">
                    <a:lumMod val="75000"/>
                  </a:schemeClr>
                </a:solidFill>
              </a:rPr>
              <a:t>Des rencontres programmées sur la durée, préparées donnant lieu à des relevés de conclusions</a:t>
            </a:r>
          </a:p>
        </p:txBody>
      </p:sp>
      <p:grpSp>
        <p:nvGrpSpPr>
          <p:cNvPr id="6" name="Groupe 5"/>
          <p:cNvGrpSpPr/>
          <p:nvPr/>
        </p:nvGrpSpPr>
        <p:grpSpPr>
          <a:xfrm>
            <a:off x="11110686" y="1451424"/>
            <a:ext cx="835632" cy="3178633"/>
            <a:chOff x="11110686" y="1451424"/>
            <a:chExt cx="835632" cy="3178633"/>
          </a:xfrm>
        </p:grpSpPr>
        <p:sp>
          <p:nvSpPr>
            <p:cNvPr id="3" name="Flèche vers le bas 2"/>
            <p:cNvSpPr/>
            <p:nvPr/>
          </p:nvSpPr>
          <p:spPr>
            <a:xfrm>
              <a:off x="11110686" y="1451425"/>
              <a:ext cx="420914" cy="31786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rot="16200000">
              <a:off x="10102649" y="2771873"/>
              <a:ext cx="3164117" cy="523220"/>
            </a:xfrm>
            <a:prstGeom prst="rect">
              <a:avLst/>
            </a:prstGeom>
            <a:noFill/>
          </p:spPr>
          <p:txBody>
            <a:bodyPr wrap="square" rtlCol="0">
              <a:spAutoFit/>
            </a:bodyPr>
            <a:lstStyle/>
            <a:p>
              <a:pPr algn="ctr"/>
              <a:r>
                <a:rPr lang="fr-FR" sz="2800" b="1" dirty="0" smtClean="0"/>
                <a:t>Démarche de projet</a:t>
              </a:r>
            </a:p>
          </p:txBody>
        </p:sp>
      </p:grpSp>
    </p:spTree>
    <p:extLst>
      <p:ext uri="{BB962C8B-B14F-4D97-AF65-F5344CB8AC3E}">
        <p14:creationId xmlns:p14="http://schemas.microsoft.com/office/powerpoint/2010/main" val="392073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821266" y="263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smtClean="0"/>
              <a:t>Des conditions pour un projet partagé </a:t>
            </a:r>
            <a:endParaRPr lang="fr-FR" dirty="0"/>
          </a:p>
        </p:txBody>
      </p:sp>
      <p:sp>
        <p:nvSpPr>
          <p:cNvPr id="8" name="Espace réservé du contenu 2"/>
          <p:cNvSpPr txBox="1">
            <a:spLocks/>
          </p:cNvSpPr>
          <p:nvPr/>
        </p:nvSpPr>
        <p:spPr>
          <a:xfrm>
            <a:off x="279445" y="1259257"/>
            <a:ext cx="11506153" cy="5170571"/>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Des outils communs, des outils </a:t>
            </a:r>
            <a:r>
              <a:rPr lang="fr-FR" b="1" smtClean="0"/>
              <a:t>plus personnels</a:t>
            </a:r>
            <a:endParaRPr lang="fr-FR" b="1" dirty="0" smtClean="0"/>
          </a:p>
          <a:p>
            <a:pPr marL="457200" lvl="1" indent="0">
              <a:buNone/>
            </a:pPr>
            <a:endParaRPr lang="fr-FR" dirty="0"/>
          </a:p>
        </p:txBody>
      </p:sp>
      <p:sp>
        <p:nvSpPr>
          <p:cNvPr id="9" name="Flèche droite 8"/>
          <p:cNvSpPr/>
          <p:nvPr/>
        </p:nvSpPr>
        <p:spPr>
          <a:xfrm>
            <a:off x="0" y="3187992"/>
            <a:ext cx="12191999" cy="509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p:nvPicPr>
        <p:blipFill rotWithShape="1">
          <a:blip r:embed="rId3"/>
          <a:srcRect l="4405" t="26691" r="8761" b="13268"/>
          <a:stretch/>
        </p:blipFill>
        <p:spPr>
          <a:xfrm>
            <a:off x="298696" y="2744054"/>
            <a:ext cx="4168611" cy="2161775"/>
          </a:xfrm>
          <a:prstGeom prst="rect">
            <a:avLst/>
          </a:prstGeom>
        </p:spPr>
      </p:pic>
      <p:pic>
        <p:nvPicPr>
          <p:cNvPr id="11" name="Image 10"/>
          <p:cNvPicPr>
            <a:picLocks noChangeAspect="1"/>
          </p:cNvPicPr>
          <p:nvPr/>
        </p:nvPicPr>
        <p:blipFill rotWithShape="1">
          <a:blip r:embed="rId4"/>
          <a:srcRect l="25615" t="21772" r="24436" b="32121"/>
          <a:stretch/>
        </p:blipFill>
        <p:spPr>
          <a:xfrm>
            <a:off x="4743463" y="2477689"/>
            <a:ext cx="3507312" cy="2428140"/>
          </a:xfrm>
          <a:prstGeom prst="rect">
            <a:avLst/>
          </a:prstGeom>
        </p:spPr>
      </p:pic>
      <p:pic>
        <p:nvPicPr>
          <p:cNvPr id="12" name="Image 11"/>
          <p:cNvPicPr>
            <a:picLocks noChangeAspect="1"/>
          </p:cNvPicPr>
          <p:nvPr/>
        </p:nvPicPr>
        <p:blipFill rotWithShape="1">
          <a:blip r:embed="rId5"/>
          <a:srcRect l="14549" t="23207" r="13986" b="9170"/>
          <a:stretch/>
        </p:blipFill>
        <p:spPr>
          <a:xfrm>
            <a:off x="8402458" y="2427316"/>
            <a:ext cx="3383140" cy="2400938"/>
          </a:xfrm>
          <a:prstGeom prst="rect">
            <a:avLst/>
          </a:prstGeom>
        </p:spPr>
      </p:pic>
      <p:sp>
        <p:nvSpPr>
          <p:cNvPr id="13" name="ZoneTexte 12"/>
          <p:cNvSpPr txBox="1"/>
          <p:nvPr/>
        </p:nvSpPr>
        <p:spPr>
          <a:xfrm>
            <a:off x="821265" y="5096295"/>
            <a:ext cx="3402391" cy="1200329"/>
          </a:xfrm>
          <a:prstGeom prst="rect">
            <a:avLst/>
          </a:prstGeom>
          <a:noFill/>
        </p:spPr>
        <p:txBody>
          <a:bodyPr wrap="square" rtlCol="0">
            <a:spAutoFit/>
          </a:bodyPr>
          <a:lstStyle/>
          <a:p>
            <a:pPr algn="ctr"/>
            <a:r>
              <a:rPr lang="fr-FR" sz="2400" dirty="0" smtClean="0"/>
              <a:t>Un tableau synoptique présentant la programmation de cycle</a:t>
            </a:r>
            <a:endParaRPr lang="fr-FR" sz="2400" dirty="0"/>
          </a:p>
        </p:txBody>
      </p:sp>
      <p:sp>
        <p:nvSpPr>
          <p:cNvPr id="14" name="ZoneTexte 13"/>
          <p:cNvSpPr txBox="1"/>
          <p:nvPr/>
        </p:nvSpPr>
        <p:spPr>
          <a:xfrm>
            <a:off x="4779749" y="5096294"/>
            <a:ext cx="3402391" cy="1200329"/>
          </a:xfrm>
          <a:prstGeom prst="rect">
            <a:avLst/>
          </a:prstGeom>
          <a:noFill/>
        </p:spPr>
        <p:txBody>
          <a:bodyPr wrap="square" rtlCol="0">
            <a:spAutoFit/>
          </a:bodyPr>
          <a:lstStyle/>
          <a:p>
            <a:pPr algn="ctr"/>
            <a:r>
              <a:rPr lang="fr-FR" sz="2400" dirty="0" smtClean="0"/>
              <a:t>Un bloc de programmation relatif à un sujet d’étude</a:t>
            </a:r>
            <a:endParaRPr lang="fr-FR" sz="2400" dirty="0"/>
          </a:p>
        </p:txBody>
      </p:sp>
      <p:sp>
        <p:nvSpPr>
          <p:cNvPr id="15" name="ZoneTexte 14"/>
          <p:cNvSpPr txBox="1"/>
          <p:nvPr/>
        </p:nvSpPr>
        <p:spPr>
          <a:xfrm>
            <a:off x="8402458" y="5096293"/>
            <a:ext cx="3402391" cy="1200329"/>
          </a:xfrm>
          <a:prstGeom prst="rect">
            <a:avLst/>
          </a:prstGeom>
          <a:noFill/>
        </p:spPr>
        <p:txBody>
          <a:bodyPr wrap="square" rtlCol="0">
            <a:spAutoFit/>
          </a:bodyPr>
          <a:lstStyle/>
          <a:p>
            <a:pPr algn="ctr"/>
            <a:r>
              <a:rPr lang="fr-FR" sz="2400" dirty="0" smtClean="0"/>
              <a:t>Une fiche de préparation de séquence du sujet d’étude</a:t>
            </a:r>
            <a:endParaRPr lang="fr-FR" sz="2400" dirty="0"/>
          </a:p>
        </p:txBody>
      </p:sp>
    </p:spTree>
    <p:extLst>
      <p:ext uri="{BB962C8B-B14F-4D97-AF65-F5344CB8AC3E}">
        <p14:creationId xmlns:p14="http://schemas.microsoft.com/office/powerpoint/2010/main" val="2418469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331501" y="281760"/>
            <a:ext cx="6690678" cy="584775"/>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fr-FR" sz="3200" dirty="0" smtClean="0">
                <a:solidFill>
                  <a:schemeClr val="bg1"/>
                </a:solidFill>
                <a:latin typeface="Calibri" panose="020F0502020204030204" pitchFamily="34" charset="0"/>
              </a:rPr>
              <a:t>Un exemple de bloc de programmation</a:t>
            </a:r>
            <a:endParaRPr lang="fr-FR" sz="3200" dirty="0">
              <a:solidFill>
                <a:schemeClr val="bg1"/>
              </a:solidFill>
              <a:latin typeface="Calibri" panose="020F0502020204030204" pitchFamily="34" charset="0"/>
            </a:endParaRPr>
          </a:p>
        </p:txBody>
      </p:sp>
      <p:pic>
        <p:nvPicPr>
          <p:cNvPr id="3" name="Imag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215977" y="1197246"/>
            <a:ext cx="7177499" cy="4988994"/>
          </a:xfrm>
          <a:prstGeom prst="rect">
            <a:avLst/>
          </a:prstGeom>
        </p:spPr>
      </p:pic>
      <p:sp>
        <p:nvSpPr>
          <p:cNvPr id="4" name="Rectangle 3"/>
          <p:cNvSpPr/>
          <p:nvPr/>
        </p:nvSpPr>
        <p:spPr>
          <a:xfrm>
            <a:off x="2388973" y="4588476"/>
            <a:ext cx="2051222" cy="104620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 name="Connecteur droit avec flèche 5"/>
          <p:cNvCxnSpPr>
            <a:stCxn id="4" idx="1"/>
          </p:cNvCxnSpPr>
          <p:nvPr/>
        </p:nvCxnSpPr>
        <p:spPr>
          <a:xfrm flipH="1" flipV="1">
            <a:off x="1853514" y="5111578"/>
            <a:ext cx="535459"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388972" y="2990712"/>
            <a:ext cx="2594919" cy="135397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flipH="1">
            <a:off x="1853514" y="3667697"/>
            <a:ext cx="535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388973" y="2093980"/>
            <a:ext cx="2051222" cy="68217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p:cNvCxnSpPr>
            <a:stCxn id="10" idx="1"/>
          </p:cNvCxnSpPr>
          <p:nvPr/>
        </p:nvCxnSpPr>
        <p:spPr>
          <a:xfrm flipH="1">
            <a:off x="1853515" y="2435066"/>
            <a:ext cx="535458" cy="40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480229" y="2093980"/>
            <a:ext cx="2051222" cy="190137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avec flèche 16"/>
          <p:cNvCxnSpPr>
            <a:stCxn id="16" idx="3"/>
          </p:cNvCxnSpPr>
          <p:nvPr/>
        </p:nvCxnSpPr>
        <p:spPr>
          <a:xfrm flipV="1">
            <a:off x="8531451" y="3044665"/>
            <a:ext cx="1362192"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885311" y="1149156"/>
            <a:ext cx="5612916" cy="54784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droit avec flèche 21"/>
          <p:cNvCxnSpPr>
            <a:stCxn id="21" idx="3"/>
          </p:cNvCxnSpPr>
          <p:nvPr/>
        </p:nvCxnSpPr>
        <p:spPr>
          <a:xfrm>
            <a:off x="9498227" y="1423076"/>
            <a:ext cx="32951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158928" y="2252038"/>
            <a:ext cx="2064411" cy="584775"/>
          </a:xfrm>
          <a:prstGeom prst="rect">
            <a:avLst/>
          </a:prstGeom>
          <a:noFill/>
        </p:spPr>
        <p:txBody>
          <a:bodyPr wrap="none" rtlCol="0">
            <a:spAutoFit/>
          </a:bodyPr>
          <a:lstStyle/>
          <a:p>
            <a:r>
              <a:rPr lang="fr-FR" sz="1600" dirty="0" smtClean="0"/>
              <a:t>Le sens donné</a:t>
            </a:r>
          </a:p>
          <a:p>
            <a:r>
              <a:rPr lang="fr-FR" sz="1600" dirty="0" smtClean="0"/>
              <a:t>Comprendre le monde</a:t>
            </a:r>
            <a:endParaRPr lang="fr-FR" sz="1600" dirty="0"/>
          </a:p>
        </p:txBody>
      </p:sp>
      <p:sp>
        <p:nvSpPr>
          <p:cNvPr id="27" name="ZoneTexte 26"/>
          <p:cNvSpPr txBox="1"/>
          <p:nvPr/>
        </p:nvSpPr>
        <p:spPr>
          <a:xfrm>
            <a:off x="215876" y="3012865"/>
            <a:ext cx="2129760" cy="1569660"/>
          </a:xfrm>
          <a:prstGeom prst="rect">
            <a:avLst/>
          </a:prstGeom>
          <a:noFill/>
        </p:spPr>
        <p:txBody>
          <a:bodyPr wrap="square" rtlCol="0">
            <a:spAutoFit/>
          </a:bodyPr>
          <a:lstStyle/>
          <a:p>
            <a:r>
              <a:rPr lang="fr-FR" sz="1600" dirty="0" smtClean="0"/>
              <a:t>Démarche(s) d’investigation(s) en lien avec la problématique :</a:t>
            </a:r>
          </a:p>
          <a:p>
            <a:r>
              <a:rPr lang="fr-FR" sz="1600" dirty="0" smtClean="0"/>
              <a:t>Élaboration de preuves scientifiques</a:t>
            </a:r>
            <a:endParaRPr lang="fr-FR" sz="1600" dirty="0"/>
          </a:p>
        </p:txBody>
      </p:sp>
      <p:sp>
        <p:nvSpPr>
          <p:cNvPr id="29" name="ZoneTexte 28"/>
          <p:cNvSpPr txBox="1"/>
          <p:nvPr/>
        </p:nvSpPr>
        <p:spPr>
          <a:xfrm>
            <a:off x="9980316" y="2836813"/>
            <a:ext cx="1984198" cy="369332"/>
          </a:xfrm>
          <a:prstGeom prst="rect">
            <a:avLst/>
          </a:prstGeom>
          <a:noFill/>
        </p:spPr>
        <p:txBody>
          <a:bodyPr wrap="none" rtlCol="0">
            <a:spAutoFit/>
          </a:bodyPr>
          <a:lstStyle/>
          <a:p>
            <a:r>
              <a:rPr lang="fr-FR" dirty="0" smtClean="0"/>
              <a:t>Des apprentissages</a:t>
            </a:r>
            <a:endParaRPr lang="fr-FR" dirty="0"/>
          </a:p>
        </p:txBody>
      </p:sp>
      <p:sp>
        <p:nvSpPr>
          <p:cNvPr id="30" name="ZoneTexte 29"/>
          <p:cNvSpPr txBox="1"/>
          <p:nvPr/>
        </p:nvSpPr>
        <p:spPr>
          <a:xfrm>
            <a:off x="9827741" y="1198661"/>
            <a:ext cx="1310230" cy="369332"/>
          </a:xfrm>
          <a:prstGeom prst="rect">
            <a:avLst/>
          </a:prstGeom>
          <a:noFill/>
        </p:spPr>
        <p:txBody>
          <a:bodyPr wrap="none" rtlCol="0">
            <a:spAutoFit/>
          </a:bodyPr>
          <a:lstStyle/>
          <a:p>
            <a:r>
              <a:rPr lang="fr-FR" dirty="0" smtClean="0"/>
              <a:t>Le </a:t>
            </a:r>
            <a:r>
              <a:rPr lang="fr-FR" dirty="0" err="1" smtClean="0"/>
              <a:t>spiralaire</a:t>
            </a:r>
            <a:endParaRPr lang="fr-FR" dirty="0"/>
          </a:p>
        </p:txBody>
      </p:sp>
      <p:sp>
        <p:nvSpPr>
          <p:cNvPr id="31" name="Rectangle 30"/>
          <p:cNvSpPr/>
          <p:nvPr/>
        </p:nvSpPr>
        <p:spPr>
          <a:xfrm>
            <a:off x="6582032" y="4588476"/>
            <a:ext cx="2669060" cy="126038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avec flèche 31"/>
          <p:cNvCxnSpPr/>
          <p:nvPr/>
        </p:nvCxnSpPr>
        <p:spPr>
          <a:xfrm flipV="1">
            <a:off x="9257552" y="5181600"/>
            <a:ext cx="636091" cy="20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9900103" y="4935527"/>
            <a:ext cx="2064411" cy="584775"/>
          </a:xfrm>
          <a:prstGeom prst="rect">
            <a:avLst/>
          </a:prstGeom>
          <a:noFill/>
        </p:spPr>
        <p:txBody>
          <a:bodyPr wrap="none" rtlCol="0">
            <a:spAutoFit/>
          </a:bodyPr>
          <a:lstStyle/>
          <a:p>
            <a:r>
              <a:rPr lang="fr-FR" sz="1600" dirty="0" smtClean="0"/>
              <a:t>Le sens donné</a:t>
            </a:r>
          </a:p>
          <a:p>
            <a:r>
              <a:rPr lang="fr-FR" sz="1600" dirty="0" smtClean="0"/>
              <a:t>Comprendre le monde</a:t>
            </a:r>
            <a:endParaRPr lang="fr-FR" sz="1600" dirty="0"/>
          </a:p>
        </p:txBody>
      </p:sp>
      <p:sp>
        <p:nvSpPr>
          <p:cNvPr id="35" name="ZoneTexte 34"/>
          <p:cNvSpPr txBox="1"/>
          <p:nvPr/>
        </p:nvSpPr>
        <p:spPr>
          <a:xfrm>
            <a:off x="139489" y="4935526"/>
            <a:ext cx="2064411" cy="584775"/>
          </a:xfrm>
          <a:prstGeom prst="rect">
            <a:avLst/>
          </a:prstGeom>
          <a:noFill/>
        </p:spPr>
        <p:txBody>
          <a:bodyPr wrap="none" rtlCol="0">
            <a:spAutoFit/>
          </a:bodyPr>
          <a:lstStyle/>
          <a:p>
            <a:r>
              <a:rPr lang="fr-FR" sz="1600" dirty="0" smtClean="0"/>
              <a:t>Le sens donné</a:t>
            </a:r>
          </a:p>
          <a:p>
            <a:r>
              <a:rPr lang="fr-FR" sz="1600" dirty="0" smtClean="0"/>
              <a:t>Comprendre le monde</a:t>
            </a:r>
            <a:endParaRPr lang="fr-FR" sz="1600" dirty="0"/>
          </a:p>
        </p:txBody>
      </p:sp>
    </p:spTree>
    <p:extLst>
      <p:ext uri="{BB962C8B-B14F-4D97-AF65-F5344CB8AC3E}">
        <p14:creationId xmlns:p14="http://schemas.microsoft.com/office/powerpoint/2010/main" val="4152068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9279" y="2407361"/>
            <a:ext cx="10515600" cy="2852737"/>
          </a:xfrm>
        </p:spPr>
        <p:txBody>
          <a:bodyPr>
            <a:normAutofit/>
          </a:bodyPr>
          <a:lstStyle/>
          <a:p>
            <a:r>
              <a:rPr lang="fr-FR" sz="4000" dirty="0" smtClean="0"/>
              <a:t>-Un cadre à respecter</a:t>
            </a:r>
            <a:br>
              <a:rPr lang="fr-FR" sz="4000" dirty="0" smtClean="0"/>
            </a:br>
            <a:r>
              <a:rPr lang="fr-FR" sz="4000" dirty="0" smtClean="0"/>
              <a:t>-Des contraintes à prendre en compte</a:t>
            </a:r>
            <a:br>
              <a:rPr lang="fr-FR" sz="4000" dirty="0" smtClean="0"/>
            </a:br>
            <a:r>
              <a:rPr lang="fr-FR" sz="4000" dirty="0" smtClean="0"/>
              <a:t>-Des conditions pour un projet partagé</a:t>
            </a:r>
            <a:endParaRPr lang="fr-FR" sz="4000" dirty="0"/>
          </a:p>
        </p:txBody>
      </p:sp>
      <p:pic>
        <p:nvPicPr>
          <p:cNvPr id="4" name="Imag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044327" y="406400"/>
            <a:ext cx="3524205" cy="3566495"/>
          </a:xfrm>
          <a:prstGeom prst="rect">
            <a:avLst/>
          </a:prstGeom>
        </p:spPr>
      </p:pic>
    </p:spTree>
    <p:extLst>
      <p:ext uri="{BB962C8B-B14F-4D97-AF65-F5344CB8AC3E}">
        <p14:creationId xmlns:p14="http://schemas.microsoft.com/office/powerpoint/2010/main" val="326764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266" y="263525"/>
            <a:ext cx="10515600" cy="1325563"/>
          </a:xfrm>
        </p:spPr>
        <p:txBody>
          <a:bodyPr/>
          <a:lstStyle/>
          <a:p>
            <a:pPr algn="ctr"/>
            <a:r>
              <a:rPr lang="fr-FR" dirty="0" smtClean="0"/>
              <a:t>Un cadre à respecter</a:t>
            </a:r>
            <a:endParaRPr lang="fr-FR" dirty="0"/>
          </a:p>
        </p:txBody>
      </p:sp>
      <p:sp>
        <p:nvSpPr>
          <p:cNvPr id="5" name="Espace réservé du contenu 2"/>
          <p:cNvSpPr txBox="1">
            <a:spLocks/>
          </p:cNvSpPr>
          <p:nvPr/>
        </p:nvSpPr>
        <p:spPr>
          <a:xfrm>
            <a:off x="798286" y="1625600"/>
            <a:ext cx="10421257" cy="4238171"/>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Inscrire son enseignement et les apprentissages dans le cadre du socle commun de connaissances, de compétences et de culture</a:t>
            </a:r>
          </a:p>
          <a:p>
            <a:pPr lvl="1"/>
            <a:r>
              <a:rPr lang="fr-FR" b="1" dirty="0" smtClean="0"/>
              <a:t>Identifier des objets d’étude permettant aux élèves d’accéder aux attendus de fin de cycle en termes de compétences*</a:t>
            </a:r>
          </a:p>
          <a:p>
            <a:pPr marL="457200" lvl="1" indent="0">
              <a:buNone/>
            </a:pPr>
            <a:r>
              <a:rPr lang="fr-FR" b="1" dirty="0"/>
              <a:t>	</a:t>
            </a:r>
            <a:r>
              <a:rPr lang="fr-FR" b="1" dirty="0" smtClean="0"/>
              <a:t>	*  « Une compétence est l’aptitude à mobiliser ses ressources 			(connaissances, capacités et attitudes) pour accomplir une tâche 			ou faire face à une situation complexe ou inédite » SCCCC, décret 		du 31 mars 2015</a:t>
            </a:r>
          </a:p>
          <a:p>
            <a:pPr lvl="1"/>
            <a:r>
              <a:rPr lang="fr-FR" b="1" dirty="0" smtClean="0"/>
              <a:t>Envisager « l’acquisition progressive et continue de ces [ ] compétences par élève dans le cadre du parcours de l’élève et en référence aux attendus et aux objectifs de formation présenté par le programme du cycle ».</a:t>
            </a:r>
          </a:p>
          <a:p>
            <a:pPr marL="0" indent="0">
              <a:buNone/>
            </a:pPr>
            <a:endParaRPr lang="fr-FR" b="1" dirty="0" smtClean="0"/>
          </a:p>
        </p:txBody>
      </p:sp>
    </p:spTree>
    <p:extLst>
      <p:ext uri="{BB962C8B-B14F-4D97-AF65-F5344CB8AC3E}">
        <p14:creationId xmlns:p14="http://schemas.microsoft.com/office/powerpoint/2010/main" val="1476478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266" y="263525"/>
            <a:ext cx="10515600" cy="1325563"/>
          </a:xfrm>
        </p:spPr>
        <p:txBody>
          <a:bodyPr/>
          <a:lstStyle/>
          <a:p>
            <a:pPr algn="ctr"/>
            <a:r>
              <a:rPr lang="fr-FR" dirty="0" smtClean="0"/>
              <a:t>Un cadre à respecter</a:t>
            </a:r>
            <a:endParaRPr lang="fr-FR" dirty="0"/>
          </a:p>
        </p:txBody>
      </p:sp>
      <p:sp>
        <p:nvSpPr>
          <p:cNvPr id="5" name="Espace réservé du contenu 2"/>
          <p:cNvSpPr txBox="1">
            <a:spLocks/>
          </p:cNvSpPr>
          <p:nvPr/>
        </p:nvSpPr>
        <p:spPr>
          <a:xfrm>
            <a:off x="798286" y="1625600"/>
            <a:ext cx="10421257" cy="4826000"/>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Aborder chaque année chacune des thématiques à travers des objets d’étude</a:t>
            </a:r>
          </a:p>
          <a:p>
            <a:r>
              <a:rPr lang="fr-FR" b="1" dirty="0" smtClean="0"/>
              <a:t>Envisager chaque thématique sur un tiers de l’année</a:t>
            </a:r>
          </a:p>
          <a:p>
            <a:endParaRPr lang="fr-FR" b="1" dirty="0" smtClean="0"/>
          </a:p>
          <a:p>
            <a:pPr marL="457200" lvl="1" indent="0">
              <a:buNone/>
            </a:pP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459041668"/>
              </p:ext>
            </p:extLst>
          </p:nvPr>
        </p:nvGraphicFramePr>
        <p:xfrm>
          <a:off x="1045029" y="3149599"/>
          <a:ext cx="9971314" cy="3522133"/>
        </p:xfrm>
        <a:graphic>
          <a:graphicData uri="http://schemas.openxmlformats.org/drawingml/2006/table">
            <a:tbl>
              <a:tblPr firstRow="1" bandRow="1">
                <a:tableStyleId>{5C22544A-7EE6-4342-B048-85BDC9FD1C3A}</a:tableStyleId>
              </a:tblPr>
              <a:tblGrid>
                <a:gridCol w="914400"/>
                <a:gridCol w="1621409"/>
                <a:gridCol w="1379652"/>
                <a:gridCol w="1579508"/>
                <a:gridCol w="1579508"/>
                <a:gridCol w="2896837"/>
              </a:tblGrid>
              <a:tr h="666349">
                <a:tc>
                  <a:txBody>
                    <a:bodyPr/>
                    <a:lstStyle/>
                    <a:p>
                      <a:r>
                        <a:rPr lang="fr-FR" dirty="0" smtClean="0"/>
                        <a:t>Niveau</a:t>
                      </a:r>
                      <a:endParaRPr lang="fr-FR" dirty="0"/>
                    </a:p>
                  </a:txBody>
                  <a:tcPr/>
                </a:tc>
                <a:tc gridSpan="2">
                  <a:txBody>
                    <a:bodyPr/>
                    <a:lstStyle/>
                    <a:p>
                      <a:r>
                        <a:rPr lang="fr-FR" dirty="0" smtClean="0"/>
                        <a:t>Trimestre 1</a:t>
                      </a:r>
                      <a:endParaRPr lang="fr-FR" dirty="0"/>
                    </a:p>
                  </a:txBody>
                  <a:tcPr/>
                </a:tc>
                <a:tc hMerge="1">
                  <a:txBody>
                    <a:bodyPr/>
                    <a:lstStyle/>
                    <a:p>
                      <a:endParaRPr lang="fr-F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Trimestre 2</a:t>
                      </a:r>
                    </a:p>
                    <a:p>
                      <a:endParaRPr lang="fr-FR" dirty="0"/>
                    </a:p>
                  </a:txBody>
                  <a:tcPr/>
                </a:tc>
                <a:tc hMerge="1">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Trimestre 3</a:t>
                      </a:r>
                    </a:p>
                    <a:p>
                      <a:endParaRPr lang="fr-FR" dirty="0"/>
                    </a:p>
                  </a:txBody>
                  <a:tcPr/>
                </a:tc>
              </a:tr>
              <a:tr h="951928">
                <a:tc>
                  <a:txBody>
                    <a:bodyPr/>
                    <a:lstStyle/>
                    <a:p>
                      <a:r>
                        <a:rPr lang="fr-FR" dirty="0" smtClean="0"/>
                        <a:t>3</a:t>
                      </a:r>
                      <a:r>
                        <a:rPr lang="fr-FR" baseline="30000" dirty="0" smtClean="0"/>
                        <a:t>ème</a:t>
                      </a:r>
                      <a:endParaRPr lang="fr-FR" dirty="0"/>
                    </a:p>
                  </a:txBody>
                  <a:tcPr/>
                </a:tc>
                <a:tc gridSpan="2">
                  <a:txBody>
                    <a:bodyPr/>
                    <a:lstStyle/>
                    <a:p>
                      <a:r>
                        <a:rPr lang="fr-FR" b="0" i="0" u="none" strike="noStrike" baseline="0" dirty="0" smtClean="0">
                          <a:latin typeface="Calibri" panose="020F0502020204030204" pitchFamily="34" charset="0"/>
                        </a:rPr>
                        <a:t>le corps humain et la</a:t>
                      </a:r>
                      <a:r>
                        <a:rPr lang="fr-FR" b="0" i="0" u="none" strike="noStrike" dirty="0" smtClean="0">
                          <a:latin typeface="Calibri" panose="020F0502020204030204" pitchFamily="34" charset="0"/>
                        </a:rPr>
                        <a:t> </a:t>
                      </a:r>
                      <a:r>
                        <a:rPr lang="fr-FR" b="0" i="0" u="none" strike="noStrike" baseline="0" dirty="0" smtClean="0">
                          <a:latin typeface="Calibri" panose="020F0502020204030204" pitchFamily="34" charset="0"/>
                        </a:rPr>
                        <a:t>santé</a:t>
                      </a:r>
                      <a:endParaRPr lang="fr-FR" dirty="0"/>
                    </a:p>
                  </a:txBody>
                  <a:tcPr>
                    <a:solidFill>
                      <a:schemeClr val="accent2">
                        <a:lumMod val="40000"/>
                        <a:lumOff val="60000"/>
                      </a:schemeClr>
                    </a:solidFill>
                  </a:tcPr>
                </a:tc>
                <a:tc hMerge="1">
                  <a:txBody>
                    <a:bodyPr/>
                    <a:lstStyle/>
                    <a:p>
                      <a:endParaRPr lang="fr-FR"/>
                    </a:p>
                  </a:txBody>
                  <a:tcPr/>
                </a:tc>
                <a:tc gridSpan="2">
                  <a:txBody>
                    <a:bodyPr/>
                    <a:lstStyle/>
                    <a:p>
                      <a:r>
                        <a:rPr lang="fr-FR" b="0" i="0" u="none" strike="noStrike" baseline="0" dirty="0" smtClean="0">
                          <a:latin typeface="Calibri" panose="020F0502020204030204" pitchFamily="34" charset="0"/>
                        </a:rPr>
                        <a:t>la planète Terre, l’environnement et l’action humaine </a:t>
                      </a:r>
                      <a:endParaRPr lang="fr-FR" dirty="0"/>
                    </a:p>
                  </a:txBody>
                  <a:tcPr>
                    <a:solidFill>
                      <a:schemeClr val="accent6">
                        <a:lumMod val="60000"/>
                        <a:lumOff val="40000"/>
                      </a:schemeClr>
                    </a:solidFill>
                  </a:tcPr>
                </a:tc>
                <a:tc hMerge="1">
                  <a:txBody>
                    <a:bodyPr/>
                    <a:lstStyle/>
                    <a:p>
                      <a:endParaRPr lang="fr-FR"/>
                    </a:p>
                  </a:txBody>
                  <a:tcPr/>
                </a:tc>
                <a:tc>
                  <a:txBody>
                    <a:bodyPr/>
                    <a:lstStyle/>
                    <a:p>
                      <a:r>
                        <a:rPr lang="fr-FR" b="0" i="0" u="none" strike="noStrike" baseline="0" dirty="0" smtClean="0">
                          <a:latin typeface="Calibri" panose="020F0502020204030204" pitchFamily="34" charset="0"/>
                        </a:rPr>
                        <a:t>le vivant et son évolution </a:t>
                      </a:r>
                      <a:endParaRPr lang="fr-FR" dirty="0"/>
                    </a:p>
                  </a:txBody>
                  <a:tcPr>
                    <a:solidFill>
                      <a:schemeClr val="accent4">
                        <a:lumMod val="40000"/>
                        <a:lumOff val="60000"/>
                      </a:schemeClr>
                    </a:solidFill>
                  </a:tcPr>
                </a:tc>
              </a:tr>
              <a:tr h="951928">
                <a:tc>
                  <a:txBody>
                    <a:bodyPr/>
                    <a:lstStyle/>
                    <a:p>
                      <a:r>
                        <a:rPr lang="fr-FR" dirty="0" smtClean="0"/>
                        <a:t>4</a:t>
                      </a:r>
                      <a:r>
                        <a:rPr lang="fr-FR" baseline="30000" dirty="0" smtClean="0"/>
                        <a:t>ème</a:t>
                      </a:r>
                      <a:r>
                        <a:rPr lang="fr-FR" dirty="0" smtClean="0"/>
                        <a:t> </a:t>
                      </a:r>
                      <a:endParaRPr lang="fr-FR" dirty="0"/>
                    </a:p>
                  </a:txBody>
                  <a:tcPr/>
                </a:tc>
                <a:tc>
                  <a:txBody>
                    <a:bodyPr/>
                    <a:lstStyle/>
                    <a:p>
                      <a:r>
                        <a:rPr lang="fr-FR" b="0" i="0" u="none" strike="noStrike" baseline="0" dirty="0" smtClean="0">
                          <a:latin typeface="Calibri" panose="020F0502020204030204" pitchFamily="34" charset="0"/>
                        </a:rPr>
                        <a:t>le vivant et son évolution </a:t>
                      </a:r>
                      <a:endParaRPr lang="fr-FR" dirty="0"/>
                    </a:p>
                  </a:txBody>
                  <a:tcPr>
                    <a:solidFill>
                      <a:schemeClr val="accent4">
                        <a:lumMod val="40000"/>
                        <a:lumOff val="60000"/>
                      </a:schemeClr>
                    </a:solidFill>
                  </a:tcPr>
                </a:tc>
                <a:tc>
                  <a:txBody>
                    <a:bodyPr/>
                    <a:lstStyle/>
                    <a:p>
                      <a:r>
                        <a:rPr lang="fr-FR" dirty="0" smtClean="0"/>
                        <a:t>La planète Terre…</a:t>
                      </a:r>
                      <a:endParaRPr lang="fr-FR" dirty="0"/>
                    </a:p>
                  </a:txBody>
                  <a:tcPr>
                    <a:solidFill>
                      <a:schemeClr val="accent6">
                        <a:lumMod val="60000"/>
                        <a:lumOff val="40000"/>
                      </a:schemeClr>
                    </a:solidFill>
                  </a:tcPr>
                </a:tc>
                <a:tc>
                  <a:txBody>
                    <a:bodyPr/>
                    <a:lstStyle/>
                    <a:p>
                      <a:r>
                        <a:rPr lang="fr-FR" b="0" i="0" u="none" strike="noStrike" baseline="0" dirty="0" smtClean="0">
                          <a:latin typeface="Calibri" panose="020F0502020204030204" pitchFamily="34" charset="0"/>
                        </a:rPr>
                        <a:t>la planète Terre…</a:t>
                      </a:r>
                      <a:endParaRPr lang="fr-FR" dirty="0"/>
                    </a:p>
                  </a:txBody>
                  <a:tcPr>
                    <a:solidFill>
                      <a:schemeClr val="accent6">
                        <a:lumMod val="60000"/>
                        <a:lumOff val="40000"/>
                      </a:schemeClr>
                    </a:solidFill>
                  </a:tcPr>
                </a:tc>
                <a:tc>
                  <a:txBody>
                    <a:bodyPr/>
                    <a:lstStyle/>
                    <a:p>
                      <a:r>
                        <a:rPr lang="fr-FR" dirty="0" smtClean="0"/>
                        <a:t>Le vivant et </a:t>
                      </a:r>
                      <a:r>
                        <a:rPr lang="fr-FR" smtClean="0"/>
                        <a:t>son évolution</a:t>
                      </a:r>
                      <a:endParaRPr lang="fr-FR" dirty="0"/>
                    </a:p>
                  </a:txBody>
                  <a:tcPr>
                    <a:solidFill>
                      <a:schemeClr val="accent4">
                        <a:lumMod val="40000"/>
                        <a:lumOff val="60000"/>
                      </a:schemeClr>
                    </a:solidFill>
                  </a:tcPr>
                </a:tc>
                <a:tc>
                  <a:txBody>
                    <a:bodyPr/>
                    <a:lstStyle/>
                    <a:p>
                      <a:r>
                        <a:rPr lang="fr-FR" b="0" i="0" u="none" strike="noStrike" baseline="0" dirty="0" smtClean="0">
                          <a:latin typeface="Calibri" panose="020F0502020204030204" pitchFamily="34" charset="0"/>
                        </a:rPr>
                        <a:t>le corps humain et la</a:t>
                      </a:r>
                      <a:r>
                        <a:rPr lang="fr-FR" b="0" i="0" u="none" strike="noStrike" dirty="0" smtClean="0">
                          <a:latin typeface="Calibri" panose="020F0502020204030204" pitchFamily="34" charset="0"/>
                        </a:rPr>
                        <a:t> </a:t>
                      </a:r>
                      <a:r>
                        <a:rPr lang="fr-FR" b="0" i="0" u="none" strike="noStrike" baseline="0" dirty="0" smtClean="0">
                          <a:latin typeface="Calibri" panose="020F0502020204030204" pitchFamily="34" charset="0"/>
                        </a:rPr>
                        <a:t>santé</a:t>
                      </a:r>
                      <a:endParaRPr lang="fr-FR" dirty="0"/>
                    </a:p>
                  </a:txBody>
                  <a:tcPr>
                    <a:solidFill>
                      <a:schemeClr val="accent2">
                        <a:lumMod val="40000"/>
                        <a:lumOff val="60000"/>
                      </a:schemeClr>
                    </a:solidFill>
                  </a:tcPr>
                </a:tc>
              </a:tr>
              <a:tr h="951928">
                <a:tc>
                  <a:txBody>
                    <a:bodyPr/>
                    <a:lstStyle/>
                    <a:p>
                      <a:r>
                        <a:rPr lang="fr-FR" dirty="0" smtClean="0"/>
                        <a:t>5</a:t>
                      </a:r>
                      <a:r>
                        <a:rPr lang="fr-FR" baseline="30000" dirty="0" smtClean="0"/>
                        <a:t>ème</a:t>
                      </a:r>
                      <a:r>
                        <a:rPr lang="fr-FR" dirty="0" smtClean="0"/>
                        <a:t> </a:t>
                      </a:r>
                      <a:endParaRPr lang="fr-FR" dirty="0"/>
                    </a:p>
                  </a:txBody>
                  <a:tcPr/>
                </a:tc>
                <a:tc gridSpan="2">
                  <a:txBody>
                    <a:bodyPr/>
                    <a:lstStyle/>
                    <a:p>
                      <a:r>
                        <a:rPr lang="fr-FR" b="0" i="0" u="none" strike="noStrike" baseline="0" dirty="0" smtClean="0">
                          <a:latin typeface="Calibri" panose="020F0502020204030204" pitchFamily="34" charset="0"/>
                        </a:rPr>
                        <a:t>la planète Terre, l’environnement et l’action humaine </a:t>
                      </a:r>
                      <a:endParaRPr lang="fr-FR" dirty="0"/>
                    </a:p>
                  </a:txBody>
                  <a:tcPr>
                    <a:solidFill>
                      <a:schemeClr val="accent6">
                        <a:lumMod val="60000"/>
                        <a:lumOff val="40000"/>
                      </a:schemeClr>
                    </a:solidFill>
                  </a:tcPr>
                </a:tc>
                <a:tc hMerge="1">
                  <a:txBody>
                    <a:bodyPr/>
                    <a:lstStyle/>
                    <a:p>
                      <a:endParaRPr lang="fr-FR"/>
                    </a:p>
                  </a:txBody>
                  <a:tcPr/>
                </a:tc>
                <a:tc gridSpan="2">
                  <a:txBody>
                    <a:bodyPr/>
                    <a:lstStyle/>
                    <a:p>
                      <a:r>
                        <a:rPr lang="fr-FR" b="0" i="0" u="none" strike="noStrike" baseline="0" dirty="0" smtClean="0">
                          <a:latin typeface="Calibri" panose="020F0502020204030204" pitchFamily="34" charset="0"/>
                        </a:rPr>
                        <a:t>le vivant et son évolution </a:t>
                      </a:r>
                      <a:endParaRPr lang="fr-FR" dirty="0"/>
                    </a:p>
                  </a:txBody>
                  <a:tcPr>
                    <a:solidFill>
                      <a:schemeClr val="accent4">
                        <a:lumMod val="40000"/>
                        <a:lumOff val="60000"/>
                      </a:schemeClr>
                    </a:solidFill>
                  </a:tcPr>
                </a:tc>
                <a:tc hMerge="1">
                  <a:txBody>
                    <a:bodyPr/>
                    <a:lstStyle/>
                    <a:p>
                      <a:endParaRPr lang="fr-FR"/>
                    </a:p>
                  </a:txBody>
                  <a:tcPr/>
                </a:tc>
                <a:tc>
                  <a:txBody>
                    <a:bodyPr/>
                    <a:lstStyle/>
                    <a:p>
                      <a:r>
                        <a:rPr lang="fr-FR" b="0" i="0" u="none" strike="noStrike" baseline="0" dirty="0" smtClean="0">
                          <a:latin typeface="Calibri" panose="020F0502020204030204" pitchFamily="34" charset="0"/>
                        </a:rPr>
                        <a:t>le corps humain et la</a:t>
                      </a:r>
                      <a:r>
                        <a:rPr lang="fr-FR" b="0" i="0" u="none" strike="noStrike" dirty="0" smtClean="0">
                          <a:latin typeface="Calibri" panose="020F0502020204030204" pitchFamily="34" charset="0"/>
                        </a:rPr>
                        <a:t> </a:t>
                      </a:r>
                      <a:r>
                        <a:rPr lang="fr-FR" b="0" i="0" u="none" strike="noStrike" baseline="0" dirty="0" smtClean="0">
                          <a:latin typeface="Calibri" panose="020F0502020204030204" pitchFamily="34" charset="0"/>
                        </a:rPr>
                        <a:t>santé</a:t>
                      </a:r>
                      <a:endParaRPr lang="fr-FR" dirty="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2578013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266" y="263525"/>
            <a:ext cx="10515600" cy="1325563"/>
          </a:xfrm>
        </p:spPr>
        <p:txBody>
          <a:bodyPr/>
          <a:lstStyle/>
          <a:p>
            <a:pPr algn="ctr"/>
            <a:r>
              <a:rPr lang="fr-FR" dirty="0" smtClean="0"/>
              <a:t>Un cadre à respecter</a:t>
            </a:r>
            <a:endParaRPr lang="fr-FR" dirty="0"/>
          </a:p>
        </p:txBody>
      </p:sp>
      <p:sp>
        <p:nvSpPr>
          <p:cNvPr id="5" name="Espace réservé du contenu 2"/>
          <p:cNvSpPr txBox="1">
            <a:spLocks/>
          </p:cNvSpPr>
          <p:nvPr/>
        </p:nvSpPr>
        <p:spPr>
          <a:xfrm>
            <a:off x="740229" y="1625601"/>
            <a:ext cx="5834742" cy="1640114"/>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Développer la compétence à faire des choix en termes d ’éthique et de responsabilité</a:t>
            </a:r>
            <a:r>
              <a:rPr lang="fr-FR" b="1" dirty="0"/>
              <a:t> </a:t>
            </a:r>
            <a:r>
              <a:rPr lang="fr-FR" b="1" dirty="0" smtClean="0"/>
              <a:t>individuelle et collective</a:t>
            </a:r>
          </a:p>
          <a:p>
            <a:pPr marL="0" indent="0">
              <a:buNone/>
            </a:pPr>
            <a:endParaRPr lang="fr-FR" b="1" dirty="0" smtClean="0"/>
          </a:p>
          <a:p>
            <a:pPr marL="457200" lvl="1" indent="0">
              <a:buNone/>
            </a:pPr>
            <a:endParaRPr lang="fr-FR" dirty="0"/>
          </a:p>
        </p:txBody>
      </p:sp>
      <p:graphicFrame>
        <p:nvGraphicFramePr>
          <p:cNvPr id="7" name="Diagramme 6"/>
          <p:cNvGraphicFramePr/>
          <p:nvPr>
            <p:extLst>
              <p:ext uri="{D42A27DB-BD31-4B8C-83A1-F6EECF244321}">
                <p14:modId xmlns:p14="http://schemas.microsoft.com/office/powerpoint/2010/main" val="300080521"/>
              </p:ext>
            </p:extLst>
          </p:nvPr>
        </p:nvGraphicFramePr>
        <p:xfrm>
          <a:off x="6798941" y="1389222"/>
          <a:ext cx="5051972" cy="2112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e 7"/>
          <p:cNvGraphicFramePr/>
          <p:nvPr>
            <p:extLst>
              <p:ext uri="{D42A27DB-BD31-4B8C-83A1-F6EECF244321}">
                <p14:modId xmlns:p14="http://schemas.microsoft.com/office/powerpoint/2010/main" val="2227027624"/>
              </p:ext>
            </p:extLst>
          </p:nvPr>
        </p:nvGraphicFramePr>
        <p:xfrm>
          <a:off x="524017" y="3657602"/>
          <a:ext cx="6544440" cy="298268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Espace réservé du contenu 2"/>
          <p:cNvSpPr txBox="1">
            <a:spLocks/>
          </p:cNvSpPr>
          <p:nvPr/>
        </p:nvSpPr>
        <p:spPr>
          <a:xfrm>
            <a:off x="7307944" y="4477657"/>
            <a:ext cx="4884056" cy="1328058"/>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Développer des compétences spécifiques aux différents parcours éducatifs</a:t>
            </a:r>
          </a:p>
          <a:p>
            <a:pPr marL="457200" lvl="1" indent="0">
              <a:buNone/>
            </a:pPr>
            <a:endParaRPr lang="fr-FR" dirty="0"/>
          </a:p>
        </p:txBody>
      </p:sp>
    </p:spTree>
    <p:extLst>
      <p:ext uri="{BB962C8B-B14F-4D97-AF65-F5344CB8AC3E}">
        <p14:creationId xmlns:p14="http://schemas.microsoft.com/office/powerpoint/2010/main" val="1840667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5131" y="169408"/>
            <a:ext cx="10515600" cy="1325563"/>
          </a:xfrm>
        </p:spPr>
        <p:txBody>
          <a:bodyPr/>
          <a:lstStyle/>
          <a:p>
            <a:pPr algn="ctr"/>
            <a:r>
              <a:rPr lang="fr-FR" dirty="0" smtClean="0"/>
              <a:t>Des contraintes à prendre en compte</a:t>
            </a:r>
            <a:endParaRPr lang="fr-FR" dirty="0"/>
          </a:p>
        </p:txBody>
      </p:sp>
      <p:sp>
        <p:nvSpPr>
          <p:cNvPr id="6" name="Espace réservé du contenu 2"/>
          <p:cNvSpPr txBox="1">
            <a:spLocks/>
          </p:cNvSpPr>
          <p:nvPr/>
        </p:nvSpPr>
        <p:spPr>
          <a:xfrm>
            <a:off x="694265" y="1494971"/>
            <a:ext cx="10837333" cy="4826000"/>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Les registres de formulation accessibles aux élèves</a:t>
            </a:r>
          </a:p>
          <a:p>
            <a:pPr marL="0" indent="0">
              <a:buNone/>
            </a:pPr>
            <a:endParaRPr lang="fr-FR" sz="1800" b="1" dirty="0"/>
          </a:p>
          <a:p>
            <a:pPr lvl="1"/>
            <a:r>
              <a:rPr lang="fr-FR" dirty="0" smtClean="0"/>
              <a:t>Les registres de formulation d’un concept évoluent </a:t>
            </a:r>
            <a:r>
              <a:rPr lang="fr-FR" dirty="0"/>
              <a:t>en généralisation et en abstraction, </a:t>
            </a:r>
            <a:r>
              <a:rPr lang="fr-FR" dirty="0" smtClean="0"/>
              <a:t>à mesure </a:t>
            </a:r>
            <a:r>
              <a:rPr lang="fr-FR" dirty="0"/>
              <a:t>de l’enrichissement des activités de classe, au cours d’une année et </a:t>
            </a:r>
            <a:r>
              <a:rPr lang="fr-FR" dirty="0" smtClean="0"/>
              <a:t>aux différents </a:t>
            </a:r>
            <a:r>
              <a:rPr lang="fr-FR" dirty="0"/>
              <a:t>niveaux de la </a:t>
            </a:r>
            <a:r>
              <a:rPr lang="fr-FR" dirty="0" smtClean="0"/>
              <a:t>scolarité. </a:t>
            </a:r>
            <a:r>
              <a:rPr lang="fr-FR" sz="2000" dirty="0" smtClean="0"/>
              <a:t>J.P. </a:t>
            </a:r>
            <a:r>
              <a:rPr lang="fr-FR" sz="2000" dirty="0" err="1" smtClean="0"/>
              <a:t>Astolfi</a:t>
            </a:r>
            <a:r>
              <a:rPr lang="fr-FR" sz="2000" dirty="0" smtClean="0"/>
              <a:t>, </a:t>
            </a:r>
            <a:r>
              <a:rPr lang="fr-FR" sz="2000" i="1" dirty="0" smtClean="0"/>
              <a:t>Mots clefs de la didactique des sciences</a:t>
            </a:r>
            <a:r>
              <a:rPr lang="fr-FR" sz="2000" dirty="0" smtClean="0"/>
              <a:t>, Chapitre 11, 2008 De Boeck</a:t>
            </a:r>
            <a:endParaRPr lang="fr-FR" sz="2000" b="1" dirty="0" smtClean="0"/>
          </a:p>
          <a:p>
            <a:pPr marL="0" indent="0">
              <a:buNone/>
            </a:pPr>
            <a:endParaRPr lang="fr-FR" b="1" dirty="0" smtClean="0"/>
          </a:p>
          <a:p>
            <a:pPr marL="457200" lvl="1" indent="0">
              <a:buNone/>
            </a:pP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929516951"/>
              </p:ext>
            </p:extLst>
          </p:nvPr>
        </p:nvGraphicFramePr>
        <p:xfrm>
          <a:off x="452359" y="3788230"/>
          <a:ext cx="11321144" cy="2652483"/>
        </p:xfrm>
        <a:graphic>
          <a:graphicData uri="http://schemas.openxmlformats.org/drawingml/2006/table">
            <a:tbl>
              <a:tblPr firstRow="1" bandRow="1">
                <a:tableStyleId>{5C22544A-7EE6-4342-B048-85BDC9FD1C3A}</a:tableStyleId>
              </a:tblPr>
              <a:tblGrid>
                <a:gridCol w="1390955"/>
                <a:gridCol w="2148115"/>
                <a:gridCol w="3526971"/>
                <a:gridCol w="4255103"/>
              </a:tblGrid>
              <a:tr h="457923">
                <a:tc gridSpan="4">
                  <a:txBody>
                    <a:bodyPr/>
                    <a:lstStyle/>
                    <a:p>
                      <a:pPr algn="ctr"/>
                      <a:r>
                        <a:rPr lang="fr-FR" dirty="0" smtClean="0"/>
                        <a:t>Exploiter et gérer des ressources</a:t>
                      </a:r>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r>
              <a:tr h="299461">
                <a:tc>
                  <a:txBody>
                    <a:bodyPr/>
                    <a:lstStyle/>
                    <a:p>
                      <a:r>
                        <a:rPr lang="fr-FR" dirty="0" smtClean="0"/>
                        <a:t>niveau</a:t>
                      </a:r>
                      <a:endParaRPr lang="fr-FR" dirty="0"/>
                    </a:p>
                  </a:txBody>
                  <a:tcPr/>
                </a:tc>
                <a:tc>
                  <a:txBody>
                    <a:bodyPr/>
                    <a:lstStyle/>
                    <a:p>
                      <a:pPr algn="ctr"/>
                      <a:r>
                        <a:rPr lang="fr-FR" dirty="0" smtClean="0"/>
                        <a:t>5</a:t>
                      </a:r>
                      <a:endParaRPr lang="fr-FR" dirty="0"/>
                    </a:p>
                  </a:txBody>
                  <a:tcPr/>
                </a:tc>
                <a:tc>
                  <a:txBody>
                    <a:bodyPr/>
                    <a:lstStyle/>
                    <a:p>
                      <a:pPr algn="ctr"/>
                      <a:r>
                        <a:rPr lang="fr-FR" dirty="0" smtClean="0"/>
                        <a:t>4</a:t>
                      </a:r>
                      <a:endParaRPr lang="fr-FR" dirty="0"/>
                    </a:p>
                  </a:txBody>
                  <a:tcPr/>
                </a:tc>
                <a:tc>
                  <a:txBody>
                    <a:bodyPr/>
                    <a:lstStyle/>
                    <a:p>
                      <a:pPr algn="ctr"/>
                      <a:r>
                        <a:rPr lang="fr-FR" dirty="0" smtClean="0"/>
                        <a:t>3</a:t>
                      </a:r>
                      <a:endParaRPr lang="fr-FR" dirty="0"/>
                    </a:p>
                  </a:txBody>
                  <a:tcPr/>
                </a:tc>
              </a:tr>
              <a:tr h="299461">
                <a:tc>
                  <a:txBody>
                    <a:bodyPr/>
                    <a:lstStyle/>
                    <a:p>
                      <a:r>
                        <a:rPr lang="fr-FR" dirty="0" smtClean="0"/>
                        <a:t>ressource</a:t>
                      </a:r>
                      <a:endParaRPr lang="fr-FR" dirty="0"/>
                    </a:p>
                  </a:txBody>
                  <a:tcPr/>
                </a:tc>
                <a:tc>
                  <a:txBody>
                    <a:bodyPr/>
                    <a:lstStyle/>
                    <a:p>
                      <a:pPr algn="ctr"/>
                      <a:r>
                        <a:rPr lang="fr-FR" dirty="0" smtClean="0"/>
                        <a:t>Le sol</a:t>
                      </a:r>
                      <a:endParaRPr lang="fr-FR" dirty="0"/>
                    </a:p>
                  </a:txBody>
                  <a:tcPr/>
                </a:tc>
                <a:tc>
                  <a:txBody>
                    <a:bodyPr/>
                    <a:lstStyle/>
                    <a:p>
                      <a:pPr algn="ctr"/>
                      <a:r>
                        <a:rPr lang="fr-FR" dirty="0" smtClean="0"/>
                        <a:t>pétrole</a:t>
                      </a:r>
                      <a:endParaRPr lang="fr-FR" dirty="0"/>
                    </a:p>
                  </a:txBody>
                  <a:tcPr/>
                </a:tc>
                <a:tc>
                  <a:txBody>
                    <a:bodyPr/>
                    <a:lstStyle/>
                    <a:p>
                      <a:pPr algn="ctr"/>
                      <a:r>
                        <a:rPr lang="fr-FR" dirty="0" smtClean="0"/>
                        <a:t>eau</a:t>
                      </a:r>
                      <a:endParaRPr lang="fr-FR" dirty="0"/>
                    </a:p>
                  </a:txBody>
                  <a:tcPr/>
                </a:tc>
              </a:tr>
              <a:tr h="923110">
                <a:tc>
                  <a:txBody>
                    <a:bodyPr/>
                    <a:lstStyle/>
                    <a:p>
                      <a:r>
                        <a:rPr lang="fr-FR" dirty="0" smtClean="0"/>
                        <a:t>Registres  de formulation</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mn-lt"/>
                          <a:ea typeface="+mn-ea"/>
                          <a:cs typeface="+mn-cs"/>
                        </a:rPr>
                        <a:t>Exploitation et gestion envisagées à </a:t>
                      </a:r>
                      <a:r>
                        <a:rPr lang="fr-FR" sz="1800" b="1" kern="1200" dirty="0" smtClean="0">
                          <a:solidFill>
                            <a:schemeClr val="dk1"/>
                          </a:solidFill>
                          <a:effectLst/>
                          <a:latin typeface="+mn-lt"/>
                          <a:ea typeface="+mn-ea"/>
                          <a:cs typeface="+mn-cs"/>
                        </a:rPr>
                        <a:t>l’échelle </a:t>
                      </a:r>
                      <a:r>
                        <a:rPr lang="fr-FR" sz="1800" b="0" kern="1200" dirty="0" smtClean="0">
                          <a:solidFill>
                            <a:schemeClr val="dk1"/>
                          </a:solidFill>
                          <a:effectLst/>
                          <a:latin typeface="+mn-lt"/>
                          <a:ea typeface="+mn-ea"/>
                          <a:cs typeface="+mn-cs"/>
                        </a:rPr>
                        <a:t>locale </a:t>
                      </a:r>
                      <a:r>
                        <a:rPr lang="fr-FR" sz="1800" kern="1200" dirty="0" smtClean="0">
                          <a:solidFill>
                            <a:schemeClr val="dk1"/>
                          </a:solidFill>
                          <a:effectLst/>
                          <a:latin typeface="+mn-lt"/>
                          <a:ea typeface="+mn-ea"/>
                          <a:cs typeface="+mn-cs"/>
                        </a:rPr>
                        <a:t>en lien avec des </a:t>
                      </a:r>
                      <a:r>
                        <a:rPr lang="fr-FR" sz="1800" b="1" kern="1200" dirty="0" smtClean="0">
                          <a:solidFill>
                            <a:schemeClr val="dk1"/>
                          </a:solidFill>
                          <a:effectLst/>
                          <a:latin typeface="+mn-lt"/>
                          <a:ea typeface="+mn-ea"/>
                          <a:cs typeface="+mn-cs"/>
                        </a:rPr>
                        <a:t>enjeux </a:t>
                      </a:r>
                      <a:r>
                        <a:rPr lang="fr-FR" sz="1800" kern="1200" dirty="0" smtClean="0">
                          <a:solidFill>
                            <a:schemeClr val="dk1"/>
                          </a:solidFill>
                          <a:effectLst/>
                          <a:latin typeface="+mn-lt"/>
                          <a:ea typeface="+mn-ea"/>
                          <a:cs typeface="+mn-cs"/>
                        </a:rPr>
                        <a:t>de nutrition</a:t>
                      </a:r>
                      <a:endParaRPr lang="fr-FR" dirty="0" smtClean="0"/>
                    </a:p>
                  </a:txBody>
                  <a:tcPr/>
                </a:tc>
                <a:tc>
                  <a:txBody>
                    <a:bodyPr/>
                    <a:lstStyle/>
                    <a:p>
                      <a:r>
                        <a:rPr lang="fr-FR" sz="1800" kern="1200" dirty="0" smtClean="0">
                          <a:solidFill>
                            <a:schemeClr val="dk1"/>
                          </a:solidFill>
                          <a:effectLst/>
                          <a:latin typeface="+mn-lt"/>
                          <a:ea typeface="+mn-ea"/>
                          <a:cs typeface="+mn-cs"/>
                        </a:rPr>
                        <a:t>Exploitation et gestion envisagées à </a:t>
                      </a:r>
                      <a:r>
                        <a:rPr lang="fr-FR" sz="1800" b="1" kern="1200" dirty="0" smtClean="0">
                          <a:solidFill>
                            <a:schemeClr val="dk1"/>
                          </a:solidFill>
                          <a:effectLst/>
                          <a:latin typeface="+mn-lt"/>
                          <a:ea typeface="+mn-ea"/>
                          <a:cs typeface="+mn-cs"/>
                        </a:rPr>
                        <a:t>l’échelle </a:t>
                      </a:r>
                      <a:r>
                        <a:rPr lang="fr-FR" sz="1800" b="0" kern="1200" dirty="0" smtClean="0">
                          <a:solidFill>
                            <a:schemeClr val="dk1"/>
                          </a:solidFill>
                          <a:effectLst/>
                          <a:latin typeface="+mn-lt"/>
                          <a:ea typeface="+mn-ea"/>
                          <a:cs typeface="+mn-cs"/>
                        </a:rPr>
                        <a:t>planétaire</a:t>
                      </a:r>
                      <a:r>
                        <a:rPr lang="fr-FR" sz="1800" kern="1200" dirty="0" smtClean="0">
                          <a:solidFill>
                            <a:schemeClr val="dk1"/>
                          </a:solidFill>
                          <a:effectLst/>
                          <a:latin typeface="+mn-lt"/>
                          <a:ea typeface="+mn-ea"/>
                          <a:cs typeface="+mn-cs"/>
                        </a:rPr>
                        <a:t>, prenant en compte le</a:t>
                      </a:r>
                      <a:r>
                        <a:rPr lang="fr-FR" sz="1800" kern="1200" baseline="0" dirty="0" smtClean="0">
                          <a:solidFill>
                            <a:schemeClr val="dk1"/>
                          </a:solidFill>
                          <a:effectLst/>
                          <a:latin typeface="+mn-lt"/>
                          <a:ea typeface="+mn-ea"/>
                          <a:cs typeface="+mn-cs"/>
                        </a:rPr>
                        <a:t> différentiel de vitesse de production et d’exploitation en lien avec des </a:t>
                      </a:r>
                      <a:r>
                        <a:rPr lang="fr-FR" sz="1800" b="1" kern="1200" baseline="0" dirty="0" smtClean="0">
                          <a:solidFill>
                            <a:schemeClr val="dk1"/>
                          </a:solidFill>
                          <a:effectLst/>
                          <a:latin typeface="+mn-lt"/>
                          <a:ea typeface="+mn-ea"/>
                          <a:cs typeface="+mn-cs"/>
                        </a:rPr>
                        <a:t>enjeux </a:t>
                      </a:r>
                      <a:r>
                        <a:rPr lang="fr-FR" sz="1800" kern="1200" baseline="0" dirty="0" smtClean="0">
                          <a:solidFill>
                            <a:schemeClr val="dk1"/>
                          </a:solidFill>
                          <a:effectLst/>
                          <a:latin typeface="+mn-lt"/>
                          <a:ea typeface="+mn-ea"/>
                          <a:cs typeface="+mn-cs"/>
                        </a:rPr>
                        <a:t>d’énergie</a:t>
                      </a:r>
                      <a:endParaRPr lang="fr-FR" dirty="0"/>
                    </a:p>
                  </a:txBody>
                  <a:tcPr/>
                </a:tc>
                <a:tc>
                  <a:txBody>
                    <a:bodyPr/>
                    <a:lstStyle/>
                    <a:p>
                      <a:r>
                        <a:rPr lang="fr-FR" sz="1800" kern="1200" dirty="0" smtClean="0">
                          <a:solidFill>
                            <a:schemeClr val="dk1"/>
                          </a:solidFill>
                          <a:effectLst/>
                          <a:latin typeface="+mn-lt"/>
                          <a:ea typeface="+mn-ea"/>
                          <a:cs typeface="+mn-cs"/>
                        </a:rPr>
                        <a:t>Exploitation et gestion envisagée à </a:t>
                      </a:r>
                      <a:r>
                        <a:rPr lang="fr-FR" sz="1800" b="1" kern="1200" dirty="0" smtClean="0">
                          <a:solidFill>
                            <a:schemeClr val="dk1"/>
                          </a:solidFill>
                          <a:effectLst/>
                          <a:latin typeface="+mn-lt"/>
                          <a:ea typeface="+mn-ea"/>
                          <a:cs typeface="+mn-cs"/>
                        </a:rPr>
                        <a:t>l’échelle </a:t>
                      </a:r>
                      <a:r>
                        <a:rPr lang="fr-FR" sz="1800" b="0" kern="1200" dirty="0" smtClean="0">
                          <a:solidFill>
                            <a:schemeClr val="dk1"/>
                          </a:solidFill>
                          <a:effectLst/>
                          <a:latin typeface="+mn-lt"/>
                          <a:ea typeface="+mn-ea"/>
                          <a:cs typeface="+mn-cs"/>
                        </a:rPr>
                        <a:t>locale et planétaire</a:t>
                      </a:r>
                      <a:r>
                        <a:rPr lang="fr-FR" sz="1800" kern="1200" dirty="0" smtClean="0">
                          <a:solidFill>
                            <a:schemeClr val="dk1"/>
                          </a:solidFill>
                          <a:effectLst/>
                          <a:latin typeface="+mn-lt"/>
                          <a:ea typeface="+mn-ea"/>
                          <a:cs typeface="+mn-cs"/>
                        </a:rPr>
                        <a:t>, prenant en compte la question des apports à la ressource, de</a:t>
                      </a:r>
                      <a:r>
                        <a:rPr lang="fr-FR" sz="1800" kern="1200" baseline="0" dirty="0" smtClean="0">
                          <a:solidFill>
                            <a:schemeClr val="dk1"/>
                          </a:solidFill>
                          <a:effectLst/>
                          <a:latin typeface="+mn-lt"/>
                          <a:ea typeface="+mn-ea"/>
                          <a:cs typeface="+mn-cs"/>
                        </a:rPr>
                        <a:t> son</a:t>
                      </a:r>
                      <a:r>
                        <a:rPr lang="fr-FR" sz="1800" kern="1200" dirty="0" smtClean="0">
                          <a:solidFill>
                            <a:schemeClr val="dk1"/>
                          </a:solidFill>
                          <a:effectLst/>
                          <a:latin typeface="+mn-lt"/>
                          <a:ea typeface="+mn-ea"/>
                          <a:cs typeface="+mn-cs"/>
                        </a:rPr>
                        <a:t> traitement</a:t>
                      </a:r>
                      <a:r>
                        <a:rPr lang="fr-FR" sz="1800" kern="1200" baseline="0" dirty="0" smtClean="0">
                          <a:solidFill>
                            <a:schemeClr val="dk1"/>
                          </a:solidFill>
                          <a:effectLst/>
                          <a:latin typeface="+mn-lt"/>
                          <a:ea typeface="+mn-ea"/>
                          <a:cs typeface="+mn-cs"/>
                        </a:rPr>
                        <a:t> et de son lien avec des </a:t>
                      </a:r>
                      <a:r>
                        <a:rPr lang="fr-FR" sz="1800" b="1" kern="1200" baseline="0" dirty="0" smtClean="0">
                          <a:solidFill>
                            <a:schemeClr val="dk1"/>
                          </a:solidFill>
                          <a:effectLst/>
                          <a:latin typeface="+mn-lt"/>
                          <a:ea typeface="+mn-ea"/>
                          <a:cs typeface="+mn-cs"/>
                        </a:rPr>
                        <a:t>enjeux</a:t>
                      </a:r>
                      <a:r>
                        <a:rPr lang="fr-FR" sz="1800" kern="1200" baseline="0" dirty="0" smtClean="0">
                          <a:solidFill>
                            <a:schemeClr val="dk1"/>
                          </a:solidFill>
                          <a:effectLst/>
                          <a:latin typeface="+mn-lt"/>
                          <a:ea typeface="+mn-ea"/>
                          <a:cs typeface="+mn-cs"/>
                        </a:rPr>
                        <a:t> de nutrition, d’énergie et de confort</a:t>
                      </a:r>
                      <a:r>
                        <a:rPr lang="fr-FR" sz="1800" kern="1200" dirty="0" smtClean="0">
                          <a:solidFill>
                            <a:schemeClr val="dk1"/>
                          </a:solidFill>
                          <a:effectLst/>
                          <a:latin typeface="+mn-lt"/>
                          <a:ea typeface="+mn-ea"/>
                          <a:cs typeface="+mn-cs"/>
                        </a:rPr>
                        <a:t>  </a:t>
                      </a:r>
                      <a:endParaRPr lang="fr-FR" dirty="0"/>
                    </a:p>
                  </a:txBody>
                  <a:tcPr/>
                </a:tc>
              </a:tr>
            </a:tbl>
          </a:graphicData>
        </a:graphic>
      </p:graphicFrame>
    </p:spTree>
    <p:extLst>
      <p:ext uri="{BB962C8B-B14F-4D97-AF65-F5344CB8AC3E}">
        <p14:creationId xmlns:p14="http://schemas.microsoft.com/office/powerpoint/2010/main" val="3920732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5131" y="169408"/>
            <a:ext cx="10515600" cy="1325563"/>
          </a:xfrm>
        </p:spPr>
        <p:txBody>
          <a:bodyPr/>
          <a:lstStyle/>
          <a:p>
            <a:pPr algn="ctr"/>
            <a:r>
              <a:rPr lang="fr-FR" dirty="0" smtClean="0"/>
              <a:t>Des contraintes à prendre en compte</a:t>
            </a:r>
            <a:endParaRPr lang="fr-FR" dirty="0"/>
          </a:p>
        </p:txBody>
      </p:sp>
      <p:sp>
        <p:nvSpPr>
          <p:cNvPr id="6" name="Espace réservé du contenu 2"/>
          <p:cNvSpPr txBox="1">
            <a:spLocks/>
          </p:cNvSpPr>
          <p:nvPr/>
        </p:nvSpPr>
        <p:spPr>
          <a:xfrm>
            <a:off x="316893" y="1436914"/>
            <a:ext cx="10837333" cy="33237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Les enjeux d’apprentissages progressifs et stabilisés</a:t>
            </a:r>
          </a:p>
          <a:p>
            <a:pPr marL="0" indent="0">
              <a:buNone/>
            </a:pPr>
            <a:endParaRPr lang="fr-FR" sz="1800" b="1" dirty="0"/>
          </a:p>
          <a:p>
            <a:pPr lvl="1"/>
            <a:r>
              <a:rPr lang="fr-FR" dirty="0" smtClean="0"/>
              <a:t>Remobiliser </a:t>
            </a:r>
            <a:r>
              <a:rPr lang="fr-FR" dirty="0"/>
              <a:t>des </a:t>
            </a:r>
            <a:r>
              <a:rPr lang="fr-FR" dirty="0" smtClean="0"/>
              <a:t>connaissances dans de nouvelles situations : conforter leur statut de compétences</a:t>
            </a:r>
            <a:endParaRPr lang="fr-FR" dirty="0"/>
          </a:p>
          <a:p>
            <a:pPr lvl="1"/>
            <a:r>
              <a:rPr lang="fr-FR" dirty="0"/>
              <a:t>Engager </a:t>
            </a:r>
            <a:r>
              <a:rPr lang="fr-FR" dirty="0" smtClean="0"/>
              <a:t>le travail des capacités au niveau le plus pertinent, tel celui lié à la modélisation requérant un recours à l’abstraction </a:t>
            </a:r>
          </a:p>
          <a:p>
            <a:pPr lvl="1"/>
            <a:r>
              <a:rPr lang="fr-FR" dirty="0" smtClean="0"/>
              <a:t>Engager </a:t>
            </a:r>
            <a:r>
              <a:rPr lang="fr-FR" dirty="0"/>
              <a:t>la complexité des tâches </a:t>
            </a:r>
            <a:r>
              <a:rPr lang="fr-FR" dirty="0" smtClean="0"/>
              <a:t>et l’autonomie                                                   dans leur réalisation</a:t>
            </a:r>
            <a:endParaRPr lang="fr-FR" dirty="0"/>
          </a:p>
          <a:p>
            <a:pPr marL="0" indent="0">
              <a:buNone/>
            </a:pPr>
            <a:endParaRPr lang="fr-FR" b="1" dirty="0" smtClean="0"/>
          </a:p>
          <a:p>
            <a:pPr marL="457200" lvl="1" indent="0">
              <a:buNone/>
            </a:pPr>
            <a:endParaRPr lang="fr-FR" dirty="0"/>
          </a:p>
        </p:txBody>
      </p:sp>
      <p:pic>
        <p:nvPicPr>
          <p:cNvPr id="1026" name="Picture 2" descr="C:\Users\ypeuziat\Documents\Rennes\6-Enseignement disciplinaire\Réforme du collège\J4\diaporamaV1\Ecrit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8730" y="3416328"/>
            <a:ext cx="4730070" cy="3107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17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266" y="263525"/>
            <a:ext cx="10515600" cy="1325563"/>
          </a:xfrm>
        </p:spPr>
        <p:txBody>
          <a:bodyPr/>
          <a:lstStyle/>
          <a:p>
            <a:pPr algn="ctr"/>
            <a:r>
              <a:rPr lang="fr-FR" dirty="0" smtClean="0"/>
              <a:t>Des contraintes à prendre en compte</a:t>
            </a:r>
            <a:endParaRPr lang="fr-FR" dirty="0"/>
          </a:p>
        </p:txBody>
      </p:sp>
      <p:sp>
        <p:nvSpPr>
          <p:cNvPr id="6" name="Espace réservé du contenu 2"/>
          <p:cNvSpPr txBox="1">
            <a:spLocks/>
          </p:cNvSpPr>
          <p:nvPr/>
        </p:nvSpPr>
        <p:spPr>
          <a:xfrm>
            <a:off x="694265" y="1465943"/>
            <a:ext cx="10837333" cy="4826000"/>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Le projet de l’établissement, </a:t>
            </a:r>
            <a:endParaRPr lang="fr-FR" b="1" dirty="0" smtClean="0"/>
          </a:p>
          <a:p>
            <a:pPr lvl="1"/>
            <a:r>
              <a:rPr lang="fr-FR" b="1" u="sng" dirty="0" smtClean="0"/>
              <a:t>Exemple </a:t>
            </a:r>
            <a:r>
              <a:rPr lang="fr-FR" b="1" dirty="0" smtClean="0"/>
              <a:t>: « Dans chaque discipline, mettre en avant l’éducation à l’égalité fille/garçon afin d’amener le plus grand nombre d’élève à progresser sur leur parcours »  </a:t>
            </a:r>
            <a:r>
              <a:rPr lang="fr-FR" sz="1600" b="1" dirty="0" err="1" smtClean="0"/>
              <a:t>cf</a:t>
            </a:r>
            <a:r>
              <a:rPr lang="fr-FR" sz="1600" b="1" dirty="0" smtClean="0"/>
              <a:t> Contrat d’objectif d’un collège du 56</a:t>
            </a:r>
          </a:p>
          <a:p>
            <a:pPr marL="0" indent="0">
              <a:buNone/>
            </a:pPr>
            <a:endParaRPr lang="fr-FR" b="1" dirty="0" smtClean="0"/>
          </a:p>
          <a:p>
            <a:pPr marL="0" indent="0">
              <a:buNone/>
            </a:pPr>
            <a:endParaRPr lang="fr-FR" b="1" dirty="0" smtClean="0"/>
          </a:p>
          <a:p>
            <a:pPr marL="457200" lvl="1" indent="0">
              <a:buNone/>
            </a:pPr>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662085938"/>
              </p:ext>
            </p:extLst>
          </p:nvPr>
        </p:nvGraphicFramePr>
        <p:xfrm>
          <a:off x="296331" y="3206690"/>
          <a:ext cx="11633200" cy="3085253"/>
        </p:xfrm>
        <a:graphic>
          <a:graphicData uri="http://schemas.openxmlformats.org/drawingml/2006/table">
            <a:tbl>
              <a:tblPr firstRow="1" bandRow="1">
                <a:tableStyleId>{5C22544A-7EE6-4342-B048-85BDC9FD1C3A}</a:tableStyleId>
              </a:tblPr>
              <a:tblGrid>
                <a:gridCol w="1439334"/>
                <a:gridCol w="1869924"/>
                <a:gridCol w="2931886"/>
                <a:gridCol w="5392056"/>
              </a:tblGrid>
              <a:tr h="616373">
                <a:tc>
                  <a:txBody>
                    <a:bodyPr/>
                    <a:lstStyle/>
                    <a:p>
                      <a:pPr algn="ctr"/>
                      <a:r>
                        <a:rPr lang="fr-FR" dirty="0" smtClean="0"/>
                        <a:t>Niveau </a:t>
                      </a:r>
                      <a:endParaRPr lang="fr-FR" dirty="0"/>
                    </a:p>
                  </a:txBody>
                  <a:tcPr/>
                </a:tc>
                <a:tc>
                  <a:txBody>
                    <a:bodyPr/>
                    <a:lstStyle/>
                    <a:p>
                      <a:pPr algn="ctr"/>
                      <a:r>
                        <a:rPr lang="fr-FR" dirty="0" smtClean="0"/>
                        <a:t>Thématiques</a:t>
                      </a:r>
                      <a:endParaRPr lang="fr-FR" dirty="0"/>
                    </a:p>
                  </a:txBody>
                  <a:tcPr/>
                </a:tc>
                <a:tc>
                  <a:txBody>
                    <a:bodyPr/>
                    <a:lstStyle/>
                    <a:p>
                      <a:pPr algn="ctr"/>
                      <a:r>
                        <a:rPr lang="fr-FR" dirty="0" smtClean="0"/>
                        <a:t>Objets d’étude possibles</a:t>
                      </a:r>
                      <a:endParaRPr lang="fr-FR" dirty="0"/>
                    </a:p>
                  </a:txBody>
                  <a:tcPr/>
                </a:tc>
                <a:tc>
                  <a:txBody>
                    <a:bodyPr/>
                    <a:lstStyle/>
                    <a:p>
                      <a:pPr algn="ctr"/>
                      <a:r>
                        <a:rPr lang="fr-FR" dirty="0" smtClean="0"/>
                        <a:t>Attendus de fin de cycle</a:t>
                      </a:r>
                      <a:endParaRPr lang="fr-FR" dirty="0"/>
                    </a:p>
                  </a:txBody>
                  <a:tcPr/>
                </a:tc>
              </a:tr>
              <a:tr h="370840">
                <a:tc>
                  <a:txBody>
                    <a:bodyPr/>
                    <a:lstStyle/>
                    <a:p>
                      <a:pPr algn="ctr"/>
                      <a:r>
                        <a:rPr lang="fr-FR" dirty="0" smtClean="0"/>
                        <a:t>3</a:t>
                      </a:r>
                      <a:r>
                        <a:rPr lang="fr-FR" baseline="30000" dirty="0" smtClean="0"/>
                        <a:t>ème</a:t>
                      </a:r>
                      <a:endParaRPr lang="fr-FR" dirty="0"/>
                    </a:p>
                  </a:txBody>
                  <a:tcPr/>
                </a:tc>
                <a:tc>
                  <a:txBody>
                    <a:bodyPr/>
                    <a:lstStyle/>
                    <a:p>
                      <a:pPr algn="ctr"/>
                      <a:r>
                        <a:rPr lang="fr-FR" dirty="0" smtClean="0"/>
                        <a:t>Le corps humain et la santé</a:t>
                      </a:r>
                      <a:endParaRPr lang="fr-FR" dirty="0"/>
                    </a:p>
                  </a:txBody>
                  <a:tcPr/>
                </a:tc>
                <a:tc>
                  <a:txBody>
                    <a:bodyPr/>
                    <a:lstStyle/>
                    <a:p>
                      <a:pPr algn="ctr"/>
                      <a:r>
                        <a:rPr lang="fr-FR" dirty="0" smtClean="0"/>
                        <a:t>En moyenne, les garçons courent plus vite que les filles, l’égalité mise à mal ? </a:t>
                      </a:r>
                      <a:endParaRPr lang="fr-FR" dirty="0"/>
                    </a:p>
                  </a:txBody>
                  <a:tcPr/>
                </a:tc>
                <a:tc>
                  <a:txBody>
                    <a:bodyPr/>
                    <a:lstStyle/>
                    <a:p>
                      <a:pPr algn="ctr"/>
                      <a:r>
                        <a:rPr lang="fr-FR" dirty="0" smtClean="0"/>
                        <a:t>Expliquer</a:t>
                      </a:r>
                      <a:r>
                        <a:rPr lang="fr-FR" baseline="0" dirty="0" smtClean="0"/>
                        <a:t> quelques processus biologiques : activité musculaire, nerveuse, cardio-vasculaire…</a:t>
                      </a:r>
                      <a:endParaRPr lang="fr-FR" dirty="0"/>
                    </a:p>
                  </a:txBody>
                  <a:tcPr/>
                </a:tc>
              </a:tr>
              <a:tr h="370840">
                <a:tc>
                  <a:txBody>
                    <a:bodyPr/>
                    <a:lstStyle/>
                    <a:p>
                      <a:pPr algn="ctr"/>
                      <a:r>
                        <a:rPr lang="fr-FR" dirty="0" smtClean="0"/>
                        <a:t>4</a:t>
                      </a:r>
                      <a:r>
                        <a:rPr lang="fr-FR" baseline="30000" dirty="0" smtClean="0"/>
                        <a:t>ème</a:t>
                      </a:r>
                      <a:endParaRPr lang="fr-FR" dirty="0"/>
                    </a:p>
                  </a:txBody>
                  <a:tcPr/>
                </a:tc>
                <a:tc>
                  <a:txBody>
                    <a:bodyPr/>
                    <a:lstStyle/>
                    <a:p>
                      <a:pPr algn="ctr"/>
                      <a:r>
                        <a:rPr lang="fr-FR" dirty="0" smtClean="0"/>
                        <a:t>Le corps humain et la santé</a:t>
                      </a:r>
                      <a:endParaRPr lang="fr-FR" dirty="0"/>
                    </a:p>
                  </a:txBody>
                  <a:tcPr/>
                </a:tc>
                <a:tc>
                  <a:txBody>
                    <a:bodyPr/>
                    <a:lstStyle/>
                    <a:p>
                      <a:pPr algn="ctr"/>
                      <a:r>
                        <a:rPr lang="fr-FR" dirty="0" smtClean="0"/>
                        <a:t>Les enfants sont-ils l’</a:t>
                      </a:r>
                      <a:r>
                        <a:rPr lang="fr-FR" baseline="0" dirty="0" smtClean="0"/>
                        <a:t>affaire des femmes ? </a:t>
                      </a:r>
                      <a:endParaRPr lang="fr-FR" dirty="0"/>
                    </a:p>
                  </a:txBody>
                  <a:tcPr/>
                </a:tc>
                <a:tc>
                  <a:txBody>
                    <a:bodyPr/>
                    <a:lstStyle/>
                    <a:p>
                      <a:pPr algn="ctr"/>
                      <a:r>
                        <a:rPr lang="fr-FR" dirty="0" smtClean="0"/>
                        <a:t>Expliquer quelques processus biologiques : reproduction</a:t>
                      </a:r>
                      <a:r>
                        <a:rPr lang="fr-FR" baseline="0" dirty="0" smtClean="0"/>
                        <a:t> et sexualité</a:t>
                      </a:r>
                      <a:r>
                        <a:rPr lang="fr-FR" dirty="0" smtClean="0"/>
                        <a:t> / comportement responsable</a:t>
                      </a:r>
                      <a:endParaRPr lang="fr-FR" dirty="0"/>
                    </a:p>
                  </a:txBody>
                  <a:tcPr/>
                </a:tc>
              </a:tr>
              <a:tr h="370840">
                <a:tc>
                  <a:txBody>
                    <a:bodyPr/>
                    <a:lstStyle/>
                    <a:p>
                      <a:pPr algn="ctr"/>
                      <a:r>
                        <a:rPr lang="fr-FR" dirty="0" smtClean="0"/>
                        <a:t>5</a:t>
                      </a:r>
                      <a:r>
                        <a:rPr lang="fr-FR" baseline="30000" dirty="0" smtClean="0"/>
                        <a:t>ème</a:t>
                      </a:r>
                      <a:r>
                        <a:rPr lang="fr-FR" dirty="0" smtClean="0"/>
                        <a:t> </a:t>
                      </a:r>
                      <a:endParaRPr lang="fr-FR" dirty="0"/>
                    </a:p>
                  </a:txBody>
                  <a:tcPr/>
                </a:tc>
                <a:tc>
                  <a:txBody>
                    <a:bodyPr/>
                    <a:lstStyle/>
                    <a:p>
                      <a:pPr algn="ctr"/>
                      <a:r>
                        <a:rPr lang="fr-FR" dirty="0" smtClean="0"/>
                        <a:t>Le corps humain et la santé</a:t>
                      </a:r>
                    </a:p>
                    <a:p>
                      <a:pPr algn="ctr"/>
                      <a:endParaRPr lang="fr-FR" dirty="0" smtClean="0"/>
                    </a:p>
                  </a:txBody>
                  <a:tcPr/>
                </a:tc>
                <a:tc>
                  <a:txBody>
                    <a:bodyPr/>
                    <a:lstStyle/>
                    <a:p>
                      <a:pPr algn="ctr"/>
                      <a:r>
                        <a:rPr lang="fr-FR" dirty="0" smtClean="0"/>
                        <a:t>Les hommes et les femmes ont-ils la même intelligence ?</a:t>
                      </a:r>
                    </a:p>
                  </a:txBody>
                  <a:tcPr/>
                </a:tc>
                <a:tc>
                  <a:txBody>
                    <a:bodyPr/>
                    <a:lstStyle/>
                    <a:p>
                      <a:pPr algn="ctr"/>
                      <a:r>
                        <a:rPr lang="fr-FR" dirty="0" smtClean="0"/>
                        <a:t>Expliquer quelques processus biologiques : activité cérébrale</a:t>
                      </a:r>
                    </a:p>
                  </a:txBody>
                  <a:tcPr/>
                </a:tc>
              </a:tr>
            </a:tbl>
          </a:graphicData>
        </a:graphic>
      </p:graphicFrame>
    </p:spTree>
    <p:extLst>
      <p:ext uri="{BB962C8B-B14F-4D97-AF65-F5344CB8AC3E}">
        <p14:creationId xmlns:p14="http://schemas.microsoft.com/office/powerpoint/2010/main" val="246027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266" y="263525"/>
            <a:ext cx="10515600" cy="1325563"/>
          </a:xfrm>
        </p:spPr>
        <p:txBody>
          <a:bodyPr/>
          <a:lstStyle/>
          <a:p>
            <a:pPr algn="ctr"/>
            <a:r>
              <a:rPr lang="fr-FR" dirty="0" smtClean="0"/>
              <a:t>Des contraintes à prendre en compte</a:t>
            </a:r>
            <a:endParaRPr lang="fr-FR" dirty="0"/>
          </a:p>
        </p:txBody>
      </p:sp>
      <p:sp>
        <p:nvSpPr>
          <p:cNvPr id="6" name="Espace réservé du contenu 2"/>
          <p:cNvSpPr txBox="1">
            <a:spLocks/>
          </p:cNvSpPr>
          <p:nvPr/>
        </p:nvSpPr>
        <p:spPr>
          <a:xfrm>
            <a:off x="694265" y="1465943"/>
            <a:ext cx="10837333" cy="4978400"/>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Le projet d’AP et d’EPI de l’établissement</a:t>
            </a:r>
            <a:endParaRPr lang="fr-FR" b="1" dirty="0"/>
          </a:p>
          <a:p>
            <a:pPr lvl="1"/>
            <a:r>
              <a:rPr lang="fr-FR" b="1" u="sng" dirty="0" smtClean="0"/>
              <a:t>Exemples </a:t>
            </a:r>
            <a:r>
              <a:rPr lang="fr-FR" b="1" dirty="0" smtClean="0"/>
              <a:t> : </a:t>
            </a:r>
          </a:p>
          <a:p>
            <a:pPr lvl="2"/>
            <a:r>
              <a:rPr lang="fr-FR" sz="2200" dirty="0" smtClean="0"/>
              <a:t>AP : « Au regard du diagnostic établissant que les élèves accédant à la classe de seconde éprouvent des difficultés dans  la réalisation des tâches proposées, l’autonomie dans les apprentissages sera une compétence travaillée en 3</a:t>
            </a:r>
            <a:r>
              <a:rPr lang="fr-FR" sz="2200" baseline="30000" dirty="0" smtClean="0"/>
              <a:t>ème</a:t>
            </a:r>
            <a:r>
              <a:rPr lang="fr-FR" sz="2200" dirty="0" smtClean="0"/>
              <a:t> dans le cadre de l’accompagnement personnalisé » </a:t>
            </a:r>
            <a:r>
              <a:rPr lang="fr-FR" sz="2200" dirty="0" err="1" smtClean="0"/>
              <a:t>Clg</a:t>
            </a:r>
            <a:r>
              <a:rPr lang="fr-FR" sz="2200" dirty="0" smtClean="0"/>
              <a:t> X</a:t>
            </a:r>
          </a:p>
          <a:p>
            <a:pPr lvl="3"/>
            <a:r>
              <a:rPr lang="fr-FR" sz="2400" b="1" dirty="0" smtClean="0"/>
              <a:t>Quelle contribution des SVT à cette politique d’établissement ? </a:t>
            </a:r>
          </a:p>
          <a:p>
            <a:pPr lvl="2"/>
            <a:endParaRPr lang="fr-FR" b="1" dirty="0"/>
          </a:p>
          <a:p>
            <a:pPr lvl="2"/>
            <a:r>
              <a:rPr lang="fr-FR" sz="2200" dirty="0" smtClean="0"/>
              <a:t>EPI : « Les EPI de l’établissement contribueront prioritairement aux parcours éducatifs. Chacun des parcours sera concerné chaque année  en prenant en compte le référentiel des compétences  s’y référant » </a:t>
            </a:r>
            <a:r>
              <a:rPr lang="fr-FR" sz="2200" dirty="0" err="1" smtClean="0"/>
              <a:t>Clg</a:t>
            </a:r>
            <a:r>
              <a:rPr lang="fr-FR" sz="2200" dirty="0" smtClean="0"/>
              <a:t> Y</a:t>
            </a:r>
          </a:p>
          <a:p>
            <a:pPr lvl="3"/>
            <a:r>
              <a:rPr lang="fr-FR" sz="2400" b="1" dirty="0" smtClean="0"/>
              <a:t>Quelle contribution des SVT à cette politique d’établissement ? </a:t>
            </a:r>
          </a:p>
          <a:p>
            <a:pPr marL="457200" lvl="1" indent="0">
              <a:buNone/>
            </a:pPr>
            <a:endParaRPr lang="fr-FR" dirty="0"/>
          </a:p>
        </p:txBody>
      </p:sp>
    </p:spTree>
    <p:extLst>
      <p:ext uri="{BB962C8B-B14F-4D97-AF65-F5344CB8AC3E}">
        <p14:creationId xmlns:p14="http://schemas.microsoft.com/office/powerpoint/2010/main" val="2162536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1160</TotalTime>
  <Words>1479</Words>
  <Application>Microsoft Office PowerPoint</Application>
  <PresentationFormat>Personnalisé</PresentationFormat>
  <Paragraphs>189</Paragraphs>
  <Slides>12</Slides>
  <Notes>12</Notes>
  <HiddenSlides>1</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Le projet du cycle</vt:lpstr>
      <vt:lpstr>-Un cadre à respecter -Des contraintes à prendre en compte -Des conditions pour un projet partagé</vt:lpstr>
      <vt:lpstr>Un cadre à respecter</vt:lpstr>
      <vt:lpstr>Un cadre à respecter</vt:lpstr>
      <vt:lpstr>Un cadre à respecter</vt:lpstr>
      <vt:lpstr>Des contraintes à prendre en compte</vt:lpstr>
      <vt:lpstr>Des contraintes à prendre en compte</vt:lpstr>
      <vt:lpstr>Des contraintes à prendre en compte</vt:lpstr>
      <vt:lpstr>Des contraintes à prendre en compte</vt:lpstr>
      <vt:lpstr>Des conditions pour un projet partagé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 et principes</dc:title>
  <dc:creator>Johann GERARD</dc:creator>
  <cp:lastModifiedBy>ypeuziat</cp:lastModifiedBy>
  <cp:revision>74</cp:revision>
  <dcterms:created xsi:type="dcterms:W3CDTF">2016-02-18T09:12:31Z</dcterms:created>
  <dcterms:modified xsi:type="dcterms:W3CDTF">2016-06-16T07:17:11Z</dcterms:modified>
</cp:coreProperties>
</file>