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5" r:id="rId3"/>
    <p:sldId id="276" r:id="rId4"/>
    <p:sldId id="275" r:id="rId5"/>
    <p:sldId id="277" r:id="rId6"/>
    <p:sldId id="258" r:id="rId7"/>
    <p:sldId id="267" r:id="rId8"/>
    <p:sldId id="280" r:id="rId9"/>
    <p:sldId id="286" r:id="rId10"/>
    <p:sldId id="278" r:id="rId11"/>
    <p:sldId id="279" r:id="rId12"/>
    <p:sldId id="282" r:id="rId13"/>
    <p:sldId id="284" r:id="rId14"/>
    <p:sldId id="283" r:id="rId15"/>
    <p:sldId id="28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8372" autoAdjust="0"/>
  </p:normalViewPr>
  <p:slideViewPr>
    <p:cSldViewPr snapToGrid="0">
      <p:cViewPr>
        <p:scale>
          <a:sx n="66" d="100"/>
          <a:sy n="66" d="100"/>
        </p:scale>
        <p:origin x="-86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1E4C-62D3-4A63-9FD4-3A2A9A540D94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AF90-0DD1-49CC-86E8-B3D9EE76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77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Celui de l’adolescence… référence aux spécificités du cycle et façon d’insister sur « d’abord l’élève » et ensuite</a:t>
            </a:r>
            <a:r>
              <a:rPr lang="fr-FR" baseline="0" dirty="0" smtClean="0"/>
              <a:t> ce qui sera enseigné/appris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77B1-363B-4C67-9A1F-BE06112657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5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2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Faire référence à la situation /comparaison avec les programmes de Lycées : 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est passé de « la reproduction » à « féminin-masculin » 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ici, dans les programmes de collège, on va plus loin… est écrit ce que l’élève doit savoir et non ce qui est proposé comme « entrée » pour qu’il sache</a:t>
            </a:r>
            <a:r>
              <a:rPr lang="fr-FR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Face à « la reproduction humaine » de 4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RIEN… sinon l’enseignant devant sa feuille blanche, ses idées !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enseignement fondé sur des problématiques nécessitant d’explorer, de comprendre, de maîtriser des savoirs biologiques ou géologiques… ce qui est attendu des élèves en fin de cycle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Achever avec quelles compétences professionnelles acquérir ou approfondir pour</a:t>
            </a:r>
            <a:r>
              <a:rPr lang="fr-FR" baseline="0" dirty="0" smtClean="0"/>
              <a:t> développer de nouvelles routines 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Deuxième partie du diaporama (le réel après le prescrit)…. Commencer par le projet de cycle… le programme de cycle… Différence projet/programme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Programme = les actions au service du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2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Celui de l’adolescence… référence aux spécificités du cycle et façon d’insister sur « d’abord l’élève » et ensuite</a:t>
            </a:r>
            <a:r>
              <a:rPr lang="fr-FR" baseline="0" dirty="0" smtClean="0"/>
              <a:t> ce qui sera enseigné/appris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77B1-363B-4C67-9A1F-BE06112657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le double objectif de la scolarité obligatoire</a:t>
            </a:r>
            <a:r>
              <a:rPr lang="fr-FR" baseline="0" dirty="0" smtClean="0"/>
              <a:t> -</a:t>
            </a:r>
            <a:r>
              <a:rPr lang="fr-FR" dirty="0" smtClean="0"/>
              <a:t> celle qui permet d’accéder à une culture commune</a:t>
            </a:r>
            <a:r>
              <a:rPr lang="fr-FR" baseline="0" dirty="0" smtClean="0"/>
              <a:t> - est de former et socialiser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socle commun)</a:t>
            </a:r>
          </a:p>
          <a:p>
            <a:r>
              <a:rPr lang="fr-FR" baseline="0" dirty="0" smtClean="0"/>
              <a:t>Comment les SVT y contribuent au cycle 4 ?</a:t>
            </a:r>
          </a:p>
          <a:p>
            <a:endParaRPr lang="fr-FR" baseline="0" dirty="0" smtClean="0"/>
          </a:p>
          <a:p>
            <a:r>
              <a:rPr lang="fr-FR" baseline="0" dirty="0" smtClean="0"/>
              <a:t>Source de la diapo : socle commun et introduction au programme de SVT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4FF0-4741-45FB-BC93-EFC947FF54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7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cet effet des compétences sont plus spécialement travaillées</a:t>
            </a:r>
            <a:r>
              <a:rPr lang="fr-FR" baseline="0" dirty="0" smtClean="0"/>
              <a:t> et approfondies…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4FF0-4741-45FB-BC93-EFC947FF54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7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service des objectifs de formation et de socialisation déclinés</a:t>
            </a:r>
            <a:r>
              <a:rPr lang="fr-FR" baseline="0" dirty="0" smtClean="0"/>
              <a:t> en compétences à travailler…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Diapositive construite à partir des propos introductifs des documents ressources EDUSCOL établis pour chaque thématique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74FF0-4741-45FB-BC93-EFC947FF545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7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attendus du point de vue de l’élève… pas d’exhaustivité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5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77B1-363B-4C67-9A1F-BE06112657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7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5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AF90-0DD1-49CC-86E8-B3D9EE7642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5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9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0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2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9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4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73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2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1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500C-EC96-44C8-819E-0BA0828B47E5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DC68-38C2-46BF-BEBA-0DC639FB4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6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SVT au cycle 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709990" cy="1500187"/>
          </a:xfrm>
        </p:spPr>
        <p:txBody>
          <a:bodyPr>
            <a:normAutofit/>
          </a:bodyPr>
          <a:lstStyle/>
          <a:p>
            <a:r>
              <a:rPr lang="fr-FR" dirty="0" smtClean="0"/>
              <a:t>Le temps de l’adolescence, celui des évolutions physiques et psychiques et de l’ouverture au monde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840" y="3641123"/>
            <a:ext cx="2852256" cy="2801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508" y="277428"/>
            <a:ext cx="3597213" cy="22731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235" y="492948"/>
            <a:ext cx="3117706" cy="37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Les idées-clés : notions que recouvrent les AFC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43435" y="1166159"/>
            <a:ext cx="11654118" cy="5521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La planète Terre, l’environnement et l’action humaine</a:t>
            </a:r>
          </a:p>
          <a:p>
            <a:pPr lvl="1"/>
            <a:r>
              <a:rPr lang="fr-FR" dirty="0"/>
              <a:t>La terre est une planète </a:t>
            </a:r>
            <a:r>
              <a:rPr lang="fr-FR" b="1" dirty="0"/>
              <a:t>rocheuse</a:t>
            </a:r>
            <a:r>
              <a:rPr lang="fr-FR" dirty="0"/>
              <a:t> dans le système solaire, elle présente un dynamisme externe et interne</a:t>
            </a:r>
          </a:p>
          <a:p>
            <a:pPr lvl="1"/>
            <a:r>
              <a:rPr lang="fr-FR" dirty="0"/>
              <a:t>Les dynamismes de la Terre présentent </a:t>
            </a:r>
            <a:r>
              <a:rPr lang="fr-FR" b="1" dirty="0"/>
              <a:t>les risques et des aléas - prévention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séismes</a:t>
            </a:r>
            <a:r>
              <a:rPr lang="fr-FR" dirty="0"/>
              <a:t> sont des manifestations du dynamisme interne – </a:t>
            </a:r>
            <a:r>
              <a:rPr lang="fr-FR" b="1" dirty="0"/>
              <a:t>Failles</a:t>
            </a:r>
            <a:r>
              <a:rPr lang="fr-FR" dirty="0"/>
              <a:t> – </a:t>
            </a:r>
            <a:r>
              <a:rPr lang="fr-FR" b="1" dirty="0"/>
              <a:t>temps court</a:t>
            </a:r>
          </a:p>
          <a:p>
            <a:pPr lvl="1"/>
            <a:r>
              <a:rPr lang="fr-FR" dirty="0"/>
              <a:t>Le </a:t>
            </a:r>
            <a:r>
              <a:rPr lang="fr-FR" b="1" dirty="0"/>
              <a:t>volcanisme</a:t>
            </a:r>
            <a:r>
              <a:rPr lang="fr-FR" dirty="0"/>
              <a:t> est une manifestation du dynamisme interne - Tous les volcanismes ne présentent pas les mêmes risques – </a:t>
            </a:r>
            <a:r>
              <a:rPr lang="fr-FR" b="1" dirty="0"/>
              <a:t>Types d’éruptions volcaniques</a:t>
            </a:r>
          </a:p>
          <a:p>
            <a:pPr lvl="1"/>
            <a:r>
              <a:rPr lang="fr-FR" dirty="0"/>
              <a:t>La Terre est découpée en </a:t>
            </a:r>
            <a:r>
              <a:rPr lang="fr-FR" b="1" dirty="0"/>
              <a:t>plaques lithosphériques </a:t>
            </a:r>
            <a:r>
              <a:rPr lang="fr-FR" dirty="0"/>
              <a:t>– les aléas sont différents selon les endroits</a:t>
            </a:r>
          </a:p>
          <a:p>
            <a:pPr lvl="1"/>
            <a:r>
              <a:rPr lang="fr-FR" dirty="0"/>
              <a:t>Un </a:t>
            </a:r>
            <a:r>
              <a:rPr lang="fr-FR" b="1" dirty="0"/>
              <a:t>rééquilibrage des températures </a:t>
            </a:r>
            <a:r>
              <a:rPr lang="fr-FR" dirty="0"/>
              <a:t>est à l’origine du dynamisme externe</a:t>
            </a:r>
          </a:p>
          <a:p>
            <a:pPr lvl="1"/>
            <a:r>
              <a:rPr lang="fr-FR" dirty="0"/>
              <a:t>Il y a une différence d’échelles entre </a:t>
            </a:r>
            <a:r>
              <a:rPr lang="fr-FR" b="1" dirty="0"/>
              <a:t>météo et climat </a:t>
            </a:r>
            <a:r>
              <a:rPr lang="fr-FR" dirty="0"/>
              <a:t>– </a:t>
            </a:r>
            <a:r>
              <a:rPr lang="fr-FR" b="1" dirty="0"/>
              <a:t>zones climatiques </a:t>
            </a:r>
            <a:r>
              <a:rPr lang="fr-FR" dirty="0"/>
              <a:t>– </a:t>
            </a:r>
            <a:r>
              <a:rPr lang="fr-FR" b="1" dirty="0"/>
              <a:t>risques naturels météorologiques</a:t>
            </a:r>
          </a:p>
          <a:p>
            <a:pPr lvl="1"/>
            <a:r>
              <a:rPr lang="fr-FR" dirty="0"/>
              <a:t>Risques et enjeux du </a:t>
            </a:r>
            <a:r>
              <a:rPr lang="fr-FR" b="1" dirty="0"/>
              <a:t>réchauffement climatique</a:t>
            </a:r>
          </a:p>
          <a:p>
            <a:pPr lvl="1"/>
            <a:r>
              <a:rPr lang="fr-FR" dirty="0"/>
              <a:t>L’Homme exploite des </a:t>
            </a:r>
            <a:r>
              <a:rPr lang="fr-FR" b="1" dirty="0"/>
              <a:t>ressources alimentaires </a:t>
            </a:r>
            <a:r>
              <a:rPr lang="fr-FR" dirty="0"/>
              <a:t>et </a:t>
            </a:r>
            <a:r>
              <a:rPr lang="fr-FR" b="1" dirty="0"/>
              <a:t>énergétiques</a:t>
            </a:r>
            <a:r>
              <a:rPr lang="fr-FR" dirty="0"/>
              <a:t> qui ont un </a:t>
            </a:r>
            <a:r>
              <a:rPr lang="fr-FR" b="1" dirty="0"/>
              <a:t>impact environnemental local ou global</a:t>
            </a:r>
            <a:endParaRPr lang="fr-FR" dirty="0"/>
          </a:p>
          <a:p>
            <a:pPr lvl="1"/>
            <a:r>
              <a:rPr lang="fr-FR" dirty="0"/>
              <a:t>Il existe des solutions de </a:t>
            </a:r>
            <a:r>
              <a:rPr lang="fr-FR" b="1" dirty="0"/>
              <a:t>restauration</a:t>
            </a:r>
            <a:r>
              <a:rPr lang="fr-FR" dirty="0"/>
              <a:t> et de </a:t>
            </a:r>
            <a:r>
              <a:rPr lang="fr-FR" b="1" dirty="0"/>
              <a:t>préservation</a:t>
            </a:r>
          </a:p>
          <a:p>
            <a:endParaRPr lang="fr-FR" b="1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143435" y="1166159"/>
            <a:ext cx="11654118" cy="5521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vivant et son évolution</a:t>
            </a:r>
          </a:p>
          <a:p>
            <a:pPr lvl="1"/>
            <a:r>
              <a:rPr lang="fr-FR" sz="1800" dirty="0"/>
              <a:t>L’évolution des êtres </a:t>
            </a:r>
            <a:r>
              <a:rPr lang="fr-FR" sz="1800" dirty="0" smtClean="0"/>
              <a:t>vivants	</a:t>
            </a:r>
            <a:endParaRPr lang="fr-FR" sz="1800" dirty="0"/>
          </a:p>
          <a:p>
            <a:pPr lvl="2"/>
            <a:r>
              <a:rPr lang="fr-FR" sz="1800" b="1" dirty="0"/>
              <a:t>Biodiversité</a:t>
            </a:r>
            <a:r>
              <a:rPr lang="fr-FR" sz="1800" dirty="0"/>
              <a:t> (phénotypique – génétique)</a:t>
            </a:r>
          </a:p>
          <a:p>
            <a:pPr lvl="2"/>
            <a:r>
              <a:rPr lang="fr-FR" sz="1800" b="1" dirty="0" smtClean="0"/>
              <a:t>Classification</a:t>
            </a:r>
            <a:r>
              <a:rPr lang="fr-FR" sz="1800" dirty="0" smtClean="0"/>
              <a:t> </a:t>
            </a:r>
            <a:r>
              <a:rPr lang="fr-FR" sz="1800" dirty="0"/>
              <a:t>du vivant – </a:t>
            </a:r>
            <a:r>
              <a:rPr lang="fr-FR" sz="1800" b="1" dirty="0"/>
              <a:t>les grands groupes </a:t>
            </a:r>
            <a:r>
              <a:rPr lang="fr-FR" sz="1800" dirty="0"/>
              <a:t>d’êtres vivants – </a:t>
            </a:r>
            <a:r>
              <a:rPr lang="fr-FR" sz="1800" b="1" dirty="0"/>
              <a:t>parentés - arbres</a:t>
            </a:r>
          </a:p>
          <a:p>
            <a:pPr lvl="2"/>
            <a:r>
              <a:rPr lang="fr-FR" sz="1800" dirty="0"/>
              <a:t>Hasard et </a:t>
            </a:r>
            <a:r>
              <a:rPr lang="fr-FR" sz="1800" b="1" dirty="0"/>
              <a:t>sélection naturelle</a:t>
            </a:r>
          </a:p>
          <a:p>
            <a:pPr lvl="2"/>
            <a:r>
              <a:rPr lang="fr-FR" sz="1800" dirty="0"/>
              <a:t>Faits d’évolution (</a:t>
            </a:r>
            <a:r>
              <a:rPr lang="fr-FR" sz="1800" b="1" dirty="0"/>
              <a:t>apparition et disparition d’espèces </a:t>
            </a:r>
            <a:r>
              <a:rPr lang="fr-FR" sz="1800" dirty="0"/>
              <a:t>au cours des temps géologiques)</a:t>
            </a:r>
          </a:p>
          <a:p>
            <a:pPr lvl="2"/>
            <a:r>
              <a:rPr lang="fr-FR" sz="1800" dirty="0"/>
              <a:t>Mutations de l’ADN</a:t>
            </a:r>
          </a:p>
          <a:p>
            <a:pPr lvl="1"/>
            <a:r>
              <a:rPr lang="fr-FR" sz="1800" dirty="0"/>
              <a:t>Diversité et stabilité génétique des êtres vivants – Organisation du mode vivant</a:t>
            </a:r>
          </a:p>
          <a:p>
            <a:pPr lvl="2"/>
            <a:r>
              <a:rPr lang="fr-FR" sz="1800" dirty="0"/>
              <a:t>Le triptyque </a:t>
            </a:r>
            <a:r>
              <a:rPr lang="fr-FR" sz="1800" b="1" dirty="0"/>
              <a:t>génotype-phénotype-environnement</a:t>
            </a:r>
          </a:p>
          <a:p>
            <a:pPr lvl="2"/>
            <a:r>
              <a:rPr lang="fr-FR" sz="1800" dirty="0"/>
              <a:t>Des individus d’une même espèce se ressemblent : ils ont les mêmes </a:t>
            </a:r>
            <a:r>
              <a:rPr lang="fr-FR" sz="1800" b="1" dirty="0"/>
              <a:t>gènes – ADN – multiplication cellulaire</a:t>
            </a:r>
          </a:p>
          <a:p>
            <a:pPr lvl="2"/>
            <a:r>
              <a:rPr lang="fr-FR" sz="1800" dirty="0"/>
              <a:t>Des individus d’une même espèce présentent des différences : les gènes ont </a:t>
            </a:r>
            <a:r>
              <a:rPr lang="fr-FR" sz="1800" b="1" dirty="0"/>
              <a:t>plusieurs versions </a:t>
            </a:r>
            <a:r>
              <a:rPr lang="fr-FR" sz="1800" dirty="0"/>
              <a:t>– </a:t>
            </a:r>
            <a:r>
              <a:rPr lang="fr-FR" sz="1800" b="1" dirty="0"/>
              <a:t>mutations</a:t>
            </a:r>
          </a:p>
          <a:p>
            <a:pPr lvl="2"/>
            <a:r>
              <a:rPr lang="fr-FR" sz="1800" dirty="0"/>
              <a:t>La production de </a:t>
            </a:r>
            <a:r>
              <a:rPr lang="fr-FR" sz="1800" b="1" dirty="0"/>
              <a:t>gamètes</a:t>
            </a:r>
            <a:r>
              <a:rPr lang="fr-FR" sz="1800" dirty="0"/>
              <a:t> et la </a:t>
            </a:r>
            <a:r>
              <a:rPr lang="fr-FR" sz="1800" b="1" dirty="0"/>
              <a:t>fécondation</a:t>
            </a:r>
            <a:r>
              <a:rPr lang="fr-FR" sz="1800" dirty="0"/>
              <a:t> « brassent » les versions de gènes pour créer un individu unique</a:t>
            </a:r>
          </a:p>
          <a:p>
            <a:pPr lvl="1"/>
            <a:r>
              <a:rPr lang="fr-FR" sz="1800" dirty="0"/>
              <a:t>Des interactions dynamiques – dynamique des populations</a:t>
            </a:r>
          </a:p>
          <a:p>
            <a:pPr lvl="2"/>
            <a:r>
              <a:rPr lang="fr-FR" sz="1800" dirty="0"/>
              <a:t>Interactions des cellules avec leur environnement : </a:t>
            </a:r>
            <a:r>
              <a:rPr lang="fr-FR" sz="1800" b="1" dirty="0"/>
              <a:t>besoins nutrition </a:t>
            </a:r>
            <a:r>
              <a:rPr lang="fr-FR" sz="1800" dirty="0"/>
              <a:t>– plantes chlorophylliennes – de l’organisme à la cellule – </a:t>
            </a:r>
            <a:r>
              <a:rPr lang="fr-FR" sz="1800" b="1" dirty="0"/>
              <a:t>systèmes de transport</a:t>
            </a:r>
          </a:p>
          <a:p>
            <a:pPr lvl="2"/>
            <a:r>
              <a:rPr lang="fr-FR" sz="1800" b="1" dirty="0"/>
              <a:t>Interactions avec des microorganismes </a:t>
            </a:r>
            <a:r>
              <a:rPr lang="fr-FR" sz="1800" dirty="0"/>
              <a:t>:  nutrition (mycorhizes…) </a:t>
            </a:r>
          </a:p>
          <a:p>
            <a:pPr lvl="2"/>
            <a:r>
              <a:rPr lang="fr-FR" sz="1800" dirty="0"/>
              <a:t>Des modalités de reproduction – </a:t>
            </a:r>
            <a:r>
              <a:rPr lang="fr-FR" sz="1800" b="1" dirty="0"/>
              <a:t>sexuée</a:t>
            </a:r>
            <a:r>
              <a:rPr lang="fr-FR" sz="1800" dirty="0"/>
              <a:t> – </a:t>
            </a:r>
            <a:r>
              <a:rPr lang="fr-FR" sz="1800" b="1" dirty="0"/>
              <a:t>asexuée</a:t>
            </a:r>
            <a:r>
              <a:rPr lang="fr-FR" sz="1800" dirty="0"/>
              <a:t> - </a:t>
            </a:r>
            <a:r>
              <a:rPr lang="fr-FR" sz="1800" b="1" dirty="0"/>
              <a:t>gamètes</a:t>
            </a:r>
          </a:p>
          <a:p>
            <a:endParaRPr lang="fr-FR" b="1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Les </a:t>
            </a: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idées-clés </a:t>
            </a:r>
            <a:r>
              <a:rPr lang="fr-FR" altLang="fr-FR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: notions que recouvrent les AFC</a:t>
            </a:r>
          </a:p>
        </p:txBody>
      </p:sp>
    </p:spTree>
    <p:extLst>
      <p:ext uri="{BB962C8B-B14F-4D97-AF65-F5344CB8AC3E}">
        <p14:creationId xmlns:p14="http://schemas.microsoft.com/office/powerpoint/2010/main" val="27045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68941" y="1581795"/>
            <a:ext cx="11654118" cy="4536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corps humain et la santé</a:t>
            </a:r>
          </a:p>
          <a:p>
            <a:pPr lvl="1"/>
            <a:r>
              <a:rPr lang="fr-FR" sz="2200" dirty="0"/>
              <a:t>Identifier les capacités et limites de l’organisme à l’effort</a:t>
            </a:r>
          </a:p>
          <a:p>
            <a:pPr lvl="2"/>
            <a:r>
              <a:rPr lang="fr-FR" sz="2200" b="1" dirty="0"/>
              <a:t>Rythme cardiaque - </a:t>
            </a:r>
            <a:r>
              <a:rPr lang="fr-FR" sz="2200" dirty="0"/>
              <a:t>santé</a:t>
            </a:r>
          </a:p>
          <a:p>
            <a:pPr lvl="2"/>
            <a:r>
              <a:rPr lang="fr-FR" sz="2200" b="1" dirty="0"/>
              <a:t>Rythme respiratoire - </a:t>
            </a:r>
            <a:r>
              <a:rPr lang="fr-FR" sz="2200" dirty="0"/>
              <a:t>santé</a:t>
            </a:r>
          </a:p>
          <a:p>
            <a:pPr lvl="1"/>
            <a:r>
              <a:rPr lang="fr-FR" sz="2200" dirty="0"/>
              <a:t>Les organes (cellules) communiquent – </a:t>
            </a:r>
            <a:r>
              <a:rPr lang="fr-FR" sz="2200" b="1" dirty="0"/>
              <a:t>système sanguin - système nerveux - Le cerveau intègre des informations - </a:t>
            </a:r>
            <a:r>
              <a:rPr lang="fr-FR" sz="2200" dirty="0"/>
              <a:t>santé</a:t>
            </a:r>
          </a:p>
          <a:p>
            <a:pPr lvl="1"/>
            <a:r>
              <a:rPr lang="fr-FR" sz="2200" dirty="0"/>
              <a:t>L’organisme présente des besoins nutritifs - </a:t>
            </a:r>
            <a:r>
              <a:rPr lang="fr-FR" sz="2200" b="1" dirty="0"/>
              <a:t>Système digestif – digestion – absorption des nutriments</a:t>
            </a:r>
          </a:p>
          <a:p>
            <a:pPr lvl="1"/>
            <a:r>
              <a:rPr lang="fr-FR" sz="2200" dirty="0"/>
              <a:t>Apports </a:t>
            </a:r>
            <a:r>
              <a:rPr lang="fr-FR" sz="2200" b="1" dirty="0"/>
              <a:t>qualitatifs</a:t>
            </a:r>
            <a:r>
              <a:rPr lang="fr-FR" sz="2200" dirty="0"/>
              <a:t> et </a:t>
            </a:r>
            <a:r>
              <a:rPr lang="fr-FR" sz="2200" b="1" dirty="0"/>
              <a:t>quantitatifs</a:t>
            </a:r>
            <a:r>
              <a:rPr lang="fr-FR" sz="2200" dirty="0"/>
              <a:t> des aliments</a:t>
            </a:r>
          </a:p>
          <a:p>
            <a:pPr lvl="1"/>
            <a:r>
              <a:rPr lang="fr-FR" sz="2200" dirty="0"/>
              <a:t>Des microorganismes vient en </a:t>
            </a:r>
            <a:r>
              <a:rPr lang="fr-FR" sz="2200" b="1" dirty="0"/>
              <a:t>symbiose</a:t>
            </a:r>
            <a:r>
              <a:rPr lang="fr-FR" sz="2200" dirty="0"/>
              <a:t> d’autres sont </a:t>
            </a:r>
            <a:r>
              <a:rPr lang="fr-FR" sz="2200" b="1" dirty="0"/>
              <a:t>pathogènes</a:t>
            </a:r>
            <a:r>
              <a:rPr lang="fr-FR" sz="2200" dirty="0"/>
              <a:t> – </a:t>
            </a:r>
            <a:r>
              <a:rPr lang="fr-FR" sz="2200" b="1" dirty="0"/>
              <a:t>mesures d’hygiène </a:t>
            </a:r>
            <a:r>
              <a:rPr lang="fr-FR" sz="2200" dirty="0"/>
              <a:t>-</a:t>
            </a:r>
            <a:endParaRPr lang="fr-FR" sz="2200" b="1" dirty="0"/>
          </a:p>
          <a:p>
            <a:pPr lvl="1"/>
            <a:r>
              <a:rPr lang="fr-FR" sz="2200" dirty="0"/>
              <a:t>Des réactions immunitaires – </a:t>
            </a:r>
            <a:r>
              <a:rPr lang="fr-FR" sz="2200" b="1" dirty="0"/>
              <a:t>lymphocytes</a:t>
            </a:r>
            <a:r>
              <a:rPr lang="fr-FR" sz="2200" dirty="0"/>
              <a:t> – </a:t>
            </a:r>
            <a:r>
              <a:rPr lang="fr-FR" sz="2200" b="1" dirty="0"/>
              <a:t>anticorps</a:t>
            </a:r>
            <a:r>
              <a:rPr lang="fr-FR" sz="2200" dirty="0"/>
              <a:t> – </a:t>
            </a:r>
            <a:r>
              <a:rPr lang="fr-FR" sz="2200" b="1" dirty="0"/>
              <a:t>prévention</a:t>
            </a:r>
            <a:endParaRPr lang="fr-FR" sz="2200" dirty="0"/>
          </a:p>
          <a:p>
            <a:pPr lvl="1"/>
            <a:r>
              <a:rPr lang="fr-FR" sz="2200" b="1" dirty="0"/>
              <a:t>Puberté – contrôles hormonaux - maitrise de la reproduction - </a:t>
            </a:r>
            <a:r>
              <a:rPr lang="fr-FR" sz="2200" b="1" dirty="0" smtClean="0"/>
              <a:t>IST</a:t>
            </a:r>
            <a:endParaRPr lang="fr-FR" sz="22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Les </a:t>
            </a: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idées-clés </a:t>
            </a:r>
            <a:r>
              <a:rPr lang="fr-FR" altLang="fr-FR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: notions que recouvrent les AFC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506726" y="6229120"/>
            <a:ext cx="268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Réflexion académique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9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Les idées-clés pour mettre en œuvre son enseignement</a:t>
            </a:r>
            <a:endParaRPr lang="fr-FR" altLang="fr-FR" sz="4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80" y="1828799"/>
            <a:ext cx="8861579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" y="1166159"/>
            <a:ext cx="10801032" cy="6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6879" y="6119446"/>
            <a:ext cx="193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Ressources </a:t>
            </a:r>
            <a:r>
              <a:rPr lang="fr-FR" dirty="0" err="1" smtClean="0"/>
              <a:t>Eduscol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694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Une épreuve terminale au DNB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15637" y="1615047"/>
            <a:ext cx="11089178" cy="4503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exercices peuvent prendre appui sur des situations issues de la vie courante ou d'autres disciplines. Ils peuvent </a:t>
            </a:r>
            <a:r>
              <a:rPr lang="fr-FR" dirty="0" smtClean="0"/>
              <a:t>adopter toutes </a:t>
            </a:r>
            <a:r>
              <a:rPr lang="fr-FR" dirty="0"/>
              <a:t>les modalités possibles, y compris la forme de questionnaires à choix multiples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En </a:t>
            </a:r>
            <a:r>
              <a:rPr lang="fr-FR" dirty="0"/>
              <a:t>relation avec les compétences du socle commun de connaissances, de compétences et de </a:t>
            </a:r>
            <a:r>
              <a:rPr lang="fr-FR" dirty="0" smtClean="0"/>
              <a:t>culture et des programmes l'épreuve </a:t>
            </a:r>
            <a:r>
              <a:rPr lang="fr-FR" dirty="0"/>
              <a:t>est construite afin </a:t>
            </a:r>
            <a:r>
              <a:rPr lang="fr-FR" dirty="0" smtClean="0"/>
              <a:t>d'évaluer l'aptitude </a:t>
            </a:r>
            <a:r>
              <a:rPr lang="fr-FR" dirty="0"/>
              <a:t>du candidat :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maîtriser les compétences et connaissances prévues par les programmes ;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pratiquer différents langages (textuel, symbolique, algébrique, schématique, graphique) pour observer, raisonner, </a:t>
            </a:r>
            <a:r>
              <a:rPr lang="fr-FR" dirty="0" smtClean="0"/>
              <a:t>argumenter et </a:t>
            </a:r>
            <a:r>
              <a:rPr lang="fr-FR" dirty="0"/>
              <a:t>communiquer ;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exploiter des données chiffrées et/ou expérimentales ;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analyser et comprendre des informations en utilisant les raisonnements, les méthodes et les modèles propres aux </a:t>
            </a:r>
            <a:r>
              <a:rPr lang="fr-FR" dirty="0" smtClean="0"/>
              <a:t>disciplines concernées.</a:t>
            </a:r>
          </a:p>
          <a:p>
            <a:pPr marL="457200" lvl="1" indent="0" algn="r">
              <a:buNone/>
            </a:pPr>
            <a:endParaRPr lang="fr-FR" sz="2000" dirty="0" smtClean="0"/>
          </a:p>
          <a:p>
            <a:pPr marL="457200" lvl="1" indent="0" algn="r">
              <a:buNone/>
            </a:pPr>
            <a:r>
              <a:rPr lang="fr-FR" sz="2000" dirty="0" smtClean="0"/>
              <a:t>Note de service du 6 avril 2016 (BOEN n°14, 18 avril 2016)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97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694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Un programme ? Non, un curriculum…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166158"/>
            <a:ext cx="12004431" cy="5691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Il est écrit du côté de l’élève-adolescent : </a:t>
            </a:r>
          </a:p>
          <a:p>
            <a:pPr lvl="1"/>
            <a:r>
              <a:rPr lang="fr-FR" dirty="0" smtClean="0"/>
              <a:t>ce qu’il doit avoir acquis en fin de cycle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e qu’il doit avoir acquis en termes de compétence</a:t>
            </a:r>
          </a:p>
          <a:p>
            <a:r>
              <a:rPr lang="fr-FR" b="1" dirty="0" smtClean="0"/>
              <a:t>Ces acquisitions seront évaluées dans le cadre de situations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sz="2600" dirty="0" smtClean="0"/>
              <a:t>C’est la fin des chapitres « alimentation », « reproduction »…  remplacés par des sujets d’étude en lien avec des enjeux éducatifs permettant de convoquer les savoirs (connaissances, capacités, attitudes)  : 	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Comment concevoir et mettre en œuvre son enseignement selon cette 	nouvelle modalité ?</a:t>
            </a:r>
          </a:p>
          <a:p>
            <a:pPr marL="0" indent="0" algn="just">
              <a:buNone/>
            </a:pPr>
            <a:r>
              <a:rPr lang="fr-FR" sz="2600" dirty="0" smtClean="0"/>
              <a:t>Ces sujets d’étude s’inscrivent dans un projet de cycle prenant en compte le contexte ou la spécificité de l’établissement définis dans son projet et le contrat d’objectif :  	</a:t>
            </a:r>
            <a:r>
              <a:rPr lang="fr-FR" sz="2600" b="1" dirty="0" smtClean="0">
                <a:solidFill>
                  <a:srgbClr val="FF0000"/>
                </a:solidFill>
              </a:rPr>
              <a:t>Comment établir un programme de cycle au service du projet de cycle ?  </a:t>
            </a:r>
          </a:p>
          <a:p>
            <a:pPr lvl="1"/>
            <a:endParaRPr lang="fr-FR" sz="26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961" y="5328229"/>
            <a:ext cx="10515600" cy="1266093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-Le double objectif : former et socialiser</a:t>
            </a:r>
            <a:br>
              <a:rPr lang="fr-FR" sz="4000" dirty="0" smtClean="0"/>
            </a:br>
            <a:r>
              <a:rPr lang="fr-FR" sz="4000" dirty="0" smtClean="0"/>
              <a:t>-Des compétences travaillées… approfondies</a:t>
            </a:r>
            <a:br>
              <a:rPr lang="fr-FR" sz="4000" dirty="0" smtClean="0"/>
            </a:br>
            <a:r>
              <a:rPr lang="fr-FR" sz="4000" dirty="0" smtClean="0"/>
              <a:t>-Trois thématiques au service de ces objectifs</a:t>
            </a:r>
            <a:br>
              <a:rPr lang="fr-FR" sz="4000" dirty="0" smtClean="0"/>
            </a:br>
            <a:r>
              <a:rPr lang="fr-FR" sz="4000" dirty="0" smtClean="0"/>
              <a:t>-Des attendus de fin de cycle (AFC) : l’élève apprend à…</a:t>
            </a:r>
            <a:br>
              <a:rPr lang="fr-FR" sz="4000" dirty="0" smtClean="0"/>
            </a:br>
            <a:r>
              <a:rPr lang="fr-FR" sz="4000" dirty="0" smtClean="0"/>
              <a:t>-Des idées-clés : notions liées aux AFC</a:t>
            </a:r>
            <a:br>
              <a:rPr lang="fr-FR" sz="4000" dirty="0" smtClean="0"/>
            </a:br>
            <a:r>
              <a:rPr lang="fr-FR" sz="4000" dirty="0" smtClean="0"/>
              <a:t>-Une épreuve terminale au DNB</a:t>
            </a:r>
            <a:br>
              <a:rPr lang="fr-FR" sz="4000" dirty="0" smtClean="0"/>
            </a:br>
            <a:r>
              <a:rPr lang="fr-FR" sz="4000" dirty="0" smtClean="0"/>
              <a:t>…. Un programme ? Non un curriculum…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141" y="4213412"/>
            <a:ext cx="2269687" cy="22296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172" y="277428"/>
            <a:ext cx="3011549" cy="1903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79" y="492948"/>
            <a:ext cx="2082162" cy="24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524632" y="335897"/>
            <a:ext cx="11342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Le double objectif : former et socialiser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24632" y="2053150"/>
            <a:ext cx="11003980" cy="33973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Permettre à l’élève de : </a:t>
            </a:r>
          </a:p>
          <a:p>
            <a:pPr lvl="1"/>
            <a:r>
              <a:rPr lang="fr-FR" sz="2600" dirty="0" smtClean="0"/>
              <a:t>D’accéder aux savoirs scientifiques ( démarches et notions), d’appréhender la complexité du réel et la place des techniques dans leurs interactions avec les sciences ;</a:t>
            </a:r>
          </a:p>
          <a:p>
            <a:pPr lvl="1"/>
            <a:r>
              <a:rPr lang="fr-FR" sz="2600" dirty="0" smtClean="0"/>
              <a:t>D’expliquer les liens nature/être humains et les impacts de ses actions ;</a:t>
            </a:r>
          </a:p>
          <a:p>
            <a:pPr lvl="1"/>
            <a:r>
              <a:rPr lang="fr-FR" sz="2600" dirty="0" smtClean="0"/>
              <a:t>D’exercer une citoyenneté éclairée, de développer sa sociabilité en vue de s’insérer dans la société et de participer à son évolution, en particulier dans les domaines de la santé et de l’environnement et sur les questions vives qui la traversent.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524632" y="335897"/>
            <a:ext cx="11342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compétences travaillées, approfondies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126" y="1569056"/>
            <a:ext cx="4854192" cy="4405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compétences travaillées</a:t>
            </a:r>
          </a:p>
          <a:p>
            <a:pPr lvl="1"/>
            <a:r>
              <a:rPr lang="fr-FR" dirty="0" smtClean="0"/>
              <a:t>Pratiquer des démarches scientifiques (4,2,1)</a:t>
            </a:r>
          </a:p>
          <a:p>
            <a:pPr lvl="1"/>
            <a:r>
              <a:rPr lang="fr-FR" dirty="0" smtClean="0"/>
              <a:t>Concevoir, créer, réaliser (4)</a:t>
            </a:r>
          </a:p>
          <a:p>
            <a:pPr lvl="1"/>
            <a:r>
              <a:rPr lang="fr-FR" dirty="0" smtClean="0"/>
              <a:t>Utiliser des outils et mobiliser des méthodes pour apprendre (2)</a:t>
            </a:r>
          </a:p>
          <a:p>
            <a:pPr lvl="1"/>
            <a:r>
              <a:rPr lang="fr-FR" dirty="0" smtClean="0"/>
              <a:t>Pratiquer des langages (1,4)</a:t>
            </a:r>
          </a:p>
          <a:p>
            <a:pPr lvl="1"/>
            <a:r>
              <a:rPr lang="fr-FR" dirty="0" smtClean="0"/>
              <a:t>Utiliser des outils numériques (2)</a:t>
            </a:r>
          </a:p>
          <a:p>
            <a:pPr lvl="1"/>
            <a:r>
              <a:rPr lang="fr-FR" dirty="0" smtClean="0"/>
              <a:t>Adopter un comportement éthique et responsable (3,4,5)</a:t>
            </a:r>
          </a:p>
          <a:p>
            <a:pPr lvl="1"/>
            <a:r>
              <a:rPr lang="fr-FR" dirty="0" smtClean="0"/>
              <a:t>Se situer dans l’espace et dans le temps (5, 4)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611906" y="2456329"/>
            <a:ext cx="6255414" cy="2671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Des compétences approfondies</a:t>
            </a:r>
          </a:p>
          <a:p>
            <a:pPr lvl="1"/>
            <a:r>
              <a:rPr lang="fr-FR" dirty="0" smtClean="0"/>
              <a:t>Similaires à celles de l’enseignement « Sciences et technologies « du cycle 3</a:t>
            </a:r>
          </a:p>
          <a:p>
            <a:pPr lvl="1"/>
            <a:r>
              <a:rPr lang="fr-FR" dirty="0" smtClean="0"/>
              <a:t>Maîtrisées avec davantage d’autonomie</a:t>
            </a:r>
          </a:p>
          <a:p>
            <a:pPr lvl="1"/>
            <a:r>
              <a:rPr lang="fr-FR" dirty="0" smtClean="0"/>
              <a:t>Développées dans des situations plus complexes et à des échelles temporelles et spatiales nouvellement abordées</a:t>
            </a:r>
          </a:p>
        </p:txBody>
      </p:sp>
    </p:spTree>
    <p:extLst>
      <p:ext uri="{BB962C8B-B14F-4D97-AF65-F5344CB8AC3E}">
        <p14:creationId xmlns:p14="http://schemas.microsoft.com/office/powerpoint/2010/main" val="6602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524632" y="335897"/>
            <a:ext cx="11342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Trois thématiques au service de ces objectifs 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125" y="1569056"/>
            <a:ext cx="11272921" cy="4405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 smtClean="0"/>
              <a:t>La planète Terre, l’environnement et l’action humaine</a:t>
            </a:r>
          </a:p>
          <a:p>
            <a:pPr lvl="1"/>
            <a:r>
              <a:rPr lang="fr-FR" sz="2600" dirty="0" smtClean="0"/>
              <a:t>Une thématique qui participe à l’éducation à la responsabilité citoyenne en matière de gestion des risques, de développement durable et de santé</a:t>
            </a:r>
          </a:p>
          <a:p>
            <a:r>
              <a:rPr lang="fr-FR" sz="3000" b="1" dirty="0" smtClean="0"/>
              <a:t>Le vivant et son évolution</a:t>
            </a:r>
          </a:p>
          <a:p>
            <a:pPr lvl="1"/>
            <a:r>
              <a:rPr lang="fr-FR" sz="2600" dirty="0" smtClean="0"/>
              <a:t>Une thématique qui participe à l’éducation citoyenne en luttant contre les préjugés raciaux ou ceux liés au genre. Elle permet de distinguer les théories scientifiques et les croyances.</a:t>
            </a:r>
          </a:p>
          <a:p>
            <a:r>
              <a:rPr lang="fr-FR" sz="3000" b="1" dirty="0" smtClean="0"/>
              <a:t>Le corps humain et la santé</a:t>
            </a:r>
          </a:p>
          <a:p>
            <a:pPr lvl="1"/>
            <a:r>
              <a:rPr lang="fr-FR" sz="2600" dirty="0" smtClean="0"/>
              <a:t>Une thématique qui croise les enjeux de santé, ceux de prévention et de lutte, les enjeux de responsabilité et d’altérité</a:t>
            </a:r>
          </a:p>
        </p:txBody>
      </p:sp>
    </p:spTree>
    <p:extLst>
      <p:ext uri="{BB962C8B-B14F-4D97-AF65-F5344CB8AC3E}">
        <p14:creationId xmlns:p14="http://schemas.microsoft.com/office/powerpoint/2010/main" val="1996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236" y="1773382"/>
            <a:ext cx="4370546" cy="35052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attendus de fin de cycle : l’élève apprend à…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73741" y="1569056"/>
            <a:ext cx="6185647" cy="4903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La planète Terre, l’environnement et l’action humaine</a:t>
            </a:r>
          </a:p>
          <a:p>
            <a:pPr lvl="1"/>
            <a:r>
              <a:rPr lang="fr-FR" dirty="0" smtClean="0"/>
              <a:t>Explorer et expliquer </a:t>
            </a:r>
            <a:r>
              <a:rPr lang="fr-FR" b="1" dirty="0" smtClean="0"/>
              <a:t>certains</a:t>
            </a:r>
            <a:r>
              <a:rPr lang="fr-FR" dirty="0" smtClean="0"/>
              <a:t> phénomènes géologiques liés au fonctionnement de la Terre</a:t>
            </a:r>
          </a:p>
          <a:p>
            <a:pPr lvl="1"/>
            <a:r>
              <a:rPr lang="fr-FR" dirty="0" smtClean="0"/>
              <a:t>Explorer et expliquer </a:t>
            </a:r>
            <a:r>
              <a:rPr lang="fr-FR" b="1" dirty="0" smtClean="0"/>
              <a:t>certains</a:t>
            </a:r>
            <a:r>
              <a:rPr lang="fr-FR" dirty="0" smtClean="0"/>
              <a:t> éléments de météorologie et de climatologie</a:t>
            </a:r>
          </a:p>
          <a:p>
            <a:pPr lvl="1"/>
            <a:r>
              <a:rPr lang="fr-FR" dirty="0" smtClean="0"/>
              <a:t>Identifier les </a:t>
            </a:r>
            <a:r>
              <a:rPr lang="fr-FR" b="1" dirty="0" smtClean="0"/>
              <a:t>principaux</a:t>
            </a:r>
            <a:r>
              <a:rPr lang="fr-FR" dirty="0" smtClean="0"/>
              <a:t> impacts de l’action humaine, bénéfices et risques, à la surface de la planète Terre</a:t>
            </a:r>
          </a:p>
          <a:p>
            <a:pPr lvl="1"/>
            <a:r>
              <a:rPr lang="fr-FR" dirty="0" smtClean="0"/>
              <a:t>Envisager ou justifier </a:t>
            </a:r>
            <a:r>
              <a:rPr lang="fr-FR" b="1" dirty="0" smtClean="0"/>
              <a:t>des</a:t>
            </a:r>
            <a:r>
              <a:rPr lang="fr-FR" dirty="0" smtClean="0"/>
              <a:t> comportements responsables face à l’environnement et à la préservation des ressources limitées de la planète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045" y="2147454"/>
            <a:ext cx="4818173" cy="325581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attendus de fin de cycle: l’élève apprend à…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73741" y="1569056"/>
            <a:ext cx="6185647" cy="4903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vivant et l’évolution : </a:t>
            </a:r>
          </a:p>
          <a:p>
            <a:pPr lvl="1"/>
            <a:r>
              <a:rPr lang="fr-FR" b="1" dirty="0" smtClean="0"/>
              <a:t>Expliquer l’organisation du monde vivant, sa structure et son dynamisme à différentes échelles d’espace et de temps</a:t>
            </a:r>
          </a:p>
          <a:p>
            <a:pPr lvl="1"/>
            <a:r>
              <a:rPr lang="fr-FR" b="1" dirty="0" smtClean="0"/>
              <a:t>Mettre en relation différents faits et établir des relations de causalité pour expliquer : </a:t>
            </a:r>
          </a:p>
          <a:p>
            <a:pPr lvl="2"/>
            <a:r>
              <a:rPr lang="fr-FR" b="1" dirty="0" smtClean="0"/>
              <a:t>La nutrition des organismes,</a:t>
            </a:r>
          </a:p>
          <a:p>
            <a:pPr lvl="2"/>
            <a:r>
              <a:rPr lang="fr-FR" b="1" dirty="0" smtClean="0"/>
              <a:t>La dynamique des populations,</a:t>
            </a:r>
          </a:p>
          <a:p>
            <a:pPr lvl="2"/>
            <a:r>
              <a:rPr lang="fr-FR" b="1" dirty="0" smtClean="0"/>
              <a:t>La classification du vivant, la biodiversité (diversité des espèces),</a:t>
            </a:r>
          </a:p>
          <a:p>
            <a:pPr lvl="2"/>
            <a:r>
              <a:rPr lang="fr-FR" b="1" dirty="0" smtClean="0"/>
              <a:t>La diversité génétique des individus,</a:t>
            </a:r>
          </a:p>
          <a:p>
            <a:pPr lvl="2"/>
            <a:r>
              <a:rPr lang="fr-FR" b="1" dirty="0" smtClean="0"/>
              <a:t>L’évolution des êtres vivants .</a:t>
            </a:r>
            <a:endParaRPr lang="fr-FR" b="1" dirty="0"/>
          </a:p>
          <a:p>
            <a:pPr lvl="1"/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420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527" y="1814944"/>
            <a:ext cx="4530436" cy="340821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attendus de fins de cycle : l’élève apprend à…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73740" y="1211215"/>
            <a:ext cx="6185647" cy="4903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corps humain et la santé* : </a:t>
            </a:r>
          </a:p>
          <a:p>
            <a:pPr lvl="1"/>
            <a:r>
              <a:rPr lang="fr-FR" b="1" dirty="0" smtClean="0"/>
              <a:t>Expliquer quelques processus biologiques impliqués dans le fonctionnement de l’organisme humain, jusqu’au niveau moléculaire : activités musculaire, nerveuse et cardio-vasculaire, activité cérébrale, alimentation et digestion, relations avec le monde microbien, reproduction et sexualité ;</a:t>
            </a:r>
          </a:p>
          <a:p>
            <a:pPr lvl="1"/>
            <a:r>
              <a:rPr lang="fr-FR" b="1" dirty="0" smtClean="0"/>
              <a:t>Relier la connaissance de ces processus biologiques aux enjeux liés au comportements responsables individuels et collectifs en matière de santé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38" y="5999894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240640" y="6323713"/>
            <a:ext cx="13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OMS, 1946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1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2174422"/>
            <a:ext cx="9372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0" y="335897"/>
            <a:ext cx="1219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C59B00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Des enjeux éducatifs – Une dimension scientifique</a:t>
            </a:r>
            <a:endParaRPr lang="fr-FR" altLang="fr-FR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" y="1418825"/>
            <a:ext cx="618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425737" y="6133624"/>
            <a:ext cx="259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Ressources </a:t>
            </a:r>
            <a:r>
              <a:rPr lang="fr-FR" dirty="0" err="1" smtClean="0"/>
              <a:t>Eduscol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838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1197</Words>
  <Application>Microsoft Office PowerPoint</Application>
  <PresentationFormat>Personnalisé</PresentationFormat>
  <Paragraphs>144</Paragraphs>
  <Slides>15</Slides>
  <Notes>13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SVT au cycle 4</vt:lpstr>
      <vt:lpstr>-Le double objectif : former et socialiser -Des compétences travaillées… approfondies -Trois thématiques au service de ces objectifs -Des attendus de fin de cycle (AFC) : l’élève apprend à… -Des idées-clés : notions liées aux AFC -Une épreuve terminale au DNB …. Un programme ? Non un curriculum…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épreuve terminale au DNB</vt:lpstr>
      <vt:lpstr>Un programme ? Non, un curriculum…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Thématiques du cycle 4</dc:title>
  <dc:creator>Johann GERARD</dc:creator>
  <cp:lastModifiedBy>ypeuziat</cp:lastModifiedBy>
  <cp:revision>62</cp:revision>
  <dcterms:created xsi:type="dcterms:W3CDTF">2016-02-18T09:15:32Z</dcterms:created>
  <dcterms:modified xsi:type="dcterms:W3CDTF">2016-06-14T12:52:29Z</dcterms:modified>
</cp:coreProperties>
</file>