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9" r:id="rId2"/>
    <p:sldId id="340" r:id="rId3"/>
    <p:sldId id="341" r:id="rId4"/>
    <p:sldId id="342" r:id="rId5"/>
    <p:sldId id="345" r:id="rId6"/>
    <p:sldId id="343" r:id="rId7"/>
    <p:sldId id="344" r:id="rId8"/>
    <p:sldId id="346" r:id="rId9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84258" autoAdjust="0"/>
  </p:normalViewPr>
  <p:slideViewPr>
    <p:cSldViewPr>
      <p:cViewPr>
        <p:scale>
          <a:sx n="66" d="100"/>
          <a:sy n="66" d="100"/>
        </p:scale>
        <p:origin x="-15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0EA890-6C0D-425D-A2A3-F43162761969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D7CC81-57D7-45C3-8B58-0B18727847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666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b="1" dirty="0" smtClean="0"/>
              <a:t>Après les programmes, leur contenu… leur déclinaison… Diapo explicitant diapo 17. </a:t>
            </a:r>
          </a:p>
        </p:txBody>
      </p:sp>
    </p:spTree>
    <p:extLst>
      <p:ext uri="{BB962C8B-B14F-4D97-AF65-F5344CB8AC3E}">
        <p14:creationId xmlns:p14="http://schemas.microsoft.com/office/powerpoint/2010/main" val="200062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r>
              <a:rPr lang="fr-FR" b="1" dirty="0" smtClean="0"/>
              <a:t>Quelques éléments d’une réflexion inductive explicitée</a:t>
            </a:r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72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r>
              <a:rPr lang="fr-FR" b="1" dirty="0" smtClean="0"/>
              <a:t>Très rapide, si besoin… ils devraient connaître les programmes leur organisation… mais le besoin s’est fait sentir dans</a:t>
            </a:r>
            <a:r>
              <a:rPr lang="fr-FR" b="1" baseline="0" dirty="0" smtClean="0"/>
              <a:t> certains groupes des ateliers…</a:t>
            </a:r>
            <a:endParaRPr lang="fr-FR" b="1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7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r>
              <a:rPr lang="fr-FR" b="1" dirty="0" smtClean="0"/>
              <a:t>Suite… et surtout insister sur la rupture</a:t>
            </a:r>
            <a:r>
              <a:rPr lang="fr-FR" b="1" baseline="0" dirty="0" smtClean="0"/>
              <a:t> radicale de l’écriture</a:t>
            </a:r>
          </a:p>
          <a:p>
            <a:pPr marL="228600" indent="-228600">
              <a:buFont typeface="Wingdings" pitchFamily="2" charset="2"/>
              <a:buNone/>
            </a:pPr>
            <a:r>
              <a:rPr lang="fr-FR" b="1" baseline="0" dirty="0" smtClean="0"/>
              <a:t>Du côté des élèves et non plus du côté des savoirs… permet de faire référence aux changements radicaux de cette refondation de l’école en l’illustrant. </a:t>
            </a:r>
            <a:endParaRPr lang="fr-FR" b="1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72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72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r>
              <a:rPr lang="fr-FR" b="1" dirty="0" smtClean="0"/>
              <a:t>Explicitation de la</a:t>
            </a:r>
            <a:r>
              <a:rPr lang="fr-FR" b="1" baseline="0" dirty="0" smtClean="0"/>
              <a:t> posture professionnelle nouvelle qu’exige les programmes</a:t>
            </a:r>
            <a:endParaRPr lang="fr-FR" b="1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72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r>
              <a:rPr lang="fr-FR" b="1" dirty="0" smtClean="0"/>
              <a:t>Contenu de l’atelier du matin (diapo 19 explicitée)</a:t>
            </a:r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  <a:p>
            <a:pPr marL="228600" indent="-228600">
              <a:buFont typeface="Wingdings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772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Wingdings" pitchFamily="2" charset="2"/>
              <a:buNone/>
            </a:pPr>
            <a:r>
              <a:rPr lang="fr-FR" b="1" dirty="0" err="1" smtClean="0"/>
              <a:t>Nvelle</a:t>
            </a:r>
            <a:r>
              <a:rPr lang="fr-FR" b="1" dirty="0" smtClean="0"/>
              <a:t> diapo afin d’écrire dans le marbre commet travailler sur le cycle</a:t>
            </a:r>
          </a:p>
          <a:p>
            <a:pPr marL="228600" indent="-228600">
              <a:buFont typeface="Wingdings" pitchFamily="2" charset="2"/>
              <a:buNone/>
            </a:pPr>
            <a:endParaRPr lang="fr-FR" b="1" dirty="0" smtClean="0"/>
          </a:p>
          <a:p>
            <a:pPr marL="228600" indent="-228600">
              <a:buFont typeface="Wingdings" pitchFamily="2" charset="2"/>
              <a:buNone/>
            </a:pPr>
            <a:r>
              <a:rPr lang="fr-FR" b="1" dirty="0" smtClean="0"/>
              <a:t>L’exemple</a:t>
            </a:r>
            <a:r>
              <a:rPr lang="fr-FR" b="1" baseline="0" dirty="0" smtClean="0"/>
              <a:t> des travaux produits par des groupes de secteurs de Quimper et Brest en SVT mais également des documents produits en SPC (formation du 4 mars à Brest)… montre l’importance de décliner clairement la démarche pour écrire un projet de cycle…</a:t>
            </a:r>
          </a:p>
          <a:p>
            <a:pPr marL="228600" indent="-228600">
              <a:buFont typeface="Wingdings" pitchFamily="2" charset="2"/>
              <a:buNone/>
            </a:pPr>
            <a:endParaRPr lang="fr-FR" b="1" baseline="0" dirty="0" smtClean="0"/>
          </a:p>
          <a:p>
            <a:pPr marL="228600" indent="-228600">
              <a:buFont typeface="Wingdings" pitchFamily="2" charset="2"/>
              <a:buNone/>
            </a:pPr>
            <a:r>
              <a:rPr lang="fr-FR" b="1" baseline="0" dirty="0" smtClean="0"/>
              <a:t>L’occasion aussi de faire passer un message aux IEN… et de donner la main au second degré pour travailler à inclure le 1</a:t>
            </a:r>
            <a:r>
              <a:rPr lang="fr-FR" b="1" baseline="30000" dirty="0" smtClean="0"/>
              <a:t>er</a:t>
            </a:r>
            <a:r>
              <a:rPr lang="fr-FR" b="1" baseline="0" dirty="0" smtClean="0"/>
              <a:t> degré dans cette démarche…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2779671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BEA0A-82F5-46F5-953E-27C817BC5C43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5B82-8D3C-4636-B454-D5636AACD3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CFE5E-97CA-4B03-9BF5-F33BD6E240C2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BBD3F-A3A5-41AC-B703-3E93C2DE99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A39EB-EC69-4BBE-96C3-130D25D39675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42EA6-4000-4320-96D6-CD15C72AC6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8700B-8FAA-43F7-B745-90A4A079EC2C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367A-5EA5-4E99-B279-B40DCDCA6E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3F93-A76A-44FD-A7C3-AEF196661380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CE364-37EC-42DE-BE51-E879F63B1A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B326F-01A2-4B15-90AC-4FD83E51D241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5D491-7968-4D33-B8C0-2E3C934DE9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DECDF-E681-4B25-8659-4F3B0205382A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EA48D-113F-453C-864C-12AAA1C09D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0942-0C9B-4A47-9251-221D4ACC3698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EF0BD-512F-4B3E-BBFE-1539B276EE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349D9-D2D8-4FD9-9A1D-324B32F72525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CA7E-6A1A-499F-8F28-939A7DE650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B0F76-AC5E-4CCC-8530-6EFB476D4ED4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44188-FA8E-40DA-93C7-9AB23C17AF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486DE-EC93-438A-90FC-B619442DF8D6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66ECD-7CCC-4E96-87A6-46577EC2A2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218702-0852-4A27-B365-D3712A3951B2}" type="datetimeFigureOut">
              <a:rPr lang="fr-FR"/>
              <a:pPr>
                <a:defRPr/>
              </a:pPr>
              <a:t>14/06/2016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46B6F7-7963-4253-AE0F-0AD51B9469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VF-sciences%20et%20technologie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nveau%20prog%20sciences%202016%20cycle3-SVTGSQuimper.pdf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oneTexte 4"/>
          <p:cNvSpPr txBox="1">
            <a:spLocks noChangeArrowheads="1"/>
          </p:cNvSpPr>
          <p:nvPr/>
        </p:nvSpPr>
        <p:spPr bwMode="auto">
          <a:xfrm>
            <a:off x="251520" y="836712"/>
            <a:ext cx="8496944" cy="1523494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900" b="1" dirty="0">
              <a:solidFill>
                <a:srgbClr val="E46C0A"/>
              </a:solidFill>
            </a:endParaRPr>
          </a:p>
          <a:p>
            <a:pPr algn="ctr"/>
            <a:r>
              <a:rPr lang="fr-FR" sz="2800" b="1" dirty="0" smtClean="0">
                <a:solidFill>
                  <a:srgbClr val="E46C0A"/>
                </a:solidFill>
              </a:rPr>
              <a:t>Nouveaux programmes de sciences et de technologie : comment décliner l’enseignement au cours du cycle 3 ?</a:t>
            </a:r>
            <a:endParaRPr lang="fr-FR" sz="1400" b="1" dirty="0">
              <a:solidFill>
                <a:srgbClr val="E46C0A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6056" y="2780928"/>
            <a:ext cx="3117706" cy="372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" y="1156965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58888" y="1155532"/>
            <a:ext cx="78851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700" b="1" dirty="0" smtClean="0">
                <a:solidFill>
                  <a:srgbClr val="E46C0A"/>
                </a:solidFill>
              </a:rPr>
              <a:t>Comment décliner l’enseignement de « sciences et technologie » au cycle 3 ?</a:t>
            </a:r>
            <a:endParaRPr lang="fr-FR" sz="2700" b="1" dirty="0">
              <a:solidFill>
                <a:srgbClr val="E46C0A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5536" y="2455952"/>
            <a:ext cx="849694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>
                <a:solidFill>
                  <a:srgbClr val="E46C0A"/>
                </a:solidFill>
              </a:rPr>
              <a:t>Les incontournables :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E46C0A"/>
                </a:solidFill>
              </a:rPr>
              <a:t>Connaître les programmes : organisation, écriture</a:t>
            </a:r>
            <a:endParaRPr lang="fr-FR" sz="1600" b="1" dirty="0" smtClean="0">
              <a:solidFill>
                <a:srgbClr val="E46C0A"/>
              </a:solidFill>
            </a:endParaRP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E46C0A"/>
                </a:solidFill>
              </a:rPr>
              <a:t>Identifier une façon d’approcher et de décliner </a:t>
            </a:r>
            <a:r>
              <a:rPr lang="fr-FR" sz="2400" b="1" dirty="0">
                <a:solidFill>
                  <a:srgbClr val="E46C0A"/>
                </a:solidFill>
              </a:rPr>
              <a:t>l</a:t>
            </a:r>
            <a:r>
              <a:rPr lang="fr-FR" sz="2400" b="1" dirty="0" smtClean="0">
                <a:solidFill>
                  <a:srgbClr val="E46C0A"/>
                </a:solidFill>
              </a:rPr>
              <a:t>es programmes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E46C0A"/>
                </a:solidFill>
              </a:rPr>
              <a:t>Définir sur le cycle une programmation prenant en compte une progressivité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srgbClr val="E46C0A"/>
                </a:solidFill>
              </a:rPr>
              <a:t>Concevoir et mettre en œuvre une séquence</a:t>
            </a:r>
            <a:endParaRPr lang="fr-FR" sz="2400" b="1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6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003" y="446509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66091" y="476672"/>
            <a:ext cx="7272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E46C0A"/>
                </a:solidFill>
              </a:rPr>
              <a:t>Connaître l’architecture des programmes</a:t>
            </a:r>
            <a:endParaRPr lang="fr-FR" sz="2800" b="1" dirty="0">
              <a:solidFill>
                <a:srgbClr val="E46C0A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512" y="1196752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Le programme des programmes : le socle commun de connaissance, de compétences et de culture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2000" dirty="0" smtClean="0"/>
              <a:t>Le cycle 3 (cycle de consolidation)</a:t>
            </a:r>
          </a:p>
          <a:p>
            <a:pPr marL="1200150" lvl="2" indent="-285750">
              <a:buFont typeface="Symbol" panose="05050102010706020507" pitchFamily="18" charset="2"/>
              <a:buChar char=""/>
            </a:pPr>
            <a:r>
              <a:rPr lang="fr-FR" sz="2000" dirty="0" smtClean="0"/>
              <a:t>Le volet 1 : la spécificité du cycle 3</a:t>
            </a:r>
          </a:p>
          <a:p>
            <a:pPr marL="1200150" lvl="2" indent="-285750">
              <a:buFont typeface="Symbol" panose="05050102010706020507" pitchFamily="18" charset="2"/>
              <a:buChar char=""/>
            </a:pPr>
            <a:r>
              <a:rPr lang="fr-FR" sz="2000" dirty="0" smtClean="0"/>
              <a:t>Le volet 2 : les contributions des enseignements au socle</a:t>
            </a:r>
          </a:p>
          <a:p>
            <a:pPr marL="1200150" lvl="2" indent="-285750">
              <a:buFont typeface="Symbol" panose="05050102010706020507" pitchFamily="18" charset="2"/>
              <a:buChar char=""/>
            </a:pPr>
            <a:r>
              <a:rPr lang="fr-FR" sz="2000" dirty="0" smtClean="0"/>
              <a:t>Le volet 3 : les enseignements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fr-FR" sz="2000" dirty="0" smtClean="0">
                <a:hlinkClick r:id="rId4" action="ppaction://hlinkfile"/>
              </a:rPr>
              <a:t>Sciences et technologie</a:t>
            </a:r>
            <a:endParaRPr lang="fr-FR" sz="2000" dirty="0" smtClean="0"/>
          </a:p>
          <a:p>
            <a:pPr marL="2114550" lvl="4" indent="-285750">
              <a:buFont typeface="Wingdings" panose="05000000000000000000" pitchFamily="2" charset="2"/>
              <a:buChar char="§"/>
            </a:pPr>
            <a:r>
              <a:rPr lang="fr-FR" sz="2000" dirty="0" smtClean="0"/>
              <a:t>Une introduction</a:t>
            </a:r>
          </a:p>
          <a:p>
            <a:pPr marL="2114550" lvl="4" indent="-285750">
              <a:buFont typeface="Wingdings" panose="05000000000000000000" pitchFamily="2" charset="2"/>
              <a:buChar char="§"/>
            </a:pPr>
            <a:r>
              <a:rPr lang="fr-FR" sz="2000" dirty="0" smtClean="0"/>
              <a:t>Les compétences travaillées</a:t>
            </a:r>
          </a:p>
          <a:p>
            <a:pPr marL="2114550" lvl="4" indent="-285750">
              <a:buFont typeface="Wingdings" panose="05000000000000000000" pitchFamily="2" charset="2"/>
              <a:buChar char="§"/>
            </a:pPr>
            <a:r>
              <a:rPr lang="fr-FR" sz="2000" dirty="0" smtClean="0"/>
              <a:t>Un thème </a:t>
            </a:r>
            <a:r>
              <a:rPr lang="fr-FR" sz="2000" dirty="0" smtClean="0"/>
              <a:t>(</a:t>
            </a:r>
            <a:r>
              <a:rPr lang="fr-FR" sz="2000" u="sng" dirty="0" smtClean="0"/>
              <a:t>4 au total </a:t>
            </a:r>
            <a:r>
              <a:rPr lang="fr-FR" sz="2000" dirty="0" smtClean="0"/>
              <a:t>: </a:t>
            </a:r>
            <a:r>
              <a:rPr lang="fr-FR" sz="2000" dirty="0" smtClean="0"/>
              <a:t>Matière, mouvement énergie, information / Le vivant, sa diversité et les fonctions qui le caractérisent / Matériaux et objets techniques / La planète Terre. Les êtres vivants dans leur environnement</a:t>
            </a:r>
            <a:r>
              <a:rPr lang="fr-FR" sz="2000" dirty="0" smtClean="0"/>
              <a:t>) </a:t>
            </a:r>
            <a:r>
              <a:rPr lang="fr-FR" sz="2000" dirty="0" smtClean="0"/>
              <a:t>: 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sz="2000" dirty="0" smtClean="0"/>
              <a:t>Les attendus de fin de cycle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sz="2000" dirty="0" smtClean="0"/>
              <a:t>Les compétences et connaissances associés et les exemples de situations, d’activités, de ressources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sz="2000" dirty="0" smtClean="0"/>
              <a:t>Repères de progressivités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0855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408" y="636420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Imag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2738" y="6640513"/>
            <a:ext cx="3787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58888" y="636420"/>
            <a:ext cx="7272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E46C0A"/>
                </a:solidFill>
              </a:rPr>
              <a:t>Comprendre l’écriture des programmes</a:t>
            </a:r>
            <a:endParaRPr lang="fr-FR" sz="2800" b="1" dirty="0">
              <a:solidFill>
                <a:srgbClr val="E46C0A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9532" y="1628800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dirty="0" smtClean="0"/>
              <a:t>Une introduction : l’intention de cet enseignement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dirty="0" smtClean="0"/>
              <a:t>Les compétences travaillées :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fr-FR" sz="2200" dirty="0"/>
              <a:t>c</a:t>
            </a:r>
            <a:r>
              <a:rPr lang="fr-FR" sz="2200" dirty="0" smtClean="0"/>
              <a:t>e qui établit le lien avec le socle</a:t>
            </a:r>
          </a:p>
          <a:p>
            <a:r>
              <a:rPr lang="fr-FR" sz="2200" u="sng" dirty="0" smtClean="0"/>
              <a:t>Thème 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b="1" dirty="0" smtClean="0"/>
              <a:t>Les attendus de fin de cycle :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fr-FR" sz="2200" b="1" dirty="0" smtClean="0"/>
              <a:t>ce que les élèves doivent savoir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dirty="0" smtClean="0"/>
              <a:t>Les compétences et connaissances associées et les exemples de situations, d’activités, de ressources :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ce qui est utile pour viser les attendus de fin de cycle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dirty="0" smtClean="0"/>
              <a:t>Repères de progressivités :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ce qui est utile pour décliner l’enseignement sur le cycle </a:t>
            </a:r>
            <a:endParaRPr lang="fr-FR" sz="2200" dirty="0"/>
          </a:p>
        </p:txBody>
      </p:sp>
      <p:sp>
        <p:nvSpPr>
          <p:cNvPr id="2" name="ZoneTexte 1"/>
          <p:cNvSpPr txBox="1"/>
          <p:nvPr/>
        </p:nvSpPr>
        <p:spPr>
          <a:xfrm>
            <a:off x="3030487" y="5879533"/>
            <a:ext cx="5805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Une écriture radicalement nouvelle !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8886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907" y="416137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Imag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2738" y="6640513"/>
            <a:ext cx="3787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03008" y="416137"/>
            <a:ext cx="7885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700" b="1" dirty="0" smtClean="0">
                <a:solidFill>
                  <a:srgbClr val="E46C0A"/>
                </a:solidFill>
              </a:rPr>
              <a:t>Les attendus de fin de cycle 3</a:t>
            </a:r>
            <a:endParaRPr lang="fr-FR" sz="2700" b="1" dirty="0">
              <a:solidFill>
                <a:srgbClr val="E46C0A"/>
              </a:solidFill>
            </a:endParaRPr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107950" y="1260929"/>
            <a:ext cx="8858250" cy="567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buFont typeface="Calibri Light"/>
              <a:buAutoNum type="arabicPeriod"/>
            </a:pPr>
            <a:r>
              <a:rPr lang="fr-FR" sz="1500" dirty="0">
                <a:ea typeface="Calibri" pitchFamily="34" charset="0"/>
                <a:cs typeface="Times New Roman" pitchFamily="18" charset="0"/>
              </a:rPr>
              <a:t>Décrire les états et la constitution de la matière à l’échelle macroscopique.</a:t>
            </a:r>
          </a:p>
          <a:p>
            <a:pPr>
              <a:lnSpc>
                <a:spcPct val="107000"/>
              </a:lnSpc>
              <a:buFont typeface="Calibri Light"/>
              <a:buAutoNum type="arabicPeriod"/>
            </a:pPr>
            <a:r>
              <a:rPr lang="fr-FR" sz="1500" dirty="0">
                <a:ea typeface="Calibri" pitchFamily="34" charset="0"/>
                <a:cs typeface="Times New Roman" pitchFamily="18" charset="0"/>
              </a:rPr>
              <a:t>Observer et décrire différents types de mouvements.</a:t>
            </a:r>
          </a:p>
          <a:p>
            <a:pPr>
              <a:lnSpc>
                <a:spcPct val="107000"/>
              </a:lnSpc>
              <a:buFont typeface="Calibri Light"/>
              <a:buAutoNum type="arabicPeriod"/>
            </a:pPr>
            <a:r>
              <a:rPr lang="fr-FR" sz="15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Identifier différentes sources d’énergie.</a:t>
            </a:r>
          </a:p>
          <a:p>
            <a:pPr>
              <a:lnSpc>
                <a:spcPct val="107000"/>
              </a:lnSpc>
              <a:buFont typeface="Calibri Light"/>
              <a:buAutoNum type="arabicPeriod"/>
            </a:pPr>
            <a:r>
              <a:rPr lang="fr-FR" sz="1500" dirty="0">
                <a:ea typeface="Calibri" pitchFamily="34" charset="0"/>
                <a:cs typeface="Times New Roman" pitchFamily="18" charset="0"/>
              </a:rPr>
              <a:t>Identifier un signal et une information</a:t>
            </a: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fr-FR" sz="15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5.Classer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les organismes, exploiter les liens de parenté pour comprendre et expliquer l’évolution des organismes.</a:t>
            </a:r>
          </a:p>
          <a:p>
            <a:pPr>
              <a:lnSpc>
                <a:spcPct val="107000"/>
              </a:lnSpc>
            </a:pPr>
            <a:r>
              <a:rPr lang="fr-FR" sz="15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6.Expliquer </a:t>
            </a:r>
            <a:r>
              <a:rPr lang="fr-FR" sz="15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les besoins variables en aliments de l’être humain ; l’origine et les techniques mises en œuvre pour transformer et conserver les aliments.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7.Décrire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comment les êtres vivants se développent et deviennent aptes à se reproduire.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8.Expliquer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l’origine de la matière organique des êtres vivants et son devenir</a:t>
            </a: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fr-FR" sz="15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9.Identifier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les principales évolutions du besoin et des objets.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10.Décrire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le fonctionnement d’objets techniques, leurs fonctions et leurs constitutions.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11.dentifier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les principales familles de matériaux.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12.Concevoir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et produire tout ou partie d’un objet technique en équipe pour traduire une solution technologique répondant à un besoin.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13.Repérer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et comprendre la communication et la gestion de </a:t>
            </a: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l'information</a:t>
            </a: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.</a:t>
            </a:r>
            <a:endParaRPr lang="fr-FR" sz="15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500" dirty="0" smtClean="0">
                <a:ea typeface="Calibri" pitchFamily="34" charset="0"/>
                <a:cs typeface="Times New Roman" pitchFamily="18" charset="0"/>
              </a:rPr>
              <a:t>14.Situer </a:t>
            </a:r>
            <a:r>
              <a:rPr lang="fr-FR" sz="1500" dirty="0">
                <a:ea typeface="Calibri" pitchFamily="34" charset="0"/>
                <a:cs typeface="Times New Roman" pitchFamily="18" charset="0"/>
              </a:rPr>
              <a:t>la Terre dans le système solaire et caractériser les conditions de la vie terrestre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15.Identifier </a:t>
            </a:r>
            <a:r>
              <a:rPr lang="fr-FR" sz="15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des enjeux liés à l’environnement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473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" y="647701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Imag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2738" y="6640513"/>
            <a:ext cx="3787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58888" y="647701"/>
            <a:ext cx="788511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700" b="1" dirty="0" smtClean="0">
                <a:solidFill>
                  <a:srgbClr val="E46C0A"/>
                </a:solidFill>
              </a:rPr>
              <a:t>Identifier une approche des programmes</a:t>
            </a:r>
            <a:endParaRPr lang="fr-FR" sz="2700" b="1" dirty="0">
              <a:solidFill>
                <a:srgbClr val="E46C0A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9532" y="1700808"/>
            <a:ext cx="84249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Mettre en œuvre des démarches d’enseignement </a:t>
            </a:r>
            <a:r>
              <a:rPr lang="fr-FR" sz="2200" u="sng" dirty="0" smtClean="0"/>
              <a:t>favorables aux apprentissages </a:t>
            </a:r>
            <a:r>
              <a:rPr lang="fr-FR" sz="2200" dirty="0" smtClean="0"/>
              <a:t>et permettant de contribuer à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la maitrise des attendus de fin de cycle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200" dirty="0"/>
              <a:t>l</a:t>
            </a:r>
            <a:r>
              <a:rPr lang="fr-FR" sz="2200" dirty="0" smtClean="0"/>
              <a:t>a maitrise des compétences travaillées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9498" y="3573016"/>
            <a:ext cx="80456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═"/>
            </a:pPr>
            <a:r>
              <a:rPr lang="fr-FR" sz="2200" b="1" dirty="0" smtClean="0"/>
              <a:t>Elaborer des situations d’apprentissage inscrites dans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200" b="1" dirty="0"/>
              <a:t>d</a:t>
            </a:r>
            <a:r>
              <a:rPr lang="fr-FR" sz="2200" b="1" dirty="0" smtClean="0"/>
              <a:t>es projets pédagogiques fondés sur des sujets d’étude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200" b="1" dirty="0"/>
              <a:t>l</a:t>
            </a:r>
            <a:r>
              <a:rPr lang="fr-FR" sz="2200" b="1" dirty="0" smtClean="0"/>
              <a:t>a résolution de problèmes, ou situations problèmes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2200" b="1" dirty="0"/>
              <a:t>d</a:t>
            </a:r>
            <a:r>
              <a:rPr lang="fr-FR" sz="2200" b="1" dirty="0" smtClean="0"/>
              <a:t>ans un cadre </a:t>
            </a:r>
            <a:r>
              <a:rPr lang="fr-FR" sz="2200" b="1" u="sng" dirty="0" smtClean="0"/>
              <a:t>disciplinaire, interdisciplinaire ou transdisciplinaire.</a:t>
            </a:r>
            <a:endParaRPr lang="fr-FR" sz="2200" b="1" u="sng" dirty="0"/>
          </a:p>
        </p:txBody>
      </p:sp>
    </p:spTree>
    <p:extLst>
      <p:ext uri="{BB962C8B-B14F-4D97-AF65-F5344CB8AC3E}">
        <p14:creationId xmlns:p14="http://schemas.microsoft.com/office/powerpoint/2010/main" val="142246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" y="938700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Imag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2738" y="6640513"/>
            <a:ext cx="3787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58888" y="961563"/>
            <a:ext cx="7885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700" b="1" dirty="0" smtClean="0">
                <a:solidFill>
                  <a:srgbClr val="E46C0A"/>
                </a:solidFill>
              </a:rPr>
              <a:t>Penser une déclinaison des programmes</a:t>
            </a:r>
            <a:endParaRPr lang="fr-FR" sz="2700" b="1" dirty="0">
              <a:solidFill>
                <a:srgbClr val="E46C0A"/>
              </a:solidFill>
            </a:endParaRPr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251521" y="2003578"/>
            <a:ext cx="8749604" cy="4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Identifier </a:t>
            </a:r>
            <a:r>
              <a:rPr lang="fr-FR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les incontournables des attendus de fin de cycle</a:t>
            </a:r>
            <a:endParaRPr lang="fr-FR" sz="24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36199" y="2921168"/>
            <a:ext cx="7464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Identifier les notions incontournables que recouvrent </a:t>
            </a:r>
            <a:r>
              <a:rPr lang="fr-FR" sz="2000" dirty="0" smtClean="0"/>
              <a:t>les attendus </a:t>
            </a:r>
            <a:r>
              <a:rPr lang="fr-FR" sz="2000" dirty="0" smtClean="0"/>
              <a:t>de fin de cycle, dont l’un vous est imposé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73271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396" y="811910"/>
            <a:ext cx="70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Imag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2738" y="6640513"/>
            <a:ext cx="3787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1262403" y="618330"/>
            <a:ext cx="75640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rgbClr val="E46C0A"/>
                </a:solidFill>
              </a:rPr>
              <a:t>Définir sur le cycle, une programmation avec une progressivité des apprentissages</a:t>
            </a:r>
            <a:endParaRPr lang="fr-FR" sz="2800" b="1" dirty="0">
              <a:solidFill>
                <a:srgbClr val="E46C0A"/>
              </a:solidFill>
            </a:endParaRPr>
          </a:p>
        </p:txBody>
      </p:sp>
      <p:sp>
        <p:nvSpPr>
          <p:cNvPr id="61446" name="ZoneTexte 2"/>
          <p:cNvSpPr txBox="1">
            <a:spLocks noChangeArrowheads="1"/>
          </p:cNvSpPr>
          <p:nvPr/>
        </p:nvSpPr>
        <p:spPr bwMode="auto">
          <a:xfrm>
            <a:off x="325056" y="5157192"/>
            <a:ext cx="84978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De la nécessité d’écrire un projet d’enseignement/apprentissage pour le cycle</a:t>
            </a:r>
          </a:p>
          <a:p>
            <a:pPr algn="ctr"/>
            <a:endParaRPr lang="fr-FR" sz="2000" b="1" i="1" dirty="0" smtClean="0">
              <a:solidFill>
                <a:srgbClr val="FF0000"/>
              </a:solidFill>
              <a:hlinkClick r:id="rId5" action="ppaction://hlinkfile"/>
            </a:endParaRPr>
          </a:p>
          <a:p>
            <a:pPr algn="ctr"/>
            <a:r>
              <a:rPr lang="fr-FR" sz="2000" b="1" i="1" dirty="0" smtClean="0">
                <a:solidFill>
                  <a:srgbClr val="FF0000"/>
                </a:solidFill>
                <a:hlinkClick r:id="rId5" action="ppaction://hlinkfile"/>
              </a:rPr>
              <a:t>Dépasser </a:t>
            </a:r>
            <a:r>
              <a:rPr lang="fr-FR" sz="2000" b="1" i="1" dirty="0" smtClean="0">
                <a:solidFill>
                  <a:srgbClr val="FF0000"/>
                </a:solidFill>
                <a:hlinkClick r:id="rId5" action="ppaction://hlinkfile"/>
              </a:rPr>
              <a:t>la simple programmation</a:t>
            </a:r>
            <a:endParaRPr lang="fr-FR" sz="2000" i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9515" y="1844824"/>
            <a:ext cx="8496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/>
              <a:t>Elaborer, pour chaque niveau du cycle des situations d’apprentissage inscrites dans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200" dirty="0"/>
              <a:t>d</a:t>
            </a:r>
            <a:r>
              <a:rPr lang="fr-FR" sz="2200" dirty="0" smtClean="0"/>
              <a:t>es projets pédagogiques fondés sur des sujets d’étude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200" dirty="0"/>
              <a:t>l</a:t>
            </a:r>
            <a:r>
              <a:rPr lang="fr-FR" sz="2200" dirty="0" smtClean="0"/>
              <a:t>a résolution de problèmes ou situations-problèmes </a:t>
            </a:r>
          </a:p>
          <a:p>
            <a:r>
              <a:rPr lang="fr-FR" sz="2200" dirty="0" smtClean="0"/>
              <a:t>contribuant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 smtClean="0"/>
              <a:t>à la construction des attendus de fin de cycle identifiés dans chaque thématique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200" dirty="0" smtClean="0"/>
              <a:t>à l’acquisition des compétences travaillées au niveau de maîtrise attendu en fin de cycle</a:t>
            </a:r>
          </a:p>
        </p:txBody>
      </p:sp>
    </p:spTree>
    <p:extLst>
      <p:ext uri="{BB962C8B-B14F-4D97-AF65-F5344CB8AC3E}">
        <p14:creationId xmlns:p14="http://schemas.microsoft.com/office/powerpoint/2010/main" val="5540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6393</TotalTime>
  <Words>830</Words>
  <Application>Microsoft Office PowerPoint</Application>
  <PresentationFormat>Affichage à l'écran (4:3)</PresentationFormat>
  <Paragraphs>92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jgagnebien</dc:creator>
  <cp:lastModifiedBy>ypeuziat</cp:lastModifiedBy>
  <cp:revision>173</cp:revision>
  <cp:lastPrinted>2015-11-06T08:56:07Z</cp:lastPrinted>
  <dcterms:created xsi:type="dcterms:W3CDTF">2015-10-02T08:11:36Z</dcterms:created>
  <dcterms:modified xsi:type="dcterms:W3CDTF">2016-06-14T13:02:07Z</dcterms:modified>
</cp:coreProperties>
</file>