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4"/>
  </p:notesMasterIdLst>
  <p:sldIdLst>
    <p:sldId id="257" r:id="rId2"/>
    <p:sldId id="265" r:id="rId3"/>
    <p:sldId id="258" r:id="rId4"/>
    <p:sldId id="259" r:id="rId5"/>
    <p:sldId id="262" r:id="rId6"/>
    <p:sldId id="266" r:id="rId7"/>
    <p:sldId id="269" r:id="rId8"/>
    <p:sldId id="264" r:id="rId9"/>
    <p:sldId id="260" r:id="rId10"/>
    <p:sldId id="267" r:id="rId11"/>
    <p:sldId id="268" r:id="rId12"/>
    <p:sldId id="261" r:id="rId13"/>
  </p:sldIdLst>
  <p:sldSz cx="12192000" cy="6858000"/>
  <p:notesSz cx="6888163" cy="100203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1950" autoAdjust="0"/>
  </p:normalViewPr>
  <p:slideViewPr>
    <p:cSldViewPr snapToGrid="0">
      <p:cViewPr>
        <p:scale>
          <a:sx n="66" d="100"/>
          <a:sy n="66" d="100"/>
        </p:scale>
        <p:origin x="-864" y="-12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1_2#6">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A097B5C1-B333-4F5F-9D40-9D7A5167CA08}" type="doc">
      <dgm:prSet loTypeId="urn:microsoft.com/office/officeart/2005/8/layout/venn1" loCatId="relationship" qsTypeId="urn:microsoft.com/office/officeart/2005/8/quickstyle/simple1#6" qsCatId="simple" csTypeId="urn:microsoft.com/office/officeart/2005/8/colors/accent1_2#6" csCatId="accent1" phldr="1"/>
      <dgm:spPr>
        <a:scene3d>
          <a:camera prst="orthographicFront">
            <a:rot lat="0" lon="0" rev="0"/>
          </a:camera>
          <a:lightRig rig="balanced" dir="t">
            <a:rot lat="0" lon="0" rev="8700000"/>
          </a:lightRig>
        </a:scene3d>
      </dgm:spPr>
    </dgm:pt>
    <dgm:pt modelId="{17D5E8DC-FC87-4709-9E3D-5A70661ADE7E}">
      <dgm:prSet phldrT="[Texte]" phldr="1"/>
      <dgm:spPr>
        <a:solidFill>
          <a:schemeClr val="accent6">
            <a:lumMod val="75000"/>
            <a:alpha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fr-FR"/>
        </a:p>
      </dgm:t>
    </dgm:pt>
    <dgm:pt modelId="{A3AFAA61-F5AF-4972-B4E5-38C2E3084A6F}" type="parTrans" cxnId="{392402FA-9B94-4599-80E9-95977A30625B}">
      <dgm:prSet/>
      <dgm:spPr/>
      <dgm:t>
        <a:bodyPr/>
        <a:lstStyle/>
        <a:p>
          <a:endParaRPr lang="fr-FR"/>
        </a:p>
      </dgm:t>
    </dgm:pt>
    <dgm:pt modelId="{03344427-87A9-4E3A-9B13-24E47529F9D3}" type="sibTrans" cxnId="{392402FA-9B94-4599-80E9-95977A30625B}">
      <dgm:prSet/>
      <dgm:spPr/>
      <dgm:t>
        <a:bodyPr/>
        <a:lstStyle/>
        <a:p>
          <a:endParaRPr lang="fr-FR"/>
        </a:p>
      </dgm:t>
    </dgm:pt>
    <dgm:pt modelId="{F26E5D56-C8B4-45E2-8030-27FF9ED662DE}">
      <dgm:prSet phldrT="[Texte]" phldr="1"/>
      <dgm:spPr>
        <a:solidFill>
          <a:schemeClr val="accent1">
            <a:lumMod val="75000"/>
            <a:alpha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fr-FR"/>
        </a:p>
      </dgm:t>
    </dgm:pt>
    <dgm:pt modelId="{FCA66C0A-B75E-4179-A84D-A07BD580E7E3}" type="parTrans" cxnId="{F268252D-2871-4B34-A7D2-06B016019ACD}">
      <dgm:prSet/>
      <dgm:spPr/>
      <dgm:t>
        <a:bodyPr/>
        <a:lstStyle/>
        <a:p>
          <a:endParaRPr lang="fr-FR"/>
        </a:p>
      </dgm:t>
    </dgm:pt>
    <dgm:pt modelId="{A16C8CB3-B4EB-4265-90CE-DCBC0768AC84}" type="sibTrans" cxnId="{F268252D-2871-4B34-A7D2-06B016019ACD}">
      <dgm:prSet/>
      <dgm:spPr/>
      <dgm:t>
        <a:bodyPr/>
        <a:lstStyle/>
        <a:p>
          <a:endParaRPr lang="fr-FR"/>
        </a:p>
      </dgm:t>
    </dgm:pt>
    <dgm:pt modelId="{FFCA0A71-C980-484E-9A1A-ADF195BD1F7B}">
      <dgm:prSet phldrT="[Texte]" phldr="1"/>
      <dgm:spPr>
        <a:solidFill>
          <a:schemeClr val="accent4">
            <a:lumMod val="60000"/>
            <a:lumOff val="40000"/>
            <a:alpha val="50000"/>
          </a:scheme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dgm:spPr>
      <dgm:t>
        <a:bodyPr/>
        <a:lstStyle/>
        <a:p>
          <a:endParaRPr lang="fr-FR"/>
        </a:p>
      </dgm:t>
    </dgm:pt>
    <dgm:pt modelId="{14D5AD36-F888-4D40-BBBE-22E36F094BE6}" type="parTrans" cxnId="{18A47DAF-154C-45DA-B9DD-BBA76D10D82C}">
      <dgm:prSet/>
      <dgm:spPr/>
      <dgm:t>
        <a:bodyPr/>
        <a:lstStyle/>
        <a:p>
          <a:endParaRPr lang="fr-FR"/>
        </a:p>
      </dgm:t>
    </dgm:pt>
    <dgm:pt modelId="{4D937021-2CD2-495F-A806-9CE740CFCF44}" type="sibTrans" cxnId="{18A47DAF-154C-45DA-B9DD-BBA76D10D82C}">
      <dgm:prSet/>
      <dgm:spPr/>
      <dgm:t>
        <a:bodyPr/>
        <a:lstStyle/>
        <a:p>
          <a:endParaRPr lang="fr-FR"/>
        </a:p>
      </dgm:t>
    </dgm:pt>
    <dgm:pt modelId="{B2F50D05-7957-45FA-A577-0EAAB2913D44}" type="pres">
      <dgm:prSet presAssocID="{A097B5C1-B333-4F5F-9D40-9D7A5167CA08}" presName="compositeShape" presStyleCnt="0">
        <dgm:presLayoutVars>
          <dgm:chMax val="7"/>
          <dgm:dir/>
          <dgm:resizeHandles val="exact"/>
        </dgm:presLayoutVars>
      </dgm:prSet>
      <dgm:spPr/>
    </dgm:pt>
    <dgm:pt modelId="{13EA98AF-B344-4F0A-B69A-33475D1E64DD}" type="pres">
      <dgm:prSet presAssocID="{17D5E8DC-FC87-4709-9E3D-5A70661ADE7E}" presName="circ1" presStyleLbl="vennNode1" presStyleIdx="0" presStyleCnt="3"/>
      <dgm:spPr/>
      <dgm:t>
        <a:bodyPr/>
        <a:lstStyle/>
        <a:p>
          <a:endParaRPr lang="fr-FR"/>
        </a:p>
      </dgm:t>
    </dgm:pt>
    <dgm:pt modelId="{FB2BB304-584F-4069-BB4B-ED4153718592}" type="pres">
      <dgm:prSet presAssocID="{17D5E8DC-FC87-4709-9E3D-5A70661ADE7E}" presName="circ1Tx" presStyleLbl="revTx" presStyleIdx="0" presStyleCnt="0">
        <dgm:presLayoutVars>
          <dgm:chMax val="0"/>
          <dgm:chPref val="0"/>
          <dgm:bulletEnabled val="1"/>
        </dgm:presLayoutVars>
      </dgm:prSet>
      <dgm:spPr/>
      <dgm:t>
        <a:bodyPr/>
        <a:lstStyle/>
        <a:p>
          <a:endParaRPr lang="fr-FR"/>
        </a:p>
      </dgm:t>
    </dgm:pt>
    <dgm:pt modelId="{79AF72A0-27FF-47BC-AB4B-27BA25AEEB45}" type="pres">
      <dgm:prSet presAssocID="{F26E5D56-C8B4-45E2-8030-27FF9ED662DE}" presName="circ2" presStyleLbl="vennNode1" presStyleIdx="1" presStyleCnt="3"/>
      <dgm:spPr/>
      <dgm:t>
        <a:bodyPr/>
        <a:lstStyle/>
        <a:p>
          <a:endParaRPr lang="fr-FR"/>
        </a:p>
      </dgm:t>
    </dgm:pt>
    <dgm:pt modelId="{DF68F9D1-4C2B-4D9D-8207-58D9A2D53D21}" type="pres">
      <dgm:prSet presAssocID="{F26E5D56-C8B4-45E2-8030-27FF9ED662DE}" presName="circ2Tx" presStyleLbl="revTx" presStyleIdx="0" presStyleCnt="0">
        <dgm:presLayoutVars>
          <dgm:chMax val="0"/>
          <dgm:chPref val="0"/>
          <dgm:bulletEnabled val="1"/>
        </dgm:presLayoutVars>
      </dgm:prSet>
      <dgm:spPr/>
      <dgm:t>
        <a:bodyPr/>
        <a:lstStyle/>
        <a:p>
          <a:endParaRPr lang="fr-FR"/>
        </a:p>
      </dgm:t>
    </dgm:pt>
    <dgm:pt modelId="{2D89F4CA-AA87-494E-852F-C680F7E5FB36}" type="pres">
      <dgm:prSet presAssocID="{FFCA0A71-C980-484E-9A1A-ADF195BD1F7B}" presName="circ3" presStyleLbl="vennNode1" presStyleIdx="2" presStyleCnt="3"/>
      <dgm:spPr/>
      <dgm:t>
        <a:bodyPr/>
        <a:lstStyle/>
        <a:p>
          <a:endParaRPr lang="fr-FR"/>
        </a:p>
      </dgm:t>
    </dgm:pt>
    <dgm:pt modelId="{2C1BBC23-025F-4098-8232-2A3B4A10169A}" type="pres">
      <dgm:prSet presAssocID="{FFCA0A71-C980-484E-9A1A-ADF195BD1F7B}" presName="circ3Tx" presStyleLbl="revTx" presStyleIdx="0" presStyleCnt="0">
        <dgm:presLayoutVars>
          <dgm:chMax val="0"/>
          <dgm:chPref val="0"/>
          <dgm:bulletEnabled val="1"/>
        </dgm:presLayoutVars>
      </dgm:prSet>
      <dgm:spPr/>
      <dgm:t>
        <a:bodyPr/>
        <a:lstStyle/>
        <a:p>
          <a:endParaRPr lang="fr-FR"/>
        </a:p>
      </dgm:t>
    </dgm:pt>
  </dgm:ptLst>
  <dgm:cxnLst>
    <dgm:cxn modelId="{3EC6849D-D2D3-4A4C-9777-E4C8F7256959}" type="presOf" srcId="{A097B5C1-B333-4F5F-9D40-9D7A5167CA08}" destId="{B2F50D05-7957-45FA-A577-0EAAB2913D44}" srcOrd="0" destOrd="0" presId="urn:microsoft.com/office/officeart/2005/8/layout/venn1"/>
    <dgm:cxn modelId="{AD3E86A2-9425-4B7C-804F-B6BD5D373DD4}" type="presOf" srcId="{17D5E8DC-FC87-4709-9E3D-5A70661ADE7E}" destId="{13EA98AF-B344-4F0A-B69A-33475D1E64DD}" srcOrd="0" destOrd="0" presId="urn:microsoft.com/office/officeart/2005/8/layout/venn1"/>
    <dgm:cxn modelId="{18A47DAF-154C-45DA-B9DD-BBA76D10D82C}" srcId="{A097B5C1-B333-4F5F-9D40-9D7A5167CA08}" destId="{FFCA0A71-C980-484E-9A1A-ADF195BD1F7B}" srcOrd="2" destOrd="0" parTransId="{14D5AD36-F888-4D40-BBBE-22E36F094BE6}" sibTransId="{4D937021-2CD2-495F-A806-9CE740CFCF44}"/>
    <dgm:cxn modelId="{E28B732E-EA70-477D-88FC-9F48717E25B1}" type="presOf" srcId="{FFCA0A71-C980-484E-9A1A-ADF195BD1F7B}" destId="{2C1BBC23-025F-4098-8232-2A3B4A10169A}" srcOrd="1" destOrd="0" presId="urn:microsoft.com/office/officeart/2005/8/layout/venn1"/>
    <dgm:cxn modelId="{392402FA-9B94-4599-80E9-95977A30625B}" srcId="{A097B5C1-B333-4F5F-9D40-9D7A5167CA08}" destId="{17D5E8DC-FC87-4709-9E3D-5A70661ADE7E}" srcOrd="0" destOrd="0" parTransId="{A3AFAA61-F5AF-4972-B4E5-38C2E3084A6F}" sibTransId="{03344427-87A9-4E3A-9B13-24E47529F9D3}"/>
    <dgm:cxn modelId="{1E2FC733-1073-43AA-86FF-BED2CA9A820F}" type="presOf" srcId="{17D5E8DC-FC87-4709-9E3D-5A70661ADE7E}" destId="{FB2BB304-584F-4069-BB4B-ED4153718592}" srcOrd="1" destOrd="0" presId="urn:microsoft.com/office/officeart/2005/8/layout/venn1"/>
    <dgm:cxn modelId="{EF98DFB5-20AC-4FD5-8D6E-706547FD5CF9}" type="presOf" srcId="{F26E5D56-C8B4-45E2-8030-27FF9ED662DE}" destId="{DF68F9D1-4C2B-4D9D-8207-58D9A2D53D21}" srcOrd="1" destOrd="0" presId="urn:microsoft.com/office/officeart/2005/8/layout/venn1"/>
    <dgm:cxn modelId="{61AE145E-D32E-4D2B-9F46-2B10C0A06DBE}" type="presOf" srcId="{F26E5D56-C8B4-45E2-8030-27FF9ED662DE}" destId="{79AF72A0-27FF-47BC-AB4B-27BA25AEEB45}" srcOrd="0" destOrd="0" presId="urn:microsoft.com/office/officeart/2005/8/layout/venn1"/>
    <dgm:cxn modelId="{0E4D9C84-E157-44D4-A8D2-764FFD8EF074}" type="presOf" srcId="{FFCA0A71-C980-484E-9A1A-ADF195BD1F7B}" destId="{2D89F4CA-AA87-494E-852F-C680F7E5FB36}" srcOrd="0" destOrd="0" presId="urn:microsoft.com/office/officeart/2005/8/layout/venn1"/>
    <dgm:cxn modelId="{F268252D-2871-4B34-A7D2-06B016019ACD}" srcId="{A097B5C1-B333-4F5F-9D40-9D7A5167CA08}" destId="{F26E5D56-C8B4-45E2-8030-27FF9ED662DE}" srcOrd="1" destOrd="0" parTransId="{FCA66C0A-B75E-4179-A84D-A07BD580E7E3}" sibTransId="{A16C8CB3-B4EB-4265-90CE-DCBC0768AC84}"/>
    <dgm:cxn modelId="{240BC7A1-8BFE-4032-9BD1-67155183F80E}" type="presParOf" srcId="{B2F50D05-7957-45FA-A577-0EAAB2913D44}" destId="{13EA98AF-B344-4F0A-B69A-33475D1E64DD}" srcOrd="0" destOrd="0" presId="urn:microsoft.com/office/officeart/2005/8/layout/venn1"/>
    <dgm:cxn modelId="{49F3EFCF-1FFF-4DE7-93E9-A367B4AC100E}" type="presParOf" srcId="{B2F50D05-7957-45FA-A577-0EAAB2913D44}" destId="{FB2BB304-584F-4069-BB4B-ED4153718592}" srcOrd="1" destOrd="0" presId="urn:microsoft.com/office/officeart/2005/8/layout/venn1"/>
    <dgm:cxn modelId="{1A211891-B584-44CC-B599-BB75894088C3}" type="presParOf" srcId="{B2F50D05-7957-45FA-A577-0EAAB2913D44}" destId="{79AF72A0-27FF-47BC-AB4B-27BA25AEEB45}" srcOrd="2" destOrd="0" presId="urn:microsoft.com/office/officeart/2005/8/layout/venn1"/>
    <dgm:cxn modelId="{8F42C413-C154-4365-B617-6714DBBC8637}" type="presParOf" srcId="{B2F50D05-7957-45FA-A577-0EAAB2913D44}" destId="{DF68F9D1-4C2B-4D9D-8207-58D9A2D53D21}" srcOrd="3" destOrd="0" presId="urn:microsoft.com/office/officeart/2005/8/layout/venn1"/>
    <dgm:cxn modelId="{E79EE34C-E28A-4136-855F-C3BB4DA2AFA3}" type="presParOf" srcId="{B2F50D05-7957-45FA-A577-0EAAB2913D44}" destId="{2D89F4CA-AA87-494E-852F-C680F7E5FB36}" srcOrd="4" destOrd="0" presId="urn:microsoft.com/office/officeart/2005/8/layout/venn1"/>
    <dgm:cxn modelId="{D780DE2B-6771-4B3D-A2AA-C8781478C490}" type="presParOf" srcId="{B2F50D05-7957-45FA-A577-0EAAB2913D44}" destId="{2C1BBC23-025F-4098-8232-2A3B4A10169A}" srcOrd="5" destOrd="0" presId="urn:microsoft.com/office/officeart/2005/8/layout/venn1"/>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EA98AF-B344-4F0A-B69A-33475D1E64DD}">
      <dsp:nvSpPr>
        <dsp:cNvPr id="0" name=""/>
        <dsp:cNvSpPr/>
      </dsp:nvSpPr>
      <dsp:spPr>
        <a:xfrm>
          <a:off x="1551421" y="28723"/>
          <a:ext cx="1378711" cy="1378711"/>
        </a:xfrm>
        <a:prstGeom prst="ellipse">
          <a:avLst/>
        </a:prstGeom>
        <a:solidFill>
          <a:schemeClr val="accent6">
            <a:lumMod val="75000"/>
            <a:alpha val="5000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endParaRPr lang="fr-FR" sz="2800" kern="1200"/>
        </a:p>
      </dsp:txBody>
      <dsp:txXfrm>
        <a:off x="1735249" y="269997"/>
        <a:ext cx="1011055" cy="620420"/>
      </dsp:txXfrm>
    </dsp:sp>
    <dsp:sp modelId="{79AF72A0-27FF-47BC-AB4B-27BA25AEEB45}">
      <dsp:nvSpPr>
        <dsp:cNvPr id="0" name=""/>
        <dsp:cNvSpPr/>
      </dsp:nvSpPr>
      <dsp:spPr>
        <a:xfrm>
          <a:off x="2048906" y="890418"/>
          <a:ext cx="1378711" cy="1378711"/>
        </a:xfrm>
        <a:prstGeom prst="ellipse">
          <a:avLst/>
        </a:prstGeom>
        <a:solidFill>
          <a:schemeClr val="accent1">
            <a:lumMod val="75000"/>
            <a:alpha val="5000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fr-FR" sz="2300" kern="1200"/>
        </a:p>
      </dsp:txBody>
      <dsp:txXfrm>
        <a:off x="2470562" y="1246585"/>
        <a:ext cx="827227" cy="758291"/>
      </dsp:txXfrm>
    </dsp:sp>
    <dsp:sp modelId="{2D89F4CA-AA87-494E-852F-C680F7E5FB36}">
      <dsp:nvSpPr>
        <dsp:cNvPr id="0" name=""/>
        <dsp:cNvSpPr/>
      </dsp:nvSpPr>
      <dsp:spPr>
        <a:xfrm>
          <a:off x="1053936" y="890418"/>
          <a:ext cx="1378711" cy="1378711"/>
        </a:xfrm>
        <a:prstGeom prst="ellipse">
          <a:avLst/>
        </a:prstGeom>
        <a:solidFill>
          <a:schemeClr val="accent4">
            <a:lumMod val="60000"/>
            <a:lumOff val="40000"/>
            <a:alpha val="50000"/>
          </a:schemeClr>
        </a:solidFill>
        <a:ln w="12700" cap="flat" cmpd="sng" algn="ctr">
          <a:noFill/>
          <a:prstDash val="solid"/>
          <a:miter lim="800000"/>
        </a:ln>
        <a:effectLst>
          <a:outerShdw blurRad="44450" dist="27940" dir="5400000" algn="ctr" rotWithShape="0">
            <a:srgbClr val="000000">
              <a:alpha val="32000"/>
            </a:srgbClr>
          </a:outerShdw>
        </a:effectLst>
        <a:scene3d>
          <a:camera prst="orthographicFront">
            <a:rot lat="0" lon="0" rev="0"/>
          </a:camera>
          <a:lightRig rig="balanced" dir="t">
            <a:rot lat="0" lon="0" rev="8700000"/>
          </a:lightRig>
        </a:scene3d>
        <a:sp3d>
          <a:bevelT w="190500" h="38100"/>
        </a:sp3d>
      </dsp:spPr>
      <dsp:style>
        <a:lnRef idx="2">
          <a:scrgbClr r="0" g="0" b="0"/>
        </a:lnRef>
        <a:fillRef idx="1">
          <a:scrgbClr r="0" g="0" b="0"/>
        </a:fillRef>
        <a:effectRef idx="0">
          <a:scrgbClr r="0" g="0" b="0"/>
        </a:effectRef>
        <a:fontRef idx="minor">
          <a:schemeClr val="tx1"/>
        </a:fontRef>
      </dsp:style>
      <dsp:txBody>
        <a:bodyPr spcFirstLastPara="0" vert="horz" wrap="square" lIns="0" tIns="0" rIns="0" bIns="0" numCol="1" spcCol="1270" anchor="ctr" anchorCtr="0">
          <a:noAutofit/>
        </a:bodyPr>
        <a:lstStyle/>
        <a:p>
          <a:pPr lvl="0" algn="ctr" defTabSz="1022350">
            <a:lnSpc>
              <a:spcPct val="90000"/>
            </a:lnSpc>
            <a:spcBef>
              <a:spcPct val="0"/>
            </a:spcBef>
            <a:spcAft>
              <a:spcPct val="35000"/>
            </a:spcAft>
          </a:pPr>
          <a:endParaRPr lang="fr-FR" sz="2300" kern="1200"/>
        </a:p>
      </dsp:txBody>
      <dsp:txXfrm>
        <a:off x="1183765" y="1246585"/>
        <a:ext cx="827227" cy="758291"/>
      </dsp:txXfrm>
    </dsp:sp>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6">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84871" cy="502755"/>
          </a:xfrm>
          <a:prstGeom prst="rect">
            <a:avLst/>
          </a:prstGeom>
        </p:spPr>
        <p:txBody>
          <a:bodyPr vert="horz" lIns="96616" tIns="48308" rIns="96616" bIns="48308" rtlCol="0"/>
          <a:lstStyle>
            <a:lvl1pPr algn="l">
              <a:defRPr sz="1300"/>
            </a:lvl1pPr>
          </a:lstStyle>
          <a:p>
            <a:endParaRPr lang="fr-FR"/>
          </a:p>
        </p:txBody>
      </p:sp>
      <p:sp>
        <p:nvSpPr>
          <p:cNvPr id="3" name="Espace réservé de la date 2"/>
          <p:cNvSpPr>
            <a:spLocks noGrp="1"/>
          </p:cNvSpPr>
          <p:nvPr>
            <p:ph type="dt" idx="1"/>
          </p:nvPr>
        </p:nvSpPr>
        <p:spPr>
          <a:xfrm>
            <a:off x="3901698" y="0"/>
            <a:ext cx="2984871" cy="502755"/>
          </a:xfrm>
          <a:prstGeom prst="rect">
            <a:avLst/>
          </a:prstGeom>
        </p:spPr>
        <p:txBody>
          <a:bodyPr vert="horz" lIns="96616" tIns="48308" rIns="96616" bIns="48308" rtlCol="0"/>
          <a:lstStyle>
            <a:lvl1pPr algn="r">
              <a:defRPr sz="1300"/>
            </a:lvl1pPr>
          </a:lstStyle>
          <a:p>
            <a:fld id="{5586F563-F1D3-46DE-8E1F-53E2216DAF87}" type="datetimeFigureOut">
              <a:rPr lang="fr-FR" smtClean="0"/>
              <a:t>14/06/2016</a:t>
            </a:fld>
            <a:endParaRPr lang="fr-FR"/>
          </a:p>
        </p:txBody>
      </p:sp>
      <p:sp>
        <p:nvSpPr>
          <p:cNvPr id="4" name="Espace réservé de l'image des diapositives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6616" tIns="48308" rIns="96616" bIns="48308" rtlCol="0" anchor="ctr"/>
          <a:lstStyle/>
          <a:p>
            <a:endParaRPr lang="fr-FR"/>
          </a:p>
        </p:txBody>
      </p:sp>
      <p:sp>
        <p:nvSpPr>
          <p:cNvPr id="5" name="Espace réservé des commentaires 4"/>
          <p:cNvSpPr>
            <a:spLocks noGrp="1"/>
          </p:cNvSpPr>
          <p:nvPr>
            <p:ph type="body" sz="quarter" idx="3"/>
          </p:nvPr>
        </p:nvSpPr>
        <p:spPr>
          <a:xfrm>
            <a:off x="688817" y="4822269"/>
            <a:ext cx="5510530" cy="3945493"/>
          </a:xfrm>
          <a:prstGeom prst="rect">
            <a:avLst/>
          </a:prstGeom>
        </p:spPr>
        <p:txBody>
          <a:bodyPr vert="horz" lIns="96616" tIns="48308" rIns="96616" bIns="48308"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9517547"/>
            <a:ext cx="2984871" cy="502754"/>
          </a:xfrm>
          <a:prstGeom prst="rect">
            <a:avLst/>
          </a:prstGeom>
        </p:spPr>
        <p:txBody>
          <a:bodyPr vert="horz" lIns="96616" tIns="48308" rIns="96616" bIns="48308" rtlCol="0" anchor="b"/>
          <a:lstStyle>
            <a:lvl1pPr algn="l">
              <a:defRPr sz="1300"/>
            </a:lvl1pPr>
          </a:lstStyle>
          <a:p>
            <a:endParaRPr lang="fr-FR"/>
          </a:p>
        </p:txBody>
      </p:sp>
      <p:sp>
        <p:nvSpPr>
          <p:cNvPr id="7" name="Espace réservé du numéro de diapositive 6"/>
          <p:cNvSpPr>
            <a:spLocks noGrp="1"/>
          </p:cNvSpPr>
          <p:nvPr>
            <p:ph type="sldNum" sz="quarter" idx="5"/>
          </p:nvPr>
        </p:nvSpPr>
        <p:spPr>
          <a:xfrm>
            <a:off x="3901698" y="9517547"/>
            <a:ext cx="2984871" cy="502754"/>
          </a:xfrm>
          <a:prstGeom prst="rect">
            <a:avLst/>
          </a:prstGeom>
        </p:spPr>
        <p:txBody>
          <a:bodyPr vert="horz" lIns="96616" tIns="48308" rIns="96616" bIns="48308" rtlCol="0" anchor="b"/>
          <a:lstStyle>
            <a:lvl1pPr algn="r">
              <a:defRPr sz="1300"/>
            </a:lvl1pPr>
          </a:lstStyle>
          <a:p>
            <a:fld id="{FB374FF0-4741-45FB-BC93-EFC947FF545D}" type="slidenum">
              <a:rPr lang="fr-FR" smtClean="0"/>
              <a:t>‹N°›</a:t>
            </a:fld>
            <a:endParaRPr lang="fr-FR"/>
          </a:p>
        </p:txBody>
      </p:sp>
    </p:spTree>
    <p:extLst>
      <p:ext uri="{BB962C8B-B14F-4D97-AF65-F5344CB8AC3E}">
        <p14:creationId xmlns:p14="http://schemas.microsoft.com/office/powerpoint/2010/main" val="24379017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300" dirty="0"/>
              <a:t>Le projet institutionnel (réforme collège, nouveaux programmes) rejoint nos réflexions d’il y a deux ans</a:t>
            </a:r>
          </a:p>
          <a:p>
            <a:endParaRPr lang="fr-FR" sz="1300" dirty="0"/>
          </a:p>
          <a:p>
            <a:r>
              <a:rPr lang="fr-FR" sz="1300" dirty="0"/>
              <a:t>Aujourd’hui, les nouveaux programmes : confirmation de l’affirmation forte de l’apprendre</a:t>
            </a:r>
          </a:p>
          <a:p>
            <a:endParaRPr lang="fr-FR" sz="1300" dirty="0"/>
          </a:p>
          <a:p>
            <a:endParaRPr lang="fr-FR" dirty="0"/>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1</a:t>
            </a:fld>
            <a:endParaRPr lang="fr-FR"/>
          </a:p>
        </p:txBody>
      </p:sp>
    </p:spTree>
    <p:extLst>
      <p:ext uri="{BB962C8B-B14F-4D97-AF65-F5344CB8AC3E}">
        <p14:creationId xmlns:p14="http://schemas.microsoft.com/office/powerpoint/2010/main" val="265129675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Une évaluation dites « positives » : une réponse à la nécessité d’inscrire l’élève dans le plaisir de progresser dans la compréhension du monde. C’est la fin d e</a:t>
            </a:r>
            <a:r>
              <a:rPr lang="fr-FR" baseline="0" dirty="0" smtClean="0"/>
              <a:t> « l’acquis », « non acquis » sur des </a:t>
            </a:r>
            <a:r>
              <a:rPr lang="fr-FR" baseline="0" dirty="0" err="1" smtClean="0"/>
              <a:t>microcompétences</a:t>
            </a:r>
            <a:r>
              <a:rPr lang="fr-FR" dirty="0" smtClean="0"/>
              <a:t> </a:t>
            </a:r>
          </a:p>
          <a:p>
            <a:endParaRPr lang="fr-FR" dirty="0" smtClean="0"/>
          </a:p>
          <a:p>
            <a:r>
              <a:rPr lang="fr-FR" dirty="0" smtClean="0"/>
              <a:t>Des objets  fondamentaux travaillés prenant</a:t>
            </a:r>
            <a:r>
              <a:rPr lang="fr-FR" baseline="0" dirty="0" smtClean="0"/>
              <a:t> explicitement en compte la notion de parcours de progrès</a:t>
            </a:r>
            <a:endParaRPr lang="fr-FR" dirty="0"/>
          </a:p>
        </p:txBody>
      </p:sp>
      <p:sp>
        <p:nvSpPr>
          <p:cNvPr id="4" name="Espace réservé du numéro de diapositive 3"/>
          <p:cNvSpPr>
            <a:spLocks noGrp="1"/>
          </p:cNvSpPr>
          <p:nvPr>
            <p:ph type="sldNum" sz="quarter" idx="10"/>
          </p:nvPr>
        </p:nvSpPr>
        <p:spPr/>
        <p:txBody>
          <a:bodyPr/>
          <a:lstStyle/>
          <a:p>
            <a:fld id="{FB374FF0-4741-45FB-BC93-EFC947FF545D}" type="slidenum">
              <a:rPr lang="fr-FR" smtClean="0"/>
              <a:t>12</a:t>
            </a:fld>
            <a:endParaRPr lang="fr-FR"/>
          </a:p>
        </p:txBody>
      </p:sp>
    </p:spTree>
    <p:extLst>
      <p:ext uri="{BB962C8B-B14F-4D97-AF65-F5344CB8AC3E}">
        <p14:creationId xmlns:p14="http://schemas.microsoft.com/office/powerpoint/2010/main" val="178257900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300" dirty="0"/>
              <a:t>Le projet institutionnel (réforme collège, nouveaux programmes) rejoint nos réflexions d’il y a deux ans</a:t>
            </a:r>
          </a:p>
          <a:p>
            <a:endParaRPr lang="fr-FR" sz="1300" dirty="0"/>
          </a:p>
          <a:p>
            <a:r>
              <a:rPr lang="fr-FR" sz="1300" dirty="0"/>
              <a:t>Aujourd’hui, les nouveaux programmes : confirmation de l’affirmation forte de l’apprendre</a:t>
            </a:r>
          </a:p>
          <a:p>
            <a:endParaRPr lang="fr-FR" sz="1300" dirty="0"/>
          </a:p>
          <a:p>
            <a:endParaRPr lang="fr-FR" dirty="0"/>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2</a:t>
            </a:fld>
            <a:endParaRPr lang="fr-FR"/>
          </a:p>
        </p:txBody>
      </p:sp>
    </p:spTree>
    <p:extLst>
      <p:ext uri="{BB962C8B-B14F-4D97-AF65-F5344CB8AC3E}">
        <p14:creationId xmlns:p14="http://schemas.microsoft.com/office/powerpoint/2010/main" val="26512967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u="none" dirty="0" smtClean="0"/>
              <a:t>Le nouveau socle commun : une réponse à la nécessité de prendre en compte les</a:t>
            </a:r>
            <a:r>
              <a:rPr lang="fr-FR" u="none" baseline="0" dirty="0" smtClean="0"/>
              <a:t> réalités d’un monde qui change</a:t>
            </a:r>
            <a:endParaRPr lang="fr-FR" u="none" dirty="0" smtClean="0"/>
          </a:p>
          <a:p>
            <a:endParaRPr lang="fr-FR" u="sng" dirty="0" smtClean="0"/>
          </a:p>
          <a:p>
            <a:r>
              <a:rPr lang="fr-FR" u="sng" dirty="0" smtClean="0"/>
              <a:t>Les domaines de compétence</a:t>
            </a:r>
          </a:p>
          <a:p>
            <a:r>
              <a:rPr lang="fr-FR" dirty="0" smtClean="0"/>
              <a:t>Une déclinaison qui n’est plus grosso-modo disciplinaire (scolaire) mais anthropologique (culturelle)</a:t>
            </a:r>
          </a:p>
          <a:p>
            <a:r>
              <a:rPr lang="fr-FR" dirty="0" smtClean="0"/>
              <a:t>Une déclinaison</a:t>
            </a:r>
            <a:r>
              <a:rPr lang="fr-FR" baseline="0" dirty="0" smtClean="0"/>
              <a:t> qui n’est plus parcellaire mais globale</a:t>
            </a:r>
          </a:p>
          <a:p>
            <a:r>
              <a:rPr lang="fr-FR" u="sng" baseline="0" dirty="0" smtClean="0"/>
              <a:t>Des orientations clarifiées</a:t>
            </a:r>
          </a:p>
          <a:p>
            <a:r>
              <a:rPr lang="fr-FR" u="none" baseline="0" dirty="0" smtClean="0"/>
              <a:t>Deux objectifs… clairement l’école n’est plus cantonnée à l’instruction</a:t>
            </a:r>
          </a:p>
          <a:p>
            <a:r>
              <a:rPr lang="fr-FR" u="none" baseline="0" dirty="0" smtClean="0"/>
              <a:t>La notion de compétence adaptée clairement à l’Ecole</a:t>
            </a:r>
          </a:p>
          <a:p>
            <a:r>
              <a:rPr lang="fr-FR" u="none" baseline="0" dirty="0" smtClean="0"/>
              <a:t>L’élève et son progrès deviennent la référence clé… ce n’est plus le programme à traiter qui passe d’objectif (hier) à moyen (aujourd’hui)</a:t>
            </a:r>
          </a:p>
          <a:p>
            <a:endParaRPr lang="fr-FR" u="none" baseline="0" dirty="0" smtClean="0"/>
          </a:p>
          <a:p>
            <a:r>
              <a:rPr lang="fr-FR" u="none" baseline="0" dirty="0" smtClean="0"/>
              <a:t>Vigilance à la transposition non critique du </a:t>
            </a:r>
            <a:r>
              <a:rPr lang="fr-FR" u="none" baseline="0" dirty="0" err="1" smtClean="0"/>
              <a:t>Re</a:t>
            </a:r>
            <a:r>
              <a:rPr lang="fr-FR" u="none" baseline="0" dirty="0" smtClean="0"/>
              <a:t>, Ra, C, I… qui date de 30 ans (1986)</a:t>
            </a:r>
            <a:endParaRPr lang="fr-FR" u="none" dirty="0"/>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3</a:t>
            </a:fld>
            <a:endParaRPr lang="fr-FR"/>
          </a:p>
        </p:txBody>
      </p:sp>
    </p:spTree>
    <p:extLst>
      <p:ext uri="{BB962C8B-B14F-4D97-AF65-F5344CB8AC3E}">
        <p14:creationId xmlns:p14="http://schemas.microsoft.com/office/powerpoint/2010/main" val="931909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L’organisation par cycle : une réponse à la nécessité de prendre en compte les différents rythmes d’apprentissage (importance de l’apprendre)</a:t>
            </a:r>
          </a:p>
          <a:p>
            <a:endParaRPr lang="fr-FR" baseline="0" dirty="0" smtClean="0"/>
          </a:p>
          <a:p>
            <a:r>
              <a:rPr lang="fr-FR" baseline="0" dirty="0" smtClean="0"/>
              <a:t>La définition du cycle : d’abord une prise en compte de l’élève avant une prise en compte des savoirs transmis</a:t>
            </a:r>
          </a:p>
          <a:p>
            <a:r>
              <a:rPr lang="fr-FR" baseline="0" dirty="0" smtClean="0"/>
              <a:t>1/les caractéristiques de chacun de ces cycles sont spécifiés du point de vue de l’élève </a:t>
            </a:r>
          </a:p>
          <a:p>
            <a:r>
              <a:rPr lang="fr-FR" baseline="0" dirty="0" smtClean="0"/>
              <a:t>2/les programmes sont pensés comme « attendus » devant être maîtrisés contribuant au développement d’une culture commune</a:t>
            </a:r>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4</a:t>
            </a:fld>
            <a:endParaRPr lang="fr-FR"/>
          </a:p>
        </p:txBody>
      </p:sp>
    </p:spTree>
    <p:extLst>
      <p:ext uri="{BB962C8B-B14F-4D97-AF65-F5344CB8AC3E}">
        <p14:creationId xmlns:p14="http://schemas.microsoft.com/office/powerpoint/2010/main" val="242665805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L’organisation par cycle : une réponse à la nécessité de prendre en compte les différents rythmes d’apprentissage (importance de l’apprendre)</a:t>
            </a:r>
          </a:p>
          <a:p>
            <a:endParaRPr lang="fr-FR" baseline="0" dirty="0" smtClean="0"/>
          </a:p>
          <a:p>
            <a:r>
              <a:rPr lang="fr-FR" baseline="0" dirty="0" smtClean="0"/>
              <a:t>La définition du cycle : d’abord une prise en compte de l’élève avant une prise en compte des savoirs transmis</a:t>
            </a:r>
          </a:p>
          <a:p>
            <a:r>
              <a:rPr lang="fr-FR" baseline="0" dirty="0" smtClean="0"/>
              <a:t>1/les caractéristiques de chacun de ces cycles sont spécifiés du point de vue de l’élève </a:t>
            </a:r>
          </a:p>
          <a:p>
            <a:r>
              <a:rPr lang="fr-FR" baseline="0" dirty="0" smtClean="0"/>
              <a:t>2/les programmes sont pensés comme « attendus » devant être maîtrisés contribuant au développement d’une culture commune</a:t>
            </a:r>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5</a:t>
            </a:fld>
            <a:endParaRPr lang="fr-FR"/>
          </a:p>
        </p:txBody>
      </p:sp>
    </p:spTree>
    <p:extLst>
      <p:ext uri="{BB962C8B-B14F-4D97-AF65-F5344CB8AC3E}">
        <p14:creationId xmlns:p14="http://schemas.microsoft.com/office/powerpoint/2010/main" val="24266580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5" name="Rectangle 2"/>
          <p:cNvSpPr>
            <a:spLocks noGrp="1" noRot="1" noChangeAspect="1" noTextEdit="1"/>
          </p:cNvSpPr>
          <p:nvPr>
            <p:ph type="sldImg"/>
          </p:nvPr>
        </p:nvSpPr>
        <p:spPr bwMode="auto">
          <a:xfrm>
            <a:off x="439738" y="1252538"/>
            <a:ext cx="6008687" cy="3381375"/>
          </a:xfrm>
          <a:noFill/>
          <a:ln>
            <a:solidFill>
              <a:srgbClr val="000000"/>
            </a:solidFill>
            <a:miter lim="800000"/>
            <a:headEnd/>
            <a:tailEnd/>
          </a:ln>
        </p:spPr>
      </p:sp>
      <p:sp>
        <p:nvSpPr>
          <p:cNvPr id="52226" name="Rectangle 3"/>
          <p:cNvSpPr>
            <a:spLocks noGrp="1"/>
          </p:cNvSpPr>
          <p:nvPr>
            <p:ph type="body" idx="1"/>
          </p:nvPr>
        </p:nvSpPr>
        <p:spPr bwMode="auto">
          <a:noFill/>
        </p:spPr>
        <p:txBody>
          <a:bodyPr wrap="square" numCol="1" anchor="t" anchorCtr="0" compatLnSpc="1">
            <a:prstTxWarp prst="textNoShape">
              <a:avLst/>
            </a:prstTxWarp>
          </a:bodyPr>
          <a:lstStyle/>
          <a:p>
            <a:pPr>
              <a:buFont typeface="Wingdings" pitchFamily="2" charset="2"/>
              <a:buNone/>
            </a:pPr>
            <a:r>
              <a:rPr lang="fr-FR" dirty="0" smtClean="0"/>
              <a:t>Quelle que soit l’organisation choisie pour l’enseignement de sciences et technologie en 6</a:t>
            </a:r>
            <a:r>
              <a:rPr lang="fr-FR" baseline="30000" dirty="0" smtClean="0"/>
              <a:t>ème</a:t>
            </a:r>
            <a:r>
              <a:rPr lang="fr-FR" dirty="0" smtClean="0"/>
              <a:t>, il est nécessaire et important de mettre en place un projet </a:t>
            </a:r>
            <a:r>
              <a:rPr lang="fr-FR" b="1" dirty="0" smtClean="0"/>
              <a:t>d’équipe.</a:t>
            </a:r>
          </a:p>
          <a:p>
            <a:pPr defTabSz="924367" eaLnBrk="0" fontAlgn="base" hangingPunct="0">
              <a:spcBef>
                <a:spcPct val="30000"/>
              </a:spcBef>
              <a:spcAft>
                <a:spcPct val="0"/>
              </a:spcAft>
              <a:defRPr/>
            </a:pPr>
            <a:r>
              <a:rPr lang="fr-FR" b="1" dirty="0" smtClean="0"/>
              <a:t>Faire référence à la diapo 7 supprimée : </a:t>
            </a:r>
            <a:r>
              <a:rPr lang="fr-FR" altLang="fr-FR" b="1" dirty="0"/>
              <a:t>« En classe de sixième, la dotation horaire est de 4 heures pour les sciences expérimentales (sciences de la vie et de la Terre, physique-chimie) et la technologie. Il revient aux établissements d’assurer l’enseignement des sciences de la vie et de la Terre et de la technologie selon un volume horaire pertinent. Les établissements qui ont mis en place l’enseignement intégré de sciences et technologie (EIST) peuvent le poursuivre dans ce cadre. Cet enseignement peut également être poursuivi en classe de cinquième. Ce n’est pas pour autant une modalité d’enseignement généralisée : ce choix reste du ressort des équipes. »</a:t>
            </a:r>
          </a:p>
          <a:p>
            <a:pPr defTabSz="924367" eaLnBrk="0" fontAlgn="base" hangingPunct="0">
              <a:spcBef>
                <a:spcPct val="30000"/>
              </a:spcBef>
              <a:spcAft>
                <a:spcPct val="0"/>
              </a:spcAft>
              <a:defRPr/>
            </a:pPr>
            <a:r>
              <a:rPr lang="fr-FR" dirty="0" smtClean="0"/>
              <a:t/>
            </a:r>
            <a:br>
              <a:rPr lang="fr-FR" dirty="0" smtClean="0"/>
            </a:br>
            <a:r>
              <a:rPr lang="fr-FR" dirty="0" smtClean="0"/>
              <a:t>Les aspects organisationnels seront traités plus tard dans la journée, après un travail sur les attendus de fin de cycle 3</a:t>
            </a:r>
            <a:r>
              <a:rPr lang="fr-FR" baseline="0" dirty="0" smtClean="0"/>
              <a:t> :</a:t>
            </a:r>
            <a:r>
              <a:rPr lang="fr-FR" b="1" baseline="0" dirty="0" smtClean="0"/>
              <a:t> Question qui a émergé à Brest lors de cette diapo… </a:t>
            </a:r>
            <a:r>
              <a:rPr lang="fr-FR" b="1" baseline="0" dirty="0" err="1" smtClean="0"/>
              <a:t>cf</a:t>
            </a:r>
            <a:r>
              <a:rPr lang="fr-FR" b="1" baseline="0" dirty="0" smtClean="0"/>
              <a:t> passage de diapo 25 à place n°9</a:t>
            </a:r>
            <a:endParaRPr lang="fr-FR" b="1" dirty="0" smtClean="0"/>
          </a:p>
        </p:txBody>
      </p:sp>
    </p:spTree>
    <p:extLst>
      <p:ext uri="{BB962C8B-B14F-4D97-AF65-F5344CB8AC3E}">
        <p14:creationId xmlns:p14="http://schemas.microsoft.com/office/powerpoint/2010/main" val="397920858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0657" name="Rectangle 2"/>
          <p:cNvSpPr>
            <a:spLocks noGrp="1" noRot="1" noChangeAspect="1" noTextEdit="1"/>
          </p:cNvSpPr>
          <p:nvPr>
            <p:ph type="sldImg"/>
          </p:nvPr>
        </p:nvSpPr>
        <p:spPr bwMode="auto">
          <a:xfrm>
            <a:off x="439738" y="1252538"/>
            <a:ext cx="6008687" cy="3381375"/>
          </a:xfrm>
          <a:noFill/>
          <a:ln>
            <a:solidFill>
              <a:srgbClr val="000000"/>
            </a:solidFill>
            <a:miter lim="800000"/>
            <a:headEnd/>
            <a:tailEnd/>
          </a:ln>
        </p:spPr>
      </p:sp>
      <p:sp>
        <p:nvSpPr>
          <p:cNvPr id="70658" name="Rectangle 3"/>
          <p:cNvSpPr>
            <a:spLocks noGrp="1"/>
          </p:cNvSpPr>
          <p:nvPr>
            <p:ph type="body" idx="1"/>
          </p:nvPr>
        </p:nvSpPr>
        <p:spPr bwMode="auto">
          <a:noFill/>
        </p:spPr>
        <p:txBody>
          <a:bodyPr wrap="square" numCol="1" anchor="t" anchorCtr="0" compatLnSpc="1">
            <a:prstTxWarp prst="textNoShape">
              <a:avLst/>
            </a:prstTxWarp>
          </a:bodyPr>
          <a:lstStyle/>
          <a:p>
            <a:pPr marL="231092" indent="-231092">
              <a:spcBef>
                <a:spcPct val="0"/>
              </a:spcBef>
            </a:pPr>
            <a:r>
              <a:rPr lang="fr-FR" b="1" dirty="0" smtClean="0"/>
              <a:t>Diapo 25 placée ici, suite questions et débats portant sur les modalités de travail en commun ayant émergé de la diapo 8… Comment on travaille ensemble dans ce contexte ? </a:t>
            </a:r>
          </a:p>
          <a:p>
            <a:pPr marL="231092" indent="-231092">
              <a:spcBef>
                <a:spcPct val="0"/>
              </a:spcBef>
            </a:pPr>
            <a:endParaRPr lang="fr-FR" dirty="0" smtClean="0"/>
          </a:p>
          <a:p>
            <a:pPr marL="231092" indent="-231092">
              <a:spcBef>
                <a:spcPct val="0"/>
              </a:spcBef>
            </a:pPr>
            <a:r>
              <a:rPr lang="fr-FR" dirty="0" smtClean="0"/>
              <a:t>Juxtaposition : on entre dans le programme par « les connaissances associées » aux thématiques.</a:t>
            </a:r>
          </a:p>
          <a:p>
            <a:pPr marL="231092" indent="-231092">
              <a:spcBef>
                <a:spcPct val="0"/>
              </a:spcBef>
            </a:pPr>
            <a:endParaRPr lang="fr-FR" dirty="0" smtClean="0"/>
          </a:p>
          <a:p>
            <a:pPr marL="231092" indent="-231092">
              <a:spcBef>
                <a:spcPct val="0"/>
              </a:spcBef>
            </a:pPr>
            <a:r>
              <a:rPr lang="fr-FR" dirty="0" smtClean="0"/>
              <a:t>Interdisciplinarité : on entre dans le programme par les attendus de fin de cycle  en lien avec les thématiques – on </a:t>
            </a:r>
            <a:r>
              <a:rPr lang="fr-FR" u="sng" dirty="0" smtClean="0"/>
              <a:t>croise</a:t>
            </a:r>
            <a:r>
              <a:rPr lang="fr-FR" dirty="0" smtClean="0"/>
              <a:t> possiblement dans le cadre d’un projet, d’une éducation à…</a:t>
            </a:r>
          </a:p>
          <a:p>
            <a:pPr marL="231092" indent="-231092">
              <a:spcBef>
                <a:spcPct val="0"/>
              </a:spcBef>
            </a:pPr>
            <a:endParaRPr lang="fr-FR" dirty="0" smtClean="0"/>
          </a:p>
          <a:p>
            <a:pPr marL="231092" indent="-231092">
              <a:spcBef>
                <a:spcPct val="0"/>
              </a:spcBef>
            </a:pPr>
            <a:r>
              <a:rPr lang="fr-FR" dirty="0" smtClean="0"/>
              <a:t>Transdisciplinarité : on entre dans le programme par les attendus de fin de cycle sans se soucier des thématiques. Les attendus sont affiliés à un projet.</a:t>
            </a:r>
          </a:p>
          <a:p>
            <a:pPr marL="231092" indent="-231092"/>
            <a:endParaRPr lang="fr-FR" dirty="0" smtClean="0"/>
          </a:p>
          <a:p>
            <a:pPr marL="231092" indent="-231092"/>
            <a:endParaRPr lang="fr-FR" dirty="0" smtClean="0"/>
          </a:p>
        </p:txBody>
      </p:sp>
    </p:spTree>
    <p:extLst>
      <p:ext uri="{BB962C8B-B14F-4D97-AF65-F5344CB8AC3E}">
        <p14:creationId xmlns:p14="http://schemas.microsoft.com/office/powerpoint/2010/main" val="399606706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L’organisation par cycle : une réponse à la nécessité de prendre en compte les différents rythmes d’apprentissage (importance de l’apprendre)</a:t>
            </a:r>
          </a:p>
          <a:p>
            <a:endParaRPr lang="fr-FR" baseline="0" dirty="0" smtClean="0"/>
          </a:p>
          <a:p>
            <a:r>
              <a:rPr lang="fr-FR" baseline="0" dirty="0" smtClean="0"/>
              <a:t>La définition du cycle : d’abord une prise en compte de l’élève avant une prise en compte des savoirs transmis</a:t>
            </a:r>
          </a:p>
          <a:p>
            <a:r>
              <a:rPr lang="fr-FR" baseline="0" dirty="0" smtClean="0"/>
              <a:t>1/les caractéristiques de chacun de ces cycles sont spécifiés du point de vue de l’élève </a:t>
            </a:r>
          </a:p>
          <a:p>
            <a:r>
              <a:rPr lang="fr-FR" baseline="0" dirty="0" smtClean="0"/>
              <a:t>2/les programmes sont pensés comme « attendus » devant être maîtrisés contribuant au développement d’une culture commune</a:t>
            </a:r>
          </a:p>
        </p:txBody>
      </p:sp>
      <p:sp>
        <p:nvSpPr>
          <p:cNvPr id="4" name="Espace réservé du numéro de diapositive 3"/>
          <p:cNvSpPr>
            <a:spLocks noGrp="1"/>
          </p:cNvSpPr>
          <p:nvPr>
            <p:ph type="sldNum" sz="quarter" idx="10"/>
          </p:nvPr>
        </p:nvSpPr>
        <p:spPr/>
        <p:txBody>
          <a:bodyPr/>
          <a:lstStyle/>
          <a:p>
            <a:fld id="{2C2877B1-363B-4C67-9A1F-BE06112657B7}" type="slidenum">
              <a:rPr lang="fr-FR" smtClean="0"/>
              <a:t>8</a:t>
            </a:fld>
            <a:endParaRPr lang="fr-FR"/>
          </a:p>
        </p:txBody>
      </p:sp>
    </p:spTree>
    <p:extLst>
      <p:ext uri="{BB962C8B-B14F-4D97-AF65-F5344CB8AC3E}">
        <p14:creationId xmlns:p14="http://schemas.microsoft.com/office/powerpoint/2010/main" val="242665805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dirty="0" smtClean="0"/>
              <a:t>Des enseignements diversifiés : une nécessité pour répondre aux différentes modalités d’apprentissages de chacun</a:t>
            </a:r>
            <a:endParaRPr lang="fr-FR" dirty="0"/>
          </a:p>
        </p:txBody>
      </p:sp>
      <p:sp>
        <p:nvSpPr>
          <p:cNvPr id="4" name="Espace réservé du numéro de diapositive 3"/>
          <p:cNvSpPr>
            <a:spLocks noGrp="1"/>
          </p:cNvSpPr>
          <p:nvPr>
            <p:ph type="sldNum" sz="quarter" idx="10"/>
          </p:nvPr>
        </p:nvSpPr>
        <p:spPr/>
        <p:txBody>
          <a:bodyPr/>
          <a:lstStyle/>
          <a:p>
            <a:fld id="{FB374FF0-4741-45FB-BC93-EFC947FF545D}" type="slidenum">
              <a:rPr lang="fr-FR" smtClean="0"/>
              <a:t>9</a:t>
            </a:fld>
            <a:endParaRPr lang="fr-FR"/>
          </a:p>
        </p:txBody>
      </p:sp>
    </p:spTree>
    <p:extLst>
      <p:ext uri="{BB962C8B-B14F-4D97-AF65-F5344CB8AC3E}">
        <p14:creationId xmlns:p14="http://schemas.microsoft.com/office/powerpoint/2010/main" val="20735958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1524000" y="1122363"/>
            <a:ext cx="9144000" cy="2387600"/>
          </a:xfrm>
        </p:spPr>
        <p:txBody>
          <a:bodyPr anchor="b"/>
          <a:lstStyle>
            <a:lvl1pPr algn="ctr">
              <a:defRPr sz="6000"/>
            </a:lvl1pPr>
          </a:lstStyle>
          <a:p>
            <a:r>
              <a:rPr lang="fr-FR" smtClean="0"/>
              <a:t>Modifiez le style du titre</a:t>
            </a:r>
            <a:endParaRPr lang="fr-FR"/>
          </a:p>
        </p:txBody>
      </p:sp>
      <p:sp>
        <p:nvSpPr>
          <p:cNvPr id="3" name="Sous-titr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205087AD-5B86-4DD2-8A32-38AF4E5ECEFD}" type="datetimeFigureOut">
              <a:rPr lang="fr-FR" smtClean="0"/>
              <a:t>14/06/2016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604F0E-8440-41C2-9C75-9BD645BFEEBB}" type="slidenum">
              <a:rPr lang="fr-FR" smtClean="0"/>
              <a:t>‹N°›</a:t>
            </a:fld>
            <a:endParaRPr lang="fr-FR"/>
          </a:p>
        </p:txBody>
      </p:sp>
    </p:spTree>
    <p:extLst>
      <p:ext uri="{BB962C8B-B14F-4D97-AF65-F5344CB8AC3E}">
        <p14:creationId xmlns:p14="http://schemas.microsoft.com/office/powerpoint/2010/main" val="9386524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05087AD-5B86-4DD2-8A32-38AF4E5ECEFD}" type="datetimeFigureOut">
              <a:rPr lang="fr-FR" smtClean="0"/>
              <a:t>14/06/2016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604F0E-8440-41C2-9C75-9BD645BFEEBB}" type="slidenum">
              <a:rPr lang="fr-FR" smtClean="0"/>
              <a:t>‹N°›</a:t>
            </a:fld>
            <a:endParaRPr lang="fr-FR"/>
          </a:p>
        </p:txBody>
      </p:sp>
    </p:spTree>
    <p:extLst>
      <p:ext uri="{BB962C8B-B14F-4D97-AF65-F5344CB8AC3E}">
        <p14:creationId xmlns:p14="http://schemas.microsoft.com/office/powerpoint/2010/main" val="6121074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8724900" y="365125"/>
            <a:ext cx="2628900" cy="5811838"/>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838200" y="365125"/>
            <a:ext cx="7734300" cy="5811838"/>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05087AD-5B86-4DD2-8A32-38AF4E5ECEFD}" type="datetimeFigureOut">
              <a:rPr lang="fr-FR" smtClean="0"/>
              <a:t>14/06/2016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604F0E-8440-41C2-9C75-9BD645BFEEBB}" type="slidenum">
              <a:rPr lang="fr-FR" smtClean="0"/>
              <a:t>‹N°›</a:t>
            </a:fld>
            <a:endParaRPr lang="fr-FR"/>
          </a:p>
        </p:txBody>
      </p:sp>
    </p:spTree>
    <p:extLst>
      <p:ext uri="{BB962C8B-B14F-4D97-AF65-F5344CB8AC3E}">
        <p14:creationId xmlns:p14="http://schemas.microsoft.com/office/powerpoint/2010/main" val="402446266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05087AD-5B86-4DD2-8A32-38AF4E5ECEFD}" type="datetimeFigureOut">
              <a:rPr lang="fr-FR" smtClean="0"/>
              <a:t>14/06/2016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604F0E-8440-41C2-9C75-9BD645BFEEBB}" type="slidenum">
              <a:rPr lang="fr-FR" smtClean="0"/>
              <a:t>‹N°›</a:t>
            </a:fld>
            <a:endParaRPr lang="fr-FR"/>
          </a:p>
        </p:txBody>
      </p:sp>
    </p:spTree>
    <p:extLst>
      <p:ext uri="{BB962C8B-B14F-4D97-AF65-F5344CB8AC3E}">
        <p14:creationId xmlns:p14="http://schemas.microsoft.com/office/powerpoint/2010/main" val="7623070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831850" y="1709738"/>
            <a:ext cx="10515600" cy="2852737"/>
          </a:xfrm>
        </p:spPr>
        <p:txBody>
          <a:bodyPr anchor="b"/>
          <a:lstStyle>
            <a:lvl1pPr>
              <a:defRPr sz="6000"/>
            </a:lvl1pPr>
          </a:lstStyle>
          <a:p>
            <a:r>
              <a:rPr lang="fr-FR" smtClean="0"/>
              <a:t>Modifiez le style du titre</a:t>
            </a:r>
            <a:endParaRPr lang="fr-FR"/>
          </a:p>
        </p:txBody>
      </p:sp>
      <p:sp>
        <p:nvSpPr>
          <p:cNvPr id="3" name="Espace réservé du text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05087AD-5B86-4DD2-8A32-38AF4E5ECEFD}" type="datetimeFigureOut">
              <a:rPr lang="fr-FR" smtClean="0"/>
              <a:t>14/06/2016</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9F604F0E-8440-41C2-9C75-9BD645BFEEBB}" type="slidenum">
              <a:rPr lang="fr-FR" smtClean="0"/>
              <a:t>‹N°›</a:t>
            </a:fld>
            <a:endParaRPr lang="fr-FR"/>
          </a:p>
        </p:txBody>
      </p:sp>
    </p:spTree>
    <p:extLst>
      <p:ext uri="{BB962C8B-B14F-4D97-AF65-F5344CB8AC3E}">
        <p14:creationId xmlns:p14="http://schemas.microsoft.com/office/powerpoint/2010/main" val="1204927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838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6172200" y="1825625"/>
            <a:ext cx="5181600" cy="435133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05087AD-5B86-4DD2-8A32-38AF4E5ECEFD}" type="datetimeFigureOut">
              <a:rPr lang="fr-FR" smtClean="0"/>
              <a:t>14/06/2016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604F0E-8440-41C2-9C75-9BD645BFEEBB}" type="slidenum">
              <a:rPr lang="fr-FR" smtClean="0"/>
              <a:t>‹N°›</a:t>
            </a:fld>
            <a:endParaRPr lang="fr-FR"/>
          </a:p>
        </p:txBody>
      </p:sp>
    </p:spTree>
    <p:extLst>
      <p:ext uri="{BB962C8B-B14F-4D97-AF65-F5344CB8AC3E}">
        <p14:creationId xmlns:p14="http://schemas.microsoft.com/office/powerpoint/2010/main" val="53298792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a:xfrm>
            <a:off x="839788" y="365125"/>
            <a:ext cx="10515600" cy="1325563"/>
          </a:xfrm>
        </p:spPr>
        <p:txBody>
          <a:bodyPr/>
          <a:lstStyle/>
          <a:p>
            <a:r>
              <a:rPr lang="fr-FR" smtClean="0"/>
              <a:t>Modifiez le style du titre</a:t>
            </a:r>
            <a:endParaRPr lang="fr-FR"/>
          </a:p>
        </p:txBody>
      </p:sp>
      <p:sp>
        <p:nvSpPr>
          <p:cNvPr id="3" name="Espace réservé du text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839788" y="2505075"/>
            <a:ext cx="5157787"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6172200" y="2505075"/>
            <a:ext cx="5183188" cy="3684588"/>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05087AD-5B86-4DD2-8A32-38AF4E5ECEFD}" type="datetimeFigureOut">
              <a:rPr lang="fr-FR" smtClean="0"/>
              <a:t>14/06/2016</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9F604F0E-8440-41C2-9C75-9BD645BFEEBB}" type="slidenum">
              <a:rPr lang="fr-FR" smtClean="0"/>
              <a:t>‹N°›</a:t>
            </a:fld>
            <a:endParaRPr lang="fr-FR"/>
          </a:p>
        </p:txBody>
      </p:sp>
    </p:spTree>
    <p:extLst>
      <p:ext uri="{BB962C8B-B14F-4D97-AF65-F5344CB8AC3E}">
        <p14:creationId xmlns:p14="http://schemas.microsoft.com/office/powerpoint/2010/main" val="4283438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05087AD-5B86-4DD2-8A32-38AF4E5ECEFD}" type="datetimeFigureOut">
              <a:rPr lang="fr-FR" smtClean="0"/>
              <a:t>14/06/2016</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9F604F0E-8440-41C2-9C75-9BD645BFEEBB}" type="slidenum">
              <a:rPr lang="fr-FR" smtClean="0"/>
              <a:t>‹N°›</a:t>
            </a:fld>
            <a:endParaRPr lang="fr-FR"/>
          </a:p>
        </p:txBody>
      </p:sp>
    </p:spTree>
    <p:extLst>
      <p:ext uri="{BB962C8B-B14F-4D97-AF65-F5344CB8AC3E}">
        <p14:creationId xmlns:p14="http://schemas.microsoft.com/office/powerpoint/2010/main" val="1148303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05087AD-5B86-4DD2-8A32-38AF4E5ECEFD}" type="datetimeFigureOut">
              <a:rPr lang="fr-FR" smtClean="0"/>
              <a:t>14/06/2016</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9F604F0E-8440-41C2-9C75-9BD645BFEEBB}" type="slidenum">
              <a:rPr lang="fr-FR" smtClean="0"/>
              <a:t>‹N°›</a:t>
            </a:fld>
            <a:endParaRPr lang="fr-FR"/>
          </a:p>
        </p:txBody>
      </p:sp>
    </p:spTree>
    <p:extLst>
      <p:ext uri="{BB962C8B-B14F-4D97-AF65-F5344CB8AC3E}">
        <p14:creationId xmlns:p14="http://schemas.microsoft.com/office/powerpoint/2010/main" val="11534866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du conten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05087AD-5B86-4DD2-8A32-38AF4E5ECEFD}" type="datetimeFigureOut">
              <a:rPr lang="fr-FR" smtClean="0"/>
              <a:t>14/06/2016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604F0E-8440-41C2-9C75-9BD645BFEEBB}" type="slidenum">
              <a:rPr lang="fr-FR" smtClean="0"/>
              <a:t>‹N°›</a:t>
            </a:fld>
            <a:endParaRPr lang="fr-FR"/>
          </a:p>
        </p:txBody>
      </p:sp>
    </p:spTree>
    <p:extLst>
      <p:ext uri="{BB962C8B-B14F-4D97-AF65-F5344CB8AC3E}">
        <p14:creationId xmlns:p14="http://schemas.microsoft.com/office/powerpoint/2010/main" val="29447811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839788" y="457200"/>
            <a:ext cx="3932237" cy="1600200"/>
          </a:xfrm>
        </p:spPr>
        <p:txBody>
          <a:bodyPr anchor="b"/>
          <a:lstStyle>
            <a:lvl1pPr>
              <a:defRPr sz="3200"/>
            </a:lvl1pPr>
          </a:lstStyle>
          <a:p>
            <a:r>
              <a:rPr lang="fr-FR" smtClean="0"/>
              <a:t>Modifiez le style du titre</a:t>
            </a:r>
            <a:endParaRPr lang="fr-FR"/>
          </a:p>
        </p:txBody>
      </p:sp>
      <p:sp>
        <p:nvSpPr>
          <p:cNvPr id="3" name="Espace réservé pour une imag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05087AD-5B86-4DD2-8A32-38AF4E5ECEFD}" type="datetimeFigureOut">
              <a:rPr lang="fr-FR" smtClean="0"/>
              <a:t>14/06/2016</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9F604F0E-8440-41C2-9C75-9BD645BFEEBB}" type="slidenum">
              <a:rPr lang="fr-FR" smtClean="0"/>
              <a:t>‹N°›</a:t>
            </a:fld>
            <a:endParaRPr lang="fr-FR"/>
          </a:p>
        </p:txBody>
      </p:sp>
    </p:spTree>
    <p:extLst>
      <p:ext uri="{BB962C8B-B14F-4D97-AF65-F5344CB8AC3E}">
        <p14:creationId xmlns:p14="http://schemas.microsoft.com/office/powerpoint/2010/main" val="268318725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05087AD-5B86-4DD2-8A32-38AF4E5ECEFD}" type="datetimeFigureOut">
              <a:rPr lang="fr-FR" smtClean="0"/>
              <a:t>14/06/2016</a:t>
            </a:fld>
            <a:endParaRPr lang="fr-FR"/>
          </a:p>
        </p:txBody>
      </p:sp>
      <p:sp>
        <p:nvSpPr>
          <p:cNvPr id="5" name="Espace réservé du pied de pag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F604F0E-8440-41C2-9C75-9BD645BFEEBB}" type="slidenum">
              <a:rPr lang="fr-FR" smtClean="0"/>
              <a:t>‹N°›</a:t>
            </a:fld>
            <a:endParaRPr lang="fr-FR"/>
          </a:p>
        </p:txBody>
      </p:sp>
    </p:spTree>
    <p:extLst>
      <p:ext uri="{BB962C8B-B14F-4D97-AF65-F5344CB8AC3E}">
        <p14:creationId xmlns:p14="http://schemas.microsoft.com/office/powerpoint/2010/main" val="37222359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3.png"/><Relationship Id="rId7" Type="http://schemas.openxmlformats.org/officeDocument/2006/relationships/diagramColors" Target="../diagrams/colors1.xml"/><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dirty="0" smtClean="0"/>
              <a:t>Le projet </a:t>
            </a:r>
            <a:br>
              <a:rPr lang="fr-FR" dirty="0" smtClean="0"/>
            </a:br>
            <a:r>
              <a:rPr lang="fr-FR" dirty="0" smtClean="0"/>
              <a:t>institutionnel</a:t>
            </a:r>
            <a:endParaRPr lang="fr-FR" dirty="0"/>
          </a:p>
        </p:txBody>
      </p:sp>
      <p:sp>
        <p:nvSpPr>
          <p:cNvPr id="3" name="Espace réservé du texte 2"/>
          <p:cNvSpPr>
            <a:spLocks noGrp="1"/>
          </p:cNvSpPr>
          <p:nvPr>
            <p:ph type="body" idx="1"/>
          </p:nvPr>
        </p:nvSpPr>
        <p:spPr/>
        <p:txBody>
          <a:bodyPr/>
          <a:lstStyle/>
          <a:p>
            <a:r>
              <a:rPr lang="fr-FR" dirty="0" smtClean="0"/>
              <a:t>Global vers une culture commune</a:t>
            </a:r>
            <a:endParaRPr lang="fr-FR" dirty="0"/>
          </a:p>
        </p:txBody>
      </p:sp>
      <p:pic>
        <p:nvPicPr>
          <p:cNvPr id="4" name="Image 3"/>
          <p:cNvPicPr>
            <a:picLocks noChangeAspect="1"/>
          </p:cNvPicPr>
          <p:nvPr/>
        </p:nvPicPr>
        <p:blipFill rotWithShape="1">
          <a:blip r:embed="rId3"/>
          <a:srcRect l="27217" t="40234" r="43563" b="33751"/>
          <a:stretch/>
        </p:blipFill>
        <p:spPr>
          <a:xfrm>
            <a:off x="5850679" y="2951639"/>
            <a:ext cx="5343787" cy="2676088"/>
          </a:xfrm>
          <a:prstGeom prst="rect">
            <a:avLst/>
          </a:prstGeom>
        </p:spPr>
      </p:pic>
    </p:spTree>
    <p:extLst>
      <p:ext uri="{BB962C8B-B14F-4D97-AF65-F5344CB8AC3E}">
        <p14:creationId xmlns:p14="http://schemas.microsoft.com/office/powerpoint/2010/main" val="365181597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Groupe 4"/>
          <p:cNvGrpSpPr/>
          <p:nvPr/>
        </p:nvGrpSpPr>
        <p:grpSpPr>
          <a:xfrm>
            <a:off x="435429" y="1465943"/>
            <a:ext cx="10537371" cy="4851977"/>
            <a:chOff x="458788" y="1412875"/>
            <a:chExt cx="8280400" cy="3959225"/>
          </a:xfrm>
        </p:grpSpPr>
        <p:sp>
          <p:nvSpPr>
            <p:cNvPr id="6" name="Rectangle 5"/>
            <p:cNvSpPr/>
            <p:nvPr/>
          </p:nvSpPr>
          <p:spPr>
            <a:xfrm>
              <a:off x="2740025" y="1412875"/>
              <a:ext cx="3673475" cy="1079500"/>
            </a:xfrm>
            <a:prstGeom prst="rect">
              <a:avLst/>
            </a:prstGeom>
            <a:solidFill>
              <a:srgbClr val="BCCB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b="1" dirty="0">
                  <a:solidFill>
                    <a:srgbClr val="1C1850"/>
                  </a:solidFill>
                  <a:latin typeface="Calibri"/>
                  <a:cs typeface="Calibri"/>
                </a:rPr>
                <a:t>Enseignements communs</a:t>
              </a:r>
            </a:p>
            <a:p>
              <a:pPr algn="ctr">
                <a:defRPr/>
              </a:pPr>
              <a:r>
                <a:rPr lang="fr-FR" dirty="0">
                  <a:solidFill>
                    <a:srgbClr val="1C1850"/>
                  </a:solidFill>
                  <a:latin typeface="Calibri"/>
                  <a:cs typeface="Calibri"/>
                </a:rPr>
                <a:t>23 h en 6</a:t>
              </a:r>
              <a:r>
                <a:rPr lang="fr-FR" baseline="30000" dirty="0">
                  <a:solidFill>
                    <a:srgbClr val="1C1850"/>
                  </a:solidFill>
                  <a:latin typeface="Calibri"/>
                  <a:cs typeface="Calibri"/>
                </a:rPr>
                <a:t>e</a:t>
              </a:r>
              <a:r>
                <a:rPr lang="fr-FR" dirty="0">
                  <a:solidFill>
                    <a:srgbClr val="1C1850"/>
                  </a:solidFill>
                  <a:latin typeface="Calibri"/>
                  <a:cs typeface="Calibri"/>
                </a:rPr>
                <a:t> </a:t>
              </a:r>
            </a:p>
            <a:p>
              <a:pPr algn="ctr">
                <a:defRPr/>
              </a:pPr>
              <a:r>
                <a:rPr lang="fr-FR" dirty="0">
                  <a:solidFill>
                    <a:srgbClr val="1C1850"/>
                  </a:solidFill>
                  <a:latin typeface="Calibri"/>
                  <a:cs typeface="Calibri"/>
                </a:rPr>
                <a:t>22 h en 5</a:t>
              </a:r>
              <a:r>
                <a:rPr lang="fr-FR" baseline="30000" dirty="0">
                  <a:solidFill>
                    <a:srgbClr val="1C1850"/>
                  </a:solidFill>
                  <a:latin typeface="Calibri"/>
                  <a:cs typeface="Calibri"/>
                </a:rPr>
                <a:t>e</a:t>
              </a:r>
              <a:r>
                <a:rPr lang="fr-FR" dirty="0">
                  <a:solidFill>
                    <a:srgbClr val="1C1850"/>
                  </a:solidFill>
                  <a:latin typeface="Calibri"/>
                  <a:cs typeface="Calibri"/>
                </a:rPr>
                <a:t> / 4</a:t>
              </a:r>
              <a:r>
                <a:rPr lang="fr-FR" baseline="30000" dirty="0">
                  <a:solidFill>
                    <a:srgbClr val="1C1850"/>
                  </a:solidFill>
                  <a:latin typeface="Calibri"/>
                  <a:cs typeface="Calibri"/>
                </a:rPr>
                <a:t>e</a:t>
              </a:r>
              <a:r>
                <a:rPr lang="fr-FR" dirty="0">
                  <a:solidFill>
                    <a:srgbClr val="1C1850"/>
                  </a:solidFill>
                  <a:latin typeface="Calibri"/>
                  <a:cs typeface="Calibri"/>
                </a:rPr>
                <a:t> / 3</a:t>
              </a:r>
              <a:r>
                <a:rPr lang="fr-FR" baseline="30000" dirty="0">
                  <a:solidFill>
                    <a:srgbClr val="1C1850"/>
                  </a:solidFill>
                  <a:latin typeface="Calibri"/>
                  <a:cs typeface="Calibri"/>
                </a:rPr>
                <a:t>e</a:t>
              </a:r>
              <a:r>
                <a:rPr lang="fr-FR" dirty="0">
                  <a:solidFill>
                    <a:srgbClr val="1C1850"/>
                  </a:solidFill>
                  <a:latin typeface="Calibri"/>
                  <a:cs typeface="Calibri"/>
                </a:rPr>
                <a:t> </a:t>
              </a:r>
            </a:p>
          </p:txBody>
        </p:sp>
        <p:sp>
          <p:nvSpPr>
            <p:cNvPr id="7" name="Rectangle 6"/>
            <p:cNvSpPr/>
            <p:nvPr/>
          </p:nvSpPr>
          <p:spPr>
            <a:xfrm>
              <a:off x="4932363" y="3460750"/>
              <a:ext cx="3671887" cy="1079500"/>
            </a:xfrm>
            <a:prstGeom prst="rect">
              <a:avLst/>
            </a:prstGeom>
            <a:solidFill>
              <a:srgbClr val="BCCB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b="1" dirty="0">
                  <a:solidFill>
                    <a:srgbClr val="1C1850"/>
                  </a:solidFill>
                  <a:latin typeface="Calibri"/>
                  <a:cs typeface="Calibri"/>
                </a:rPr>
                <a:t>Enseignements pratiques interdisciplinaires (EPI)</a:t>
              </a:r>
            </a:p>
            <a:p>
              <a:pPr algn="ctr">
                <a:defRPr/>
              </a:pPr>
              <a:r>
                <a:rPr lang="fr-FR" dirty="0">
                  <a:solidFill>
                    <a:srgbClr val="1C1850"/>
                  </a:solidFill>
                  <a:latin typeface="Calibri"/>
                  <a:cs typeface="Calibri"/>
                </a:rPr>
                <a:t>3 ou 2 h en 5</a:t>
              </a:r>
              <a:r>
                <a:rPr lang="fr-FR" baseline="30000" dirty="0">
                  <a:solidFill>
                    <a:srgbClr val="1C1850"/>
                  </a:solidFill>
                  <a:latin typeface="Calibri"/>
                  <a:cs typeface="Calibri"/>
                </a:rPr>
                <a:t>e</a:t>
              </a:r>
              <a:r>
                <a:rPr lang="fr-FR" dirty="0">
                  <a:solidFill>
                    <a:srgbClr val="1C1850"/>
                  </a:solidFill>
                  <a:latin typeface="Calibri"/>
                  <a:cs typeface="Calibri"/>
                </a:rPr>
                <a:t> / 4</a:t>
              </a:r>
              <a:r>
                <a:rPr lang="fr-FR" baseline="30000" dirty="0">
                  <a:solidFill>
                    <a:srgbClr val="1C1850"/>
                  </a:solidFill>
                  <a:latin typeface="Calibri"/>
                  <a:cs typeface="Calibri"/>
                </a:rPr>
                <a:t>e</a:t>
              </a:r>
              <a:r>
                <a:rPr lang="fr-FR" dirty="0">
                  <a:solidFill>
                    <a:srgbClr val="1C1850"/>
                  </a:solidFill>
                  <a:latin typeface="Calibri"/>
                  <a:cs typeface="Calibri"/>
                </a:rPr>
                <a:t> / 3</a:t>
              </a:r>
              <a:r>
                <a:rPr lang="fr-FR" baseline="30000" dirty="0">
                  <a:solidFill>
                    <a:srgbClr val="1C1850"/>
                  </a:solidFill>
                  <a:latin typeface="Calibri"/>
                  <a:cs typeface="Calibri"/>
                </a:rPr>
                <a:t>e</a:t>
              </a:r>
              <a:r>
                <a:rPr lang="fr-FR" dirty="0">
                  <a:solidFill>
                    <a:srgbClr val="1C1850"/>
                  </a:solidFill>
                  <a:latin typeface="Calibri"/>
                  <a:cs typeface="Calibri"/>
                </a:rPr>
                <a:t> </a:t>
              </a:r>
            </a:p>
          </p:txBody>
        </p:sp>
        <p:sp>
          <p:nvSpPr>
            <p:cNvPr id="8" name="Rectangle 7"/>
            <p:cNvSpPr/>
            <p:nvPr/>
          </p:nvSpPr>
          <p:spPr>
            <a:xfrm>
              <a:off x="549275" y="3460750"/>
              <a:ext cx="3671888" cy="1079500"/>
            </a:xfrm>
            <a:prstGeom prst="rect">
              <a:avLst/>
            </a:prstGeom>
            <a:solidFill>
              <a:srgbClr val="BCCB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altLang="fr-FR" b="1" dirty="0">
                  <a:solidFill>
                    <a:srgbClr val="1C1850"/>
                  </a:solidFill>
                  <a:latin typeface="Calibri" pitchFamily="34" charset="0"/>
                </a:rPr>
                <a:t>Accompagnement personnalisé</a:t>
              </a:r>
            </a:p>
            <a:p>
              <a:pPr algn="ctr">
                <a:defRPr/>
              </a:pPr>
              <a:r>
                <a:rPr lang="fr-FR" altLang="fr-FR" dirty="0">
                  <a:solidFill>
                    <a:srgbClr val="1C1850"/>
                  </a:solidFill>
                  <a:latin typeface="Calibri" pitchFamily="34" charset="0"/>
                </a:rPr>
                <a:t>3 h en 6</a:t>
              </a:r>
              <a:r>
                <a:rPr lang="fr-FR" altLang="fr-FR" baseline="30000" dirty="0">
                  <a:solidFill>
                    <a:srgbClr val="1C1850"/>
                  </a:solidFill>
                  <a:latin typeface="Calibri" pitchFamily="34" charset="0"/>
                </a:rPr>
                <a:t>e</a:t>
              </a:r>
              <a:endParaRPr lang="fr-FR" altLang="fr-FR" dirty="0">
                <a:solidFill>
                  <a:srgbClr val="1C1850"/>
                </a:solidFill>
                <a:latin typeface="Calibri" pitchFamily="34" charset="0"/>
              </a:endParaRPr>
            </a:p>
            <a:p>
              <a:pPr algn="ctr">
                <a:defRPr/>
              </a:pPr>
              <a:r>
                <a:rPr lang="fr-FR" altLang="fr-FR" dirty="0">
                  <a:solidFill>
                    <a:srgbClr val="1C1850"/>
                  </a:solidFill>
                  <a:latin typeface="Calibri" pitchFamily="34" charset="0"/>
                </a:rPr>
                <a:t>1 ou 2 h en 5</a:t>
              </a:r>
              <a:r>
                <a:rPr lang="fr-FR" altLang="fr-FR" baseline="30000" dirty="0">
                  <a:solidFill>
                    <a:srgbClr val="1C1850"/>
                  </a:solidFill>
                  <a:latin typeface="Calibri" pitchFamily="34" charset="0"/>
                </a:rPr>
                <a:t>e</a:t>
              </a:r>
              <a:r>
                <a:rPr lang="fr-FR" altLang="fr-FR" dirty="0">
                  <a:solidFill>
                    <a:srgbClr val="1C1850"/>
                  </a:solidFill>
                  <a:latin typeface="Calibri" pitchFamily="34" charset="0"/>
                </a:rPr>
                <a:t> / 4</a:t>
              </a:r>
              <a:r>
                <a:rPr lang="fr-FR" altLang="fr-FR" baseline="30000" dirty="0">
                  <a:solidFill>
                    <a:srgbClr val="1C1850"/>
                  </a:solidFill>
                  <a:latin typeface="Calibri" pitchFamily="34" charset="0"/>
                </a:rPr>
                <a:t>e</a:t>
              </a:r>
              <a:r>
                <a:rPr lang="fr-FR" altLang="fr-FR" dirty="0">
                  <a:solidFill>
                    <a:srgbClr val="1C1850"/>
                  </a:solidFill>
                  <a:latin typeface="Calibri" pitchFamily="34" charset="0"/>
                </a:rPr>
                <a:t> / 3</a:t>
              </a:r>
              <a:r>
                <a:rPr lang="fr-FR" altLang="fr-FR" baseline="30000" dirty="0">
                  <a:solidFill>
                    <a:srgbClr val="1C1850"/>
                  </a:solidFill>
                  <a:latin typeface="Calibri" pitchFamily="34" charset="0"/>
                </a:rPr>
                <a:t>e</a:t>
              </a:r>
              <a:r>
                <a:rPr lang="fr-FR" altLang="fr-FR" dirty="0">
                  <a:solidFill>
                    <a:srgbClr val="1C1850"/>
                  </a:solidFill>
                  <a:latin typeface="Calibri" pitchFamily="34" charset="0"/>
                </a:rPr>
                <a:t> </a:t>
              </a:r>
            </a:p>
          </p:txBody>
        </p:sp>
        <p:sp>
          <p:nvSpPr>
            <p:cNvPr id="9" name="Croix 8"/>
            <p:cNvSpPr/>
            <p:nvPr/>
          </p:nvSpPr>
          <p:spPr>
            <a:xfrm>
              <a:off x="4319588" y="2698750"/>
              <a:ext cx="504825" cy="514350"/>
            </a:xfrm>
            <a:prstGeom prst="plus">
              <a:avLst>
                <a:gd name="adj" fmla="val 36275"/>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fr-FR"/>
            </a:p>
          </p:txBody>
        </p:sp>
        <p:sp>
          <p:nvSpPr>
            <p:cNvPr id="10" name="ZoneTexte 1"/>
            <p:cNvSpPr txBox="1">
              <a:spLocks noChangeArrowheads="1"/>
            </p:cNvSpPr>
            <p:nvPr/>
          </p:nvSpPr>
          <p:spPr bwMode="auto">
            <a:xfrm>
              <a:off x="827088" y="4705350"/>
              <a:ext cx="7308850" cy="5222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spcBef>
                  <a:spcPct val="60000"/>
                </a:spcBef>
                <a:spcAft>
                  <a:spcPct val="40000"/>
                </a:spcAft>
                <a:buClr>
                  <a:srgbClr val="FF0000"/>
                </a:buClr>
                <a:buSzPct val="100000"/>
                <a:buFont typeface="Akkurat-BoldExtra"/>
                <a:buChar char="●"/>
                <a:defRPr sz="2000">
                  <a:solidFill>
                    <a:srgbClr val="1C1850"/>
                  </a:solidFill>
                  <a:latin typeface="Calibri" pitchFamily="34" charset="0"/>
                  <a:ea typeface="Arial" pitchFamily="34" charset="0"/>
                  <a:cs typeface="Calibri" pitchFamily="34" charset="0"/>
                </a:defRPr>
              </a:lvl1pPr>
              <a:lvl2pPr marL="742950" indent="-285750" eaLnBrk="0" hangingPunct="0">
                <a:spcBef>
                  <a:spcPct val="20000"/>
                </a:spcBef>
                <a:buClr>
                  <a:schemeClr val="tx1"/>
                </a:buClr>
                <a:buFont typeface="Lucida Grande"/>
                <a:buChar char="-"/>
                <a:defRPr sz="1500">
                  <a:solidFill>
                    <a:srgbClr val="1C1850"/>
                  </a:solidFill>
                  <a:latin typeface="Calibri" pitchFamily="34" charset="0"/>
                  <a:ea typeface="Arial" pitchFamily="34" charset="0"/>
                  <a:cs typeface="Calibri" pitchFamily="34" charset="0"/>
                </a:defRPr>
              </a:lvl2pPr>
              <a:lvl3pPr marL="1143000" indent="-228600" eaLnBrk="0" hangingPunct="0">
                <a:spcBef>
                  <a:spcPct val="20000"/>
                </a:spcBef>
                <a:defRPr sz="1500">
                  <a:solidFill>
                    <a:srgbClr val="1C1850"/>
                  </a:solidFill>
                  <a:latin typeface="Calibri" pitchFamily="34" charset="0"/>
                  <a:ea typeface="Arial" pitchFamily="34" charset="0"/>
                  <a:cs typeface="Calibri" pitchFamily="34" charset="0"/>
                </a:defRPr>
              </a:lvl3pPr>
              <a:lvl4pPr marL="1600200" indent="-228600" eaLnBrk="0" hangingPunct="0">
                <a:spcBef>
                  <a:spcPct val="20000"/>
                </a:spcBef>
                <a:buClr>
                  <a:srgbClr val="1C1850"/>
                </a:buClr>
                <a:buFont typeface="Arial" pitchFamily="34" charset="0"/>
                <a:buChar char="–"/>
                <a:defRPr sz="1100">
                  <a:solidFill>
                    <a:srgbClr val="1C1850"/>
                  </a:solidFill>
                  <a:latin typeface="Calibri" pitchFamily="34" charset="0"/>
                  <a:ea typeface="Arial" pitchFamily="34" charset="0"/>
                  <a:cs typeface="Calibri" pitchFamily="34" charset="0"/>
                </a:defRPr>
              </a:lvl4pPr>
              <a:lvl5pPr marL="2057400" indent="-228600" eaLnBrk="0" hangingPunct="0">
                <a:spcBef>
                  <a:spcPct val="20000"/>
                </a:spcBef>
                <a:defRPr sz="1100">
                  <a:solidFill>
                    <a:srgbClr val="1C1850"/>
                  </a:solidFill>
                  <a:latin typeface="Calibri" pitchFamily="34" charset="0"/>
                  <a:ea typeface="Arial" pitchFamily="34" charset="0"/>
                  <a:cs typeface="Calibri" pitchFamily="34" charset="0"/>
                </a:defRPr>
              </a:lvl5pPr>
              <a:lvl6pPr marL="2514600" indent="-228600" eaLnBrk="0" fontAlgn="base" hangingPunct="0">
                <a:spcBef>
                  <a:spcPct val="20000"/>
                </a:spcBef>
                <a:spcAft>
                  <a:spcPct val="0"/>
                </a:spcAft>
                <a:defRPr sz="1100">
                  <a:solidFill>
                    <a:srgbClr val="1C1850"/>
                  </a:solidFill>
                  <a:latin typeface="Calibri" pitchFamily="34" charset="0"/>
                  <a:ea typeface="Arial" pitchFamily="34" charset="0"/>
                  <a:cs typeface="Calibri" pitchFamily="34" charset="0"/>
                </a:defRPr>
              </a:lvl6pPr>
              <a:lvl7pPr marL="2971800" indent="-228600" eaLnBrk="0" fontAlgn="base" hangingPunct="0">
                <a:spcBef>
                  <a:spcPct val="20000"/>
                </a:spcBef>
                <a:spcAft>
                  <a:spcPct val="0"/>
                </a:spcAft>
                <a:defRPr sz="1100">
                  <a:solidFill>
                    <a:srgbClr val="1C1850"/>
                  </a:solidFill>
                  <a:latin typeface="Calibri" pitchFamily="34" charset="0"/>
                  <a:ea typeface="Arial" pitchFamily="34" charset="0"/>
                  <a:cs typeface="Calibri" pitchFamily="34" charset="0"/>
                </a:defRPr>
              </a:lvl7pPr>
              <a:lvl8pPr marL="3429000" indent="-228600" eaLnBrk="0" fontAlgn="base" hangingPunct="0">
                <a:spcBef>
                  <a:spcPct val="20000"/>
                </a:spcBef>
                <a:spcAft>
                  <a:spcPct val="0"/>
                </a:spcAft>
                <a:defRPr sz="1100">
                  <a:solidFill>
                    <a:srgbClr val="1C1850"/>
                  </a:solidFill>
                  <a:latin typeface="Calibri" pitchFamily="34" charset="0"/>
                  <a:ea typeface="Arial" pitchFamily="34" charset="0"/>
                  <a:cs typeface="Calibri" pitchFamily="34" charset="0"/>
                </a:defRPr>
              </a:lvl8pPr>
              <a:lvl9pPr marL="3886200" indent="-228600" eaLnBrk="0" fontAlgn="base" hangingPunct="0">
                <a:spcBef>
                  <a:spcPct val="20000"/>
                </a:spcBef>
                <a:spcAft>
                  <a:spcPct val="0"/>
                </a:spcAft>
                <a:defRPr sz="1100">
                  <a:solidFill>
                    <a:srgbClr val="1C1850"/>
                  </a:solidFill>
                  <a:latin typeface="Calibri" pitchFamily="34" charset="0"/>
                  <a:ea typeface="Arial" pitchFamily="34" charset="0"/>
                  <a:cs typeface="Calibri" pitchFamily="34" charset="0"/>
                </a:defRPr>
              </a:lvl9pPr>
            </a:lstStyle>
            <a:p>
              <a:pPr algn="ctr" eaLnBrk="1" hangingPunct="1">
                <a:spcBef>
                  <a:spcPct val="0"/>
                </a:spcBef>
                <a:spcAft>
                  <a:spcPct val="0"/>
                </a:spcAft>
                <a:buClrTx/>
                <a:buSzTx/>
                <a:buFontTx/>
                <a:buNone/>
              </a:pPr>
              <a:r>
                <a:rPr lang="fr-FR" altLang="fr-FR" sz="1400" b="1" i="1">
                  <a:solidFill>
                    <a:schemeClr val="tx1"/>
                  </a:solidFill>
                  <a:ea typeface="MS PGothic" pitchFamily="34" charset="-128"/>
                  <a:cs typeface="Arial" pitchFamily="34" charset="0"/>
                </a:rPr>
                <a:t>Enseignements complémentaires</a:t>
              </a:r>
            </a:p>
            <a:p>
              <a:pPr algn="ctr" eaLnBrk="1" hangingPunct="1">
                <a:spcBef>
                  <a:spcPct val="0"/>
                </a:spcBef>
                <a:spcAft>
                  <a:spcPct val="0"/>
                </a:spcAft>
                <a:buClrTx/>
                <a:buSzTx/>
                <a:buFontTx/>
                <a:buNone/>
              </a:pPr>
              <a:r>
                <a:rPr lang="fr-FR" altLang="fr-FR" sz="1400" i="1">
                  <a:solidFill>
                    <a:schemeClr val="tx1"/>
                  </a:solidFill>
                  <a:ea typeface="MS PGothic" pitchFamily="34" charset="-128"/>
                  <a:cs typeface="Arial" pitchFamily="34" charset="0"/>
                </a:rPr>
                <a:t>3 h hebdomadaires en 6</a:t>
              </a:r>
              <a:r>
                <a:rPr lang="fr-FR" altLang="fr-FR" sz="1400" i="1" baseline="30000">
                  <a:solidFill>
                    <a:schemeClr val="tx1"/>
                  </a:solidFill>
                  <a:ea typeface="MS PGothic" pitchFamily="34" charset="-128"/>
                  <a:cs typeface="Arial" pitchFamily="34" charset="0"/>
                </a:rPr>
                <a:t>e</a:t>
              </a:r>
              <a:r>
                <a:rPr lang="fr-FR" altLang="fr-FR" sz="1400" i="1">
                  <a:solidFill>
                    <a:schemeClr val="tx1"/>
                  </a:solidFill>
                  <a:ea typeface="MS PGothic" pitchFamily="34" charset="-128"/>
                  <a:cs typeface="Arial" pitchFamily="34" charset="0"/>
                </a:rPr>
                <a:t> et 4 h hebdomadaires en 5</a:t>
              </a:r>
              <a:r>
                <a:rPr lang="fr-FR" altLang="fr-FR" sz="1400" i="1" baseline="30000">
                  <a:solidFill>
                    <a:schemeClr val="tx1"/>
                  </a:solidFill>
                  <a:ea typeface="MS PGothic" pitchFamily="34" charset="-128"/>
                  <a:cs typeface="Arial" pitchFamily="34" charset="0"/>
                </a:rPr>
                <a:t>e</a:t>
              </a:r>
              <a:r>
                <a:rPr lang="fr-FR" altLang="fr-FR" sz="1400" i="1">
                  <a:solidFill>
                    <a:schemeClr val="tx1"/>
                  </a:solidFill>
                  <a:ea typeface="MS PGothic" pitchFamily="34" charset="-128"/>
                  <a:cs typeface="Arial" pitchFamily="34" charset="0"/>
                </a:rPr>
                <a:t>, 4</a:t>
              </a:r>
              <a:r>
                <a:rPr lang="fr-FR" altLang="fr-FR" sz="1400" i="1" baseline="30000">
                  <a:solidFill>
                    <a:schemeClr val="tx1"/>
                  </a:solidFill>
                  <a:ea typeface="MS PGothic" pitchFamily="34" charset="-128"/>
                  <a:cs typeface="Arial" pitchFamily="34" charset="0"/>
                </a:rPr>
                <a:t>e</a:t>
              </a:r>
              <a:r>
                <a:rPr lang="fr-FR" altLang="fr-FR" sz="1400" i="1">
                  <a:solidFill>
                    <a:schemeClr val="tx1"/>
                  </a:solidFill>
                  <a:ea typeface="MS PGothic" pitchFamily="34" charset="-128"/>
                  <a:cs typeface="Arial" pitchFamily="34" charset="0"/>
                </a:rPr>
                <a:t> et 3</a:t>
              </a:r>
              <a:r>
                <a:rPr lang="fr-FR" altLang="fr-FR" sz="1400" i="1" baseline="30000">
                  <a:solidFill>
                    <a:schemeClr val="tx1"/>
                  </a:solidFill>
                  <a:ea typeface="MS PGothic" pitchFamily="34" charset="-128"/>
                  <a:cs typeface="Arial" pitchFamily="34" charset="0"/>
                </a:rPr>
                <a:t>e</a:t>
              </a:r>
              <a:r>
                <a:rPr lang="fr-FR" altLang="fr-FR" sz="1400" i="1">
                  <a:solidFill>
                    <a:schemeClr val="tx1"/>
                  </a:solidFill>
                  <a:ea typeface="MS PGothic" pitchFamily="34" charset="-128"/>
                  <a:cs typeface="Arial" pitchFamily="34" charset="0"/>
                </a:rPr>
                <a:t> </a:t>
              </a:r>
            </a:p>
          </p:txBody>
        </p:sp>
        <p:sp>
          <p:nvSpPr>
            <p:cNvPr id="11" name="Rectangle 10"/>
            <p:cNvSpPr/>
            <p:nvPr/>
          </p:nvSpPr>
          <p:spPr>
            <a:xfrm>
              <a:off x="458788" y="3284538"/>
              <a:ext cx="8280400" cy="2087562"/>
            </a:xfrm>
            <a:prstGeom prst="rect">
              <a:avLst/>
            </a:prstGeom>
            <a:noFill/>
            <a:ln>
              <a:solidFill>
                <a:srgbClr val="ADBB1F"/>
              </a:solidFill>
              <a:prstDash val="dash"/>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fr-FR"/>
            </a:p>
          </p:txBody>
        </p:sp>
      </p:grpSp>
      <p:sp>
        <p:nvSpPr>
          <p:cNvPr id="12" name="Titre 1"/>
          <p:cNvSpPr txBox="1">
            <a:spLocks/>
          </p:cNvSpPr>
          <p:nvPr/>
        </p:nvSpPr>
        <p:spPr bwMode="auto">
          <a:xfrm>
            <a:off x="0" y="344488"/>
            <a:ext cx="12192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3200" b="1" dirty="0" smtClean="0">
                <a:solidFill>
                  <a:schemeClr val="tx1"/>
                </a:solidFill>
                <a:latin typeface="Calibri Light" panose="020F0302020204030204" pitchFamily="34" charset="0"/>
              </a:rPr>
              <a:t>Divers enseignements : prendre en compte des apprentissages différents</a:t>
            </a:r>
            <a:endParaRPr lang="fr-FR" altLang="fr-FR" sz="3200" b="1" dirty="0">
              <a:solidFill>
                <a:schemeClr val="tx1"/>
              </a:solidFill>
              <a:latin typeface="Calibri Light" panose="020F0302020204030204" pitchFamily="34" charset="0"/>
            </a:endParaRPr>
          </a:p>
        </p:txBody>
      </p:sp>
    </p:spTree>
    <p:extLst>
      <p:ext uri="{BB962C8B-B14F-4D97-AF65-F5344CB8AC3E}">
        <p14:creationId xmlns:p14="http://schemas.microsoft.com/office/powerpoint/2010/main" val="198318109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re 1"/>
          <p:cNvSpPr txBox="1">
            <a:spLocks/>
          </p:cNvSpPr>
          <p:nvPr/>
        </p:nvSpPr>
        <p:spPr bwMode="auto">
          <a:xfrm>
            <a:off x="0" y="344488"/>
            <a:ext cx="12192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3200" b="1" dirty="0" smtClean="0">
                <a:solidFill>
                  <a:schemeClr val="tx1"/>
                </a:solidFill>
                <a:latin typeface="Calibri Light" panose="020F0302020204030204" pitchFamily="34" charset="0"/>
              </a:rPr>
              <a:t>Des thématiques interdisciplinaires pour les EPI</a:t>
            </a:r>
            <a:endParaRPr lang="fr-FR" altLang="fr-FR" sz="3200" b="1" dirty="0">
              <a:solidFill>
                <a:schemeClr val="tx1"/>
              </a:solidFill>
              <a:latin typeface="Calibri Light" panose="020F0302020204030204" pitchFamily="34" charset="0"/>
            </a:endParaRPr>
          </a:p>
        </p:txBody>
      </p:sp>
      <p:grpSp>
        <p:nvGrpSpPr>
          <p:cNvPr id="6" name="Groupe 5"/>
          <p:cNvGrpSpPr/>
          <p:nvPr/>
        </p:nvGrpSpPr>
        <p:grpSpPr>
          <a:xfrm>
            <a:off x="1161143" y="1174750"/>
            <a:ext cx="9797143" cy="5167993"/>
            <a:chOff x="468313" y="1268413"/>
            <a:chExt cx="8207375" cy="3919537"/>
          </a:xfrm>
        </p:grpSpPr>
        <p:sp>
          <p:nvSpPr>
            <p:cNvPr id="7" name="Line 27"/>
            <p:cNvSpPr>
              <a:spLocks noChangeShapeType="1"/>
            </p:cNvSpPr>
            <p:nvPr/>
          </p:nvSpPr>
          <p:spPr bwMode="auto">
            <a:xfrm>
              <a:off x="2555875" y="2235200"/>
              <a:ext cx="4176713" cy="2025650"/>
            </a:xfrm>
            <a:prstGeom prst="line">
              <a:avLst/>
            </a:prstGeom>
            <a:noFill/>
            <a:ln w="25400">
              <a:solidFill>
                <a:srgbClr val="BFBFBF"/>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8" name="Line 27"/>
            <p:cNvSpPr>
              <a:spLocks noChangeShapeType="1"/>
            </p:cNvSpPr>
            <p:nvPr/>
          </p:nvSpPr>
          <p:spPr bwMode="auto">
            <a:xfrm flipH="1">
              <a:off x="2411413" y="2163763"/>
              <a:ext cx="4321175" cy="2097087"/>
            </a:xfrm>
            <a:prstGeom prst="line">
              <a:avLst/>
            </a:prstGeom>
            <a:noFill/>
            <a:ln w="25400">
              <a:solidFill>
                <a:srgbClr val="BFBFBF"/>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9" name="Line 27"/>
            <p:cNvSpPr>
              <a:spLocks noChangeShapeType="1"/>
            </p:cNvSpPr>
            <p:nvPr/>
          </p:nvSpPr>
          <p:spPr bwMode="auto">
            <a:xfrm>
              <a:off x="4572000" y="1700213"/>
              <a:ext cx="0" cy="2952750"/>
            </a:xfrm>
            <a:prstGeom prst="line">
              <a:avLst/>
            </a:prstGeom>
            <a:noFill/>
            <a:ln w="25400">
              <a:solidFill>
                <a:srgbClr val="BFBFBF"/>
              </a:solidFill>
              <a:round/>
              <a:headEnd/>
              <a:tailEnd/>
            </a:ln>
            <a:extLst>
              <a:ext uri="{909E8E84-426E-40DD-AFC4-6F175D3DCCD1}">
                <a14:hiddenFill xmlns:a14="http://schemas.microsoft.com/office/drawing/2010/main">
                  <a:noFill/>
                </a14:hiddenFill>
              </a:ext>
            </a:extLst>
          </p:spPr>
          <p:txBody>
            <a:bodyPr/>
            <a:lstStyle/>
            <a:p>
              <a:endParaRPr lang="fr-FR"/>
            </a:p>
          </p:txBody>
        </p:sp>
        <p:sp>
          <p:nvSpPr>
            <p:cNvPr id="10" name="Rectangle 9"/>
            <p:cNvSpPr/>
            <p:nvPr/>
          </p:nvSpPr>
          <p:spPr>
            <a:xfrm>
              <a:off x="3419475" y="4179888"/>
              <a:ext cx="2160588" cy="1008062"/>
            </a:xfrm>
            <a:prstGeom prst="rect">
              <a:avLst/>
            </a:prstGeom>
            <a:solidFill>
              <a:srgbClr val="BCCB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altLang="fr-FR" dirty="0">
                  <a:solidFill>
                    <a:srgbClr val="1C1850"/>
                  </a:solidFill>
                  <a:latin typeface="Calibri" pitchFamily="34" charset="0"/>
                  <a:ea typeface="ＭＳ Ｐゴシック" pitchFamily="34" charset="-128"/>
                </a:rPr>
                <a:t>Corps, santé, </a:t>
              </a:r>
            </a:p>
            <a:p>
              <a:pPr algn="ctr">
                <a:defRPr/>
              </a:pPr>
              <a:r>
                <a:rPr lang="fr-FR" altLang="fr-FR" dirty="0">
                  <a:solidFill>
                    <a:srgbClr val="1C1850"/>
                  </a:solidFill>
                  <a:latin typeface="Calibri" pitchFamily="34" charset="0"/>
                  <a:ea typeface="ＭＳ Ｐゴシック" pitchFamily="34" charset="-128"/>
                </a:rPr>
                <a:t>bien-être</a:t>
              </a:r>
              <a:br>
                <a:rPr lang="fr-FR" altLang="fr-FR" dirty="0">
                  <a:solidFill>
                    <a:srgbClr val="1C1850"/>
                  </a:solidFill>
                  <a:latin typeface="Calibri" pitchFamily="34" charset="0"/>
                  <a:ea typeface="ＭＳ Ｐゴシック" pitchFamily="34" charset="-128"/>
                </a:rPr>
              </a:br>
              <a:r>
                <a:rPr lang="fr-FR" altLang="fr-FR" dirty="0">
                  <a:solidFill>
                    <a:srgbClr val="1C1850"/>
                  </a:solidFill>
                  <a:latin typeface="Calibri" pitchFamily="34" charset="0"/>
                  <a:ea typeface="ＭＳ Ｐゴシック" pitchFamily="34" charset="-128"/>
                </a:rPr>
                <a:t>et sécurité</a:t>
              </a:r>
            </a:p>
          </p:txBody>
        </p:sp>
        <p:sp>
          <p:nvSpPr>
            <p:cNvPr id="11" name="Rectangle 10"/>
            <p:cNvSpPr/>
            <p:nvPr/>
          </p:nvSpPr>
          <p:spPr>
            <a:xfrm>
              <a:off x="3419475" y="1268413"/>
              <a:ext cx="2160588" cy="1008062"/>
            </a:xfrm>
            <a:prstGeom prst="rect">
              <a:avLst/>
            </a:prstGeom>
            <a:solidFill>
              <a:srgbClr val="BCCB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altLang="fr-FR" dirty="0">
                  <a:solidFill>
                    <a:srgbClr val="1C1850"/>
                  </a:solidFill>
                  <a:latin typeface="Calibri" pitchFamily="34" charset="0"/>
                  <a:ea typeface="ＭＳ Ｐゴシック" pitchFamily="34" charset="-128"/>
                </a:rPr>
                <a:t>Langues </a:t>
              </a:r>
              <a:br>
                <a:rPr lang="fr-FR" altLang="fr-FR" dirty="0">
                  <a:solidFill>
                    <a:srgbClr val="1C1850"/>
                  </a:solidFill>
                  <a:latin typeface="Calibri" pitchFamily="34" charset="0"/>
                  <a:ea typeface="ＭＳ Ｐゴシック" pitchFamily="34" charset="-128"/>
                </a:rPr>
              </a:br>
              <a:r>
                <a:rPr lang="fr-FR" altLang="fr-FR" dirty="0">
                  <a:solidFill>
                    <a:srgbClr val="1C1850"/>
                  </a:solidFill>
                  <a:latin typeface="Calibri" pitchFamily="34" charset="0"/>
                  <a:ea typeface="ＭＳ Ｐゴシック" pitchFamily="34" charset="-128"/>
                </a:rPr>
                <a:t>et cultures </a:t>
              </a:r>
            </a:p>
            <a:p>
              <a:pPr algn="ctr">
                <a:defRPr/>
              </a:pPr>
              <a:r>
                <a:rPr lang="fr-FR" altLang="fr-FR" dirty="0">
                  <a:solidFill>
                    <a:srgbClr val="1C1850"/>
                  </a:solidFill>
                  <a:latin typeface="Calibri" pitchFamily="34" charset="0"/>
                  <a:ea typeface="ＭＳ Ｐゴシック" pitchFamily="34" charset="-128"/>
                </a:rPr>
                <a:t>de l’Antiquité</a:t>
              </a:r>
            </a:p>
          </p:txBody>
        </p:sp>
        <p:sp>
          <p:nvSpPr>
            <p:cNvPr id="12" name="Rectangle 11"/>
            <p:cNvSpPr/>
            <p:nvPr/>
          </p:nvSpPr>
          <p:spPr>
            <a:xfrm>
              <a:off x="6516688" y="4148138"/>
              <a:ext cx="2159000" cy="1008062"/>
            </a:xfrm>
            <a:prstGeom prst="rect">
              <a:avLst/>
            </a:prstGeom>
            <a:solidFill>
              <a:srgbClr val="BCCB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altLang="fr-FR" dirty="0">
                  <a:solidFill>
                    <a:srgbClr val="1C1850"/>
                  </a:solidFill>
                  <a:latin typeface="Calibri" pitchFamily="34" charset="0"/>
                  <a:ea typeface="ＭＳ Ｐゴシック" pitchFamily="34" charset="-128"/>
                </a:rPr>
                <a:t>Sciences, technologie </a:t>
              </a:r>
              <a:br>
                <a:rPr lang="fr-FR" altLang="fr-FR" dirty="0">
                  <a:solidFill>
                    <a:srgbClr val="1C1850"/>
                  </a:solidFill>
                  <a:latin typeface="Calibri" pitchFamily="34" charset="0"/>
                  <a:ea typeface="ＭＳ Ｐゴシック" pitchFamily="34" charset="-128"/>
                </a:rPr>
              </a:br>
              <a:r>
                <a:rPr lang="fr-FR" altLang="fr-FR" dirty="0">
                  <a:solidFill>
                    <a:srgbClr val="1C1850"/>
                  </a:solidFill>
                  <a:latin typeface="Calibri" pitchFamily="34" charset="0"/>
                  <a:ea typeface="ＭＳ Ｐゴシック" pitchFamily="34" charset="-128"/>
                </a:rPr>
                <a:t>et société</a:t>
              </a:r>
            </a:p>
          </p:txBody>
        </p:sp>
        <p:sp>
          <p:nvSpPr>
            <p:cNvPr id="13" name="Rectangle 12"/>
            <p:cNvSpPr/>
            <p:nvPr/>
          </p:nvSpPr>
          <p:spPr>
            <a:xfrm>
              <a:off x="6516688" y="2708275"/>
              <a:ext cx="2159000" cy="1008063"/>
            </a:xfrm>
            <a:prstGeom prst="rect">
              <a:avLst/>
            </a:prstGeom>
            <a:solidFill>
              <a:srgbClr val="BCCB21"/>
            </a:solidFill>
            <a:ln>
              <a:noFill/>
            </a:ln>
            <a:effectLst/>
          </p:spPr>
          <p:style>
            <a:lnRef idx="1">
              <a:schemeClr val="accent1"/>
            </a:lnRef>
            <a:fillRef idx="3">
              <a:schemeClr val="accent1"/>
            </a:fillRef>
            <a:effectRef idx="2">
              <a:schemeClr val="accent1"/>
            </a:effectRef>
            <a:fontRef idx="minor">
              <a:schemeClr val="lt1"/>
            </a:fontRef>
          </p:style>
          <p:txBody>
            <a:bodyPr lIns="36000" rIns="36000" anchor="ctr"/>
            <a:lstStyle/>
            <a:p>
              <a:pPr algn="ctr">
                <a:defRPr/>
              </a:pPr>
              <a:r>
                <a:rPr lang="fr-FR" altLang="fr-FR" dirty="0">
                  <a:solidFill>
                    <a:srgbClr val="1C1850"/>
                  </a:solidFill>
                  <a:latin typeface="Calibri" pitchFamily="34" charset="0"/>
                  <a:ea typeface="ＭＳ Ｐゴシック" pitchFamily="34" charset="-128"/>
                </a:rPr>
                <a:t>Transition écologique et développement</a:t>
              </a:r>
            </a:p>
            <a:p>
              <a:pPr algn="ctr">
                <a:defRPr/>
              </a:pPr>
              <a:r>
                <a:rPr lang="fr-FR" altLang="fr-FR" dirty="0">
                  <a:solidFill>
                    <a:srgbClr val="1C1850"/>
                  </a:solidFill>
                  <a:latin typeface="Calibri" pitchFamily="34" charset="0"/>
                  <a:ea typeface="ＭＳ Ｐゴシック" pitchFamily="34" charset="-128"/>
                </a:rPr>
                <a:t> durable</a:t>
              </a:r>
            </a:p>
          </p:txBody>
        </p:sp>
        <p:sp>
          <p:nvSpPr>
            <p:cNvPr id="14" name="Rectangle 13"/>
            <p:cNvSpPr/>
            <p:nvPr/>
          </p:nvSpPr>
          <p:spPr>
            <a:xfrm>
              <a:off x="6516688" y="1268413"/>
              <a:ext cx="2159000" cy="1008062"/>
            </a:xfrm>
            <a:prstGeom prst="rect">
              <a:avLst/>
            </a:prstGeom>
            <a:solidFill>
              <a:srgbClr val="BCCB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altLang="fr-FR" dirty="0">
                  <a:solidFill>
                    <a:srgbClr val="1C1850"/>
                  </a:solidFill>
                  <a:latin typeface="Calibri" pitchFamily="34" charset="0"/>
                  <a:ea typeface="ＭＳ Ｐゴシック" pitchFamily="34" charset="-128"/>
                </a:rPr>
                <a:t>Langues et cultures</a:t>
              </a:r>
            </a:p>
            <a:p>
              <a:pPr algn="ctr">
                <a:defRPr/>
              </a:pPr>
              <a:r>
                <a:rPr lang="fr-FR" altLang="fr-FR" dirty="0">
                  <a:solidFill>
                    <a:srgbClr val="1C1850"/>
                  </a:solidFill>
                  <a:latin typeface="Calibri" pitchFamily="34" charset="0"/>
                  <a:ea typeface="ＭＳ Ｐゴシック" pitchFamily="34" charset="-128"/>
                </a:rPr>
                <a:t>étrangères / régionales </a:t>
              </a:r>
            </a:p>
          </p:txBody>
        </p:sp>
        <p:sp>
          <p:nvSpPr>
            <p:cNvPr id="15" name="Rectangle 14"/>
            <p:cNvSpPr/>
            <p:nvPr/>
          </p:nvSpPr>
          <p:spPr>
            <a:xfrm>
              <a:off x="468313" y="4148138"/>
              <a:ext cx="2159000" cy="1008062"/>
            </a:xfrm>
            <a:prstGeom prst="rect">
              <a:avLst/>
            </a:prstGeom>
            <a:solidFill>
              <a:srgbClr val="BCCB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altLang="fr-FR" dirty="0">
                  <a:solidFill>
                    <a:srgbClr val="1C1850"/>
                  </a:solidFill>
                  <a:latin typeface="Calibri" pitchFamily="34" charset="0"/>
                  <a:ea typeface="ＭＳ Ｐゴシック" pitchFamily="34" charset="-128"/>
                </a:rPr>
                <a:t>Information, </a:t>
              </a:r>
            </a:p>
            <a:p>
              <a:pPr algn="ctr">
                <a:defRPr/>
              </a:pPr>
              <a:r>
                <a:rPr lang="fr-FR" altLang="fr-FR" dirty="0">
                  <a:solidFill>
                    <a:srgbClr val="1C1850"/>
                  </a:solidFill>
                  <a:latin typeface="Calibri" pitchFamily="34" charset="0"/>
                  <a:ea typeface="ＭＳ Ｐゴシック" pitchFamily="34" charset="-128"/>
                </a:rPr>
                <a:t>communication, </a:t>
              </a:r>
            </a:p>
            <a:p>
              <a:pPr algn="ctr">
                <a:defRPr/>
              </a:pPr>
              <a:r>
                <a:rPr lang="fr-FR" altLang="fr-FR" dirty="0">
                  <a:solidFill>
                    <a:srgbClr val="1C1850"/>
                  </a:solidFill>
                  <a:latin typeface="Calibri" pitchFamily="34" charset="0"/>
                  <a:ea typeface="ＭＳ Ｐゴシック" pitchFamily="34" charset="-128"/>
                </a:rPr>
                <a:t>citoyenneté</a:t>
              </a:r>
            </a:p>
          </p:txBody>
        </p:sp>
        <p:sp>
          <p:nvSpPr>
            <p:cNvPr id="16" name="Rectangle 15"/>
            <p:cNvSpPr/>
            <p:nvPr/>
          </p:nvSpPr>
          <p:spPr>
            <a:xfrm>
              <a:off x="468313" y="2708275"/>
              <a:ext cx="2159000" cy="1008063"/>
            </a:xfrm>
            <a:prstGeom prst="rect">
              <a:avLst/>
            </a:prstGeom>
            <a:solidFill>
              <a:srgbClr val="BCCB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altLang="fr-FR" dirty="0">
                  <a:solidFill>
                    <a:srgbClr val="1C1850"/>
                  </a:solidFill>
                  <a:latin typeface="Calibri" pitchFamily="34" charset="0"/>
                  <a:ea typeface="ＭＳ Ｐゴシック" pitchFamily="34" charset="-128"/>
                </a:rPr>
                <a:t>Culture </a:t>
              </a:r>
              <a:br>
                <a:rPr lang="fr-FR" altLang="fr-FR" dirty="0">
                  <a:solidFill>
                    <a:srgbClr val="1C1850"/>
                  </a:solidFill>
                  <a:latin typeface="Calibri" pitchFamily="34" charset="0"/>
                  <a:ea typeface="ＭＳ Ｐゴシック" pitchFamily="34" charset="-128"/>
                </a:rPr>
              </a:br>
              <a:r>
                <a:rPr lang="fr-FR" altLang="fr-FR" dirty="0">
                  <a:solidFill>
                    <a:srgbClr val="1C1850"/>
                  </a:solidFill>
                  <a:latin typeface="Calibri" pitchFamily="34" charset="0"/>
                  <a:ea typeface="ＭＳ Ｐゴシック" pitchFamily="34" charset="-128"/>
                </a:rPr>
                <a:t>et création </a:t>
              </a:r>
            </a:p>
            <a:p>
              <a:pPr algn="ctr">
                <a:defRPr/>
              </a:pPr>
              <a:r>
                <a:rPr lang="fr-FR" altLang="fr-FR" dirty="0">
                  <a:solidFill>
                    <a:srgbClr val="1C1850"/>
                  </a:solidFill>
                  <a:latin typeface="Calibri" pitchFamily="34" charset="0"/>
                  <a:ea typeface="ＭＳ Ｐゴシック" pitchFamily="34" charset="-128"/>
                </a:rPr>
                <a:t>artistiques</a:t>
              </a:r>
            </a:p>
          </p:txBody>
        </p:sp>
        <p:sp>
          <p:nvSpPr>
            <p:cNvPr id="17" name="Rectangle 16"/>
            <p:cNvSpPr/>
            <p:nvPr/>
          </p:nvSpPr>
          <p:spPr>
            <a:xfrm>
              <a:off x="3132138" y="2636838"/>
              <a:ext cx="2881312" cy="1152525"/>
            </a:xfrm>
            <a:prstGeom prst="rect">
              <a:avLst/>
            </a:prstGeom>
            <a:solidFill>
              <a:srgbClr val="FF0000"/>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altLang="fr-FR" sz="2000" b="1" dirty="0">
                  <a:solidFill>
                    <a:srgbClr val="FFFFFF"/>
                  </a:solidFill>
                  <a:latin typeface="Calibri" pitchFamily="34" charset="0"/>
                  <a:ea typeface="ＭＳ Ｐゴシック" pitchFamily="34" charset="-128"/>
                </a:rPr>
                <a:t>8 thématiques</a:t>
              </a:r>
            </a:p>
            <a:p>
              <a:pPr algn="ctr">
                <a:defRPr/>
              </a:pPr>
              <a:r>
                <a:rPr lang="fr-FR" altLang="fr-FR" sz="2000" b="1" dirty="0">
                  <a:solidFill>
                    <a:srgbClr val="FFFFFF"/>
                  </a:solidFill>
                  <a:latin typeface="Calibri" pitchFamily="34" charset="0"/>
                  <a:ea typeface="ＭＳ Ｐゴシック" pitchFamily="34" charset="-128"/>
                </a:rPr>
                <a:t> interdisciplinaires</a:t>
              </a:r>
            </a:p>
          </p:txBody>
        </p:sp>
        <p:sp>
          <p:nvSpPr>
            <p:cNvPr id="18" name="Rectangle 17"/>
            <p:cNvSpPr/>
            <p:nvPr/>
          </p:nvSpPr>
          <p:spPr>
            <a:xfrm>
              <a:off x="468313" y="1268413"/>
              <a:ext cx="2159000" cy="1008062"/>
            </a:xfrm>
            <a:prstGeom prst="rect">
              <a:avLst/>
            </a:prstGeom>
            <a:solidFill>
              <a:srgbClr val="BCCB21"/>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r>
                <a:rPr lang="fr-FR" altLang="fr-FR" dirty="0">
                  <a:solidFill>
                    <a:srgbClr val="1C1850"/>
                  </a:solidFill>
                  <a:latin typeface="Calibri" pitchFamily="34" charset="0"/>
                  <a:ea typeface="ＭＳ Ｐゴシック" pitchFamily="34" charset="-128"/>
                </a:rPr>
                <a:t>Monde économique </a:t>
              </a:r>
            </a:p>
            <a:p>
              <a:pPr algn="ctr">
                <a:defRPr/>
              </a:pPr>
              <a:r>
                <a:rPr lang="fr-FR" altLang="fr-FR" dirty="0">
                  <a:solidFill>
                    <a:srgbClr val="1C1850"/>
                  </a:solidFill>
                  <a:latin typeface="Calibri" pitchFamily="34" charset="0"/>
                  <a:ea typeface="ＭＳ Ｐゴシック" pitchFamily="34" charset="-128"/>
                </a:rPr>
                <a:t>et professionnel</a:t>
              </a:r>
            </a:p>
          </p:txBody>
        </p:sp>
      </p:grpSp>
    </p:spTree>
    <p:extLst>
      <p:ext uri="{BB962C8B-B14F-4D97-AF65-F5344CB8AC3E}">
        <p14:creationId xmlns:p14="http://schemas.microsoft.com/office/powerpoint/2010/main" val="209517123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re 1"/>
          <p:cNvSpPr txBox="1">
            <a:spLocks/>
          </p:cNvSpPr>
          <p:nvPr/>
        </p:nvSpPr>
        <p:spPr bwMode="auto">
          <a:xfrm>
            <a:off x="95250" y="344488"/>
            <a:ext cx="113426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Des progrès </a:t>
            </a:r>
            <a:r>
              <a:rPr lang="fr-FR" altLang="fr-FR" sz="4400" dirty="0" smtClean="0">
                <a:solidFill>
                  <a:schemeClr val="tx1"/>
                </a:solidFill>
                <a:latin typeface="Calibri Light" panose="020F0302020204030204" pitchFamily="34" charset="0"/>
              </a:rPr>
              <a:t>évalués = </a:t>
            </a:r>
            <a:r>
              <a:rPr lang="fr-FR" altLang="fr-FR" sz="4400" dirty="0" smtClean="0">
                <a:solidFill>
                  <a:schemeClr val="tx1"/>
                </a:solidFill>
                <a:latin typeface="Calibri Light" panose="020F0302020204030204" pitchFamily="34" charset="0"/>
              </a:rPr>
              <a:t>identifiés explicitement</a:t>
            </a:r>
            <a:endParaRPr lang="fr-FR" altLang="fr-FR" sz="4400" dirty="0">
              <a:solidFill>
                <a:schemeClr val="tx1"/>
              </a:solidFill>
              <a:latin typeface="Calibri Light" panose="020F0302020204030204" pitchFamily="34" charset="0"/>
            </a:endParaRPr>
          </a:p>
        </p:txBody>
      </p:sp>
      <p:sp>
        <p:nvSpPr>
          <p:cNvPr id="3" name="Espace réservé du contenu 2"/>
          <p:cNvSpPr txBox="1">
            <a:spLocks/>
          </p:cNvSpPr>
          <p:nvPr/>
        </p:nvSpPr>
        <p:spPr>
          <a:xfrm>
            <a:off x="7335077" y="1855926"/>
            <a:ext cx="4532243" cy="4405726"/>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Des parcours identifiés sur des objets fondamentaux du développement de la personne, du citoyen, du travailleur</a:t>
            </a:r>
          </a:p>
          <a:p>
            <a:pPr lvl="1"/>
            <a:r>
              <a:rPr lang="fr-FR" dirty="0" smtClean="0"/>
              <a:t>Parcours éducatif artistique et culturel</a:t>
            </a:r>
          </a:p>
          <a:p>
            <a:pPr lvl="1"/>
            <a:r>
              <a:rPr lang="fr-FR" dirty="0" smtClean="0"/>
              <a:t>Parcours éducatif de santé</a:t>
            </a:r>
          </a:p>
          <a:p>
            <a:pPr lvl="1"/>
            <a:r>
              <a:rPr lang="fr-FR" dirty="0" smtClean="0"/>
              <a:t>Parcours citoyen</a:t>
            </a:r>
          </a:p>
          <a:p>
            <a:pPr lvl="1"/>
            <a:r>
              <a:rPr lang="fr-FR" dirty="0" smtClean="0"/>
              <a:t>Parcours avenir</a:t>
            </a:r>
          </a:p>
          <a:p>
            <a:pPr marL="0" indent="0">
              <a:buNone/>
            </a:pPr>
            <a:endParaRPr lang="fr-FR" dirty="0"/>
          </a:p>
        </p:txBody>
      </p:sp>
      <p:sp>
        <p:nvSpPr>
          <p:cNvPr id="5" name="Espace réservé du contenu 2"/>
          <p:cNvSpPr txBox="1">
            <a:spLocks/>
          </p:cNvSpPr>
          <p:nvPr/>
        </p:nvSpPr>
        <p:spPr>
          <a:xfrm>
            <a:off x="285031" y="2464903"/>
            <a:ext cx="6632604" cy="3578088"/>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Une évaluation positive</a:t>
            </a:r>
          </a:p>
          <a:p>
            <a:pPr marL="0" indent="0">
              <a:buNone/>
            </a:pPr>
            <a:endParaRPr lang="fr-FR" dirty="0" smtClean="0"/>
          </a:p>
          <a:p>
            <a:pPr marL="0" indent="0">
              <a:buNone/>
            </a:pPr>
            <a:endParaRPr lang="fr-FR" dirty="0"/>
          </a:p>
          <a:p>
            <a:pPr marL="0" indent="0">
              <a:buNone/>
            </a:pPr>
            <a:endParaRPr lang="fr-FR" dirty="0" smtClean="0"/>
          </a:p>
          <a:p>
            <a:pPr marL="0" indent="0">
              <a:buNone/>
            </a:pPr>
            <a:endParaRPr lang="fr-FR" dirty="0"/>
          </a:p>
          <a:p>
            <a:pPr marL="0" indent="0">
              <a:buNone/>
            </a:pPr>
            <a:endParaRPr lang="fr-FR" dirty="0" smtClean="0"/>
          </a:p>
        </p:txBody>
      </p:sp>
      <p:pic>
        <p:nvPicPr>
          <p:cNvPr id="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26774" y="2887272"/>
            <a:ext cx="6261652" cy="2418429"/>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75922088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92998" y="2986153"/>
            <a:ext cx="10515600" cy="1183171"/>
          </a:xfrm>
        </p:spPr>
        <p:txBody>
          <a:bodyPr>
            <a:normAutofit fontScale="90000"/>
          </a:bodyPr>
          <a:lstStyle/>
          <a:p>
            <a:r>
              <a:rPr lang="fr-FR" sz="4000" dirty="0" smtClean="0"/>
              <a:t>-Un nouveau socle commun</a:t>
            </a:r>
            <a:r>
              <a:rPr lang="fr-FR" sz="4000" dirty="0"/>
              <a:t/>
            </a:r>
            <a:br>
              <a:rPr lang="fr-FR" sz="4000" dirty="0"/>
            </a:br>
            <a:r>
              <a:rPr lang="fr-FR" sz="4000" dirty="0" smtClean="0"/>
              <a:t>-Des apprentissages par cycle</a:t>
            </a:r>
            <a:br>
              <a:rPr lang="fr-FR" sz="4000" dirty="0" smtClean="0"/>
            </a:br>
            <a:r>
              <a:rPr lang="fr-FR" sz="4000" dirty="0" smtClean="0"/>
              <a:t>-Des enseignement diversifiés</a:t>
            </a:r>
            <a:br>
              <a:rPr lang="fr-FR" sz="4000" dirty="0" smtClean="0"/>
            </a:br>
            <a:r>
              <a:rPr lang="fr-FR" sz="4000" dirty="0" smtClean="0"/>
              <a:t>-Des progrès évalués, identifiés explicitement</a:t>
            </a:r>
            <a:br>
              <a:rPr lang="fr-FR" sz="4000" dirty="0" smtClean="0"/>
            </a:br>
            <a:r>
              <a:rPr lang="fr-FR" sz="4000" dirty="0" smtClean="0"/>
              <a:t/>
            </a:r>
            <a:br>
              <a:rPr lang="fr-FR" sz="4000" dirty="0" smtClean="0"/>
            </a:br>
            <a:endParaRPr lang="fr-FR" sz="4000" dirty="0"/>
          </a:p>
        </p:txBody>
      </p:sp>
      <p:sp>
        <p:nvSpPr>
          <p:cNvPr id="3" name="Espace réservé du texte 2"/>
          <p:cNvSpPr>
            <a:spLocks noGrp="1"/>
          </p:cNvSpPr>
          <p:nvPr>
            <p:ph type="body" idx="1"/>
          </p:nvPr>
        </p:nvSpPr>
        <p:spPr/>
        <p:txBody>
          <a:bodyPr/>
          <a:lstStyle/>
          <a:p>
            <a:endParaRPr lang="fr-FR" dirty="0"/>
          </a:p>
        </p:txBody>
      </p:sp>
      <p:pic>
        <p:nvPicPr>
          <p:cNvPr id="4" name="Image 3"/>
          <p:cNvPicPr>
            <a:picLocks noChangeAspect="1"/>
          </p:cNvPicPr>
          <p:nvPr/>
        </p:nvPicPr>
        <p:blipFill rotWithShape="1">
          <a:blip r:embed="rId3"/>
          <a:srcRect l="27217" t="40234" r="43563" b="33751"/>
          <a:stretch/>
        </p:blipFill>
        <p:spPr>
          <a:xfrm>
            <a:off x="7442800" y="3229935"/>
            <a:ext cx="3751666" cy="1878778"/>
          </a:xfrm>
          <a:prstGeom prst="rect">
            <a:avLst/>
          </a:prstGeom>
        </p:spPr>
      </p:pic>
    </p:spTree>
    <p:extLst>
      <p:ext uri="{BB962C8B-B14F-4D97-AF65-F5344CB8AC3E}">
        <p14:creationId xmlns:p14="http://schemas.microsoft.com/office/powerpoint/2010/main" val="183895393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 name="Titre 1"/>
          <p:cNvSpPr txBox="1">
            <a:spLocks/>
          </p:cNvSpPr>
          <p:nvPr/>
        </p:nvSpPr>
        <p:spPr bwMode="auto">
          <a:xfrm>
            <a:off x="0" y="210005"/>
            <a:ext cx="12192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Le</a:t>
            </a:r>
            <a:r>
              <a:rPr lang="fr-FR" altLang="fr-FR" sz="4400" dirty="0" smtClean="0">
                <a:solidFill>
                  <a:schemeClr val="tx1"/>
                </a:solidFill>
                <a:latin typeface="Calibri Light" panose="020F0302020204030204" pitchFamily="34" charset="0"/>
              </a:rPr>
              <a:t> </a:t>
            </a:r>
            <a:r>
              <a:rPr lang="fr-FR" altLang="fr-FR" sz="4400" dirty="0" smtClean="0">
                <a:solidFill>
                  <a:schemeClr val="tx1"/>
                </a:solidFill>
                <a:latin typeface="Calibri Light" panose="020F0302020204030204" pitchFamily="34" charset="0"/>
              </a:rPr>
              <a:t>nouveau socle </a:t>
            </a:r>
            <a:r>
              <a:rPr lang="fr-FR" altLang="fr-FR" sz="4400" dirty="0" smtClean="0">
                <a:solidFill>
                  <a:schemeClr val="tx1"/>
                </a:solidFill>
                <a:latin typeface="Calibri Light" panose="020F0302020204030204" pitchFamily="34" charset="0"/>
              </a:rPr>
              <a:t>commun : une ambition culturelle</a:t>
            </a:r>
            <a:endParaRPr lang="fr-FR" altLang="fr-FR" sz="4400" dirty="0">
              <a:solidFill>
                <a:schemeClr val="tx1"/>
              </a:solidFill>
              <a:latin typeface="Calibri Light" panose="020F0302020204030204" pitchFamily="34" charset="0"/>
            </a:endParaRPr>
          </a:p>
        </p:txBody>
      </p:sp>
      <p:sp>
        <p:nvSpPr>
          <p:cNvPr id="18" name="Espace réservé du contenu 2"/>
          <p:cNvSpPr txBox="1">
            <a:spLocks/>
          </p:cNvSpPr>
          <p:nvPr/>
        </p:nvSpPr>
        <p:spPr>
          <a:xfrm>
            <a:off x="285031" y="1174750"/>
            <a:ext cx="7833533" cy="5063708"/>
          </a:xfrm>
          <a:prstGeom prst="rect">
            <a:avLst/>
          </a:prstGeom>
        </p:spPr>
        <p:style>
          <a:lnRef idx="2">
            <a:schemeClr val="accent1"/>
          </a:lnRef>
          <a:fillRef idx="1">
            <a:schemeClr val="lt1"/>
          </a:fillRef>
          <a:effectRef idx="0">
            <a:schemeClr val="accent1"/>
          </a:effectRef>
          <a:fontRef idx="minor">
            <a:schemeClr val="dk1"/>
          </a:fontRef>
        </p:style>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u="sng" dirty="0" smtClean="0"/>
              <a:t>Le référentiel </a:t>
            </a:r>
            <a:r>
              <a:rPr lang="fr-FR" b="1" dirty="0" smtClean="0"/>
              <a:t>: cinq </a:t>
            </a:r>
            <a:r>
              <a:rPr lang="fr-FR" b="1" dirty="0" smtClean="0"/>
              <a:t>domaines de compétence</a:t>
            </a:r>
          </a:p>
          <a:p>
            <a:pPr lvl="1"/>
            <a:r>
              <a:rPr lang="fr-FR" dirty="0" smtClean="0"/>
              <a:t>Les langages pour penser et communiquer</a:t>
            </a:r>
          </a:p>
          <a:p>
            <a:pPr lvl="2"/>
            <a:r>
              <a:rPr lang="fr-FR" dirty="0" smtClean="0"/>
              <a:t>Comprendre, s’exprimer en utilisant la langue française à l’oral et à l’écrit</a:t>
            </a:r>
          </a:p>
          <a:p>
            <a:pPr lvl="2"/>
            <a:r>
              <a:rPr lang="fr-FR" dirty="0" smtClean="0"/>
              <a:t>Comprendre , s’exprimer en utilisant une langue étrangère et, le cas échéant, une langue régionale</a:t>
            </a:r>
          </a:p>
          <a:p>
            <a:pPr lvl="2"/>
            <a:r>
              <a:rPr lang="fr-FR" dirty="0" smtClean="0"/>
              <a:t>Comprendre, s’exprimer en utilisant les langages mathématiques, scientifiques et informatiques</a:t>
            </a:r>
          </a:p>
          <a:p>
            <a:pPr lvl="2"/>
            <a:r>
              <a:rPr lang="fr-FR" dirty="0" smtClean="0"/>
              <a:t>Comprendre s’exprimer en utilisant les langages des arts et du corps</a:t>
            </a:r>
          </a:p>
          <a:p>
            <a:pPr lvl="1"/>
            <a:r>
              <a:rPr lang="fr-FR" dirty="0" smtClean="0"/>
              <a:t>Les méthodes et outils pour apprendre</a:t>
            </a:r>
          </a:p>
          <a:p>
            <a:pPr lvl="1"/>
            <a:r>
              <a:rPr lang="fr-FR" dirty="0" smtClean="0"/>
              <a:t>La formation de la personne et du citoyen</a:t>
            </a:r>
          </a:p>
          <a:p>
            <a:pPr lvl="1"/>
            <a:r>
              <a:rPr lang="fr-FR" dirty="0" smtClean="0"/>
              <a:t>Les systèmes naturels et les systèmes techniques</a:t>
            </a:r>
          </a:p>
          <a:p>
            <a:pPr lvl="1"/>
            <a:r>
              <a:rPr lang="fr-FR" dirty="0" smtClean="0"/>
              <a:t>Les représentations du monde et de l’activité humaine</a:t>
            </a:r>
          </a:p>
          <a:p>
            <a:endParaRPr lang="fr-FR" dirty="0"/>
          </a:p>
        </p:txBody>
      </p:sp>
      <p:sp>
        <p:nvSpPr>
          <p:cNvPr id="19" name="Espace réservé du contenu 2"/>
          <p:cNvSpPr txBox="1">
            <a:spLocks/>
          </p:cNvSpPr>
          <p:nvPr/>
        </p:nvSpPr>
        <p:spPr>
          <a:xfrm>
            <a:off x="8522896" y="1483743"/>
            <a:ext cx="3381555" cy="4520241"/>
          </a:xfrm>
          <a:prstGeom prst="rect">
            <a:avLst/>
          </a:prstGeom>
        </p:spPr>
        <p:style>
          <a:lnRef idx="2">
            <a:schemeClr val="accent1"/>
          </a:lnRef>
          <a:fillRef idx="1">
            <a:schemeClr val="lt1"/>
          </a:fillRef>
          <a:effectRef idx="0">
            <a:schemeClr val="accent1"/>
          </a:effectRef>
          <a:fontRef idx="minor">
            <a:schemeClr val="dk1"/>
          </a:fontRef>
        </p:style>
        <p:txBody>
          <a:bodyPr>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dk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dk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dk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dk1"/>
                </a:solidFill>
                <a:latin typeface="+mn-lt"/>
                <a:ea typeface="+mn-ea"/>
                <a:cs typeface="+mn-cs"/>
              </a:defRPr>
            </a:lvl9pPr>
          </a:lstStyle>
          <a:p>
            <a:r>
              <a:rPr lang="fr-FR" b="1" dirty="0" smtClean="0"/>
              <a:t>Des clarifications</a:t>
            </a:r>
          </a:p>
          <a:p>
            <a:pPr lvl="1"/>
            <a:r>
              <a:rPr lang="fr-FR" dirty="0" smtClean="0"/>
              <a:t>Deux objectifs pour la scolarité obligatoire : former et </a:t>
            </a:r>
            <a:r>
              <a:rPr lang="fr-FR" dirty="0" smtClean="0"/>
              <a:t>socialiser ;</a:t>
            </a:r>
            <a:endParaRPr lang="fr-FR" dirty="0" smtClean="0"/>
          </a:p>
          <a:p>
            <a:pPr lvl="1"/>
            <a:r>
              <a:rPr lang="fr-FR" dirty="0" smtClean="0"/>
              <a:t>La  compétence est </a:t>
            </a:r>
            <a:r>
              <a:rPr lang="fr-FR" dirty="0" smtClean="0"/>
              <a:t>« l’aptitude </a:t>
            </a:r>
            <a:r>
              <a:rPr lang="fr-FR" dirty="0" smtClean="0"/>
              <a:t>à mobiliser ses ressources  pour accomplir une tâche ou faire face à une situation complexes ou </a:t>
            </a:r>
            <a:r>
              <a:rPr lang="fr-FR" dirty="0" smtClean="0"/>
              <a:t>inédites »;</a:t>
            </a:r>
            <a:endParaRPr lang="fr-FR" dirty="0" smtClean="0"/>
          </a:p>
          <a:p>
            <a:pPr lvl="1"/>
            <a:r>
              <a:rPr lang="fr-FR" dirty="0" smtClean="0"/>
              <a:t>Progressivité des apprentissages </a:t>
            </a:r>
            <a:r>
              <a:rPr lang="fr-FR" dirty="0" smtClean="0"/>
              <a:t>et </a:t>
            </a:r>
            <a:r>
              <a:rPr lang="fr-FR" dirty="0" smtClean="0"/>
              <a:t>parcours des élèves.</a:t>
            </a:r>
            <a:endParaRPr lang="fr-FR" dirty="0" smtClean="0"/>
          </a:p>
          <a:p>
            <a:endParaRPr lang="fr-FR" dirty="0" smtClean="0"/>
          </a:p>
          <a:p>
            <a:endParaRPr lang="fr-FR" dirty="0"/>
          </a:p>
        </p:txBody>
      </p:sp>
    </p:spTree>
    <p:extLst>
      <p:ext uri="{BB962C8B-B14F-4D97-AF65-F5344CB8AC3E}">
        <p14:creationId xmlns:p14="http://schemas.microsoft.com/office/powerpoint/2010/main" val="21681475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398734" y="4605699"/>
            <a:ext cx="5669752" cy="388696"/>
          </a:xfrm>
          <a:prstGeom prst="rect">
            <a:avLst/>
          </a:prstGeom>
        </p:spPr>
        <p:txBody>
          <a:bodyPr wrap="square">
            <a:spAutoFit/>
          </a:bodyPr>
          <a:lstStyle/>
          <a:p>
            <a:pPr>
              <a:lnSpc>
                <a:spcPct val="107000"/>
              </a:lnSpc>
              <a:spcAft>
                <a:spcPts val="800"/>
              </a:spcAft>
            </a:pPr>
            <a:r>
              <a:rPr lang="fr-FR"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itre 1"/>
          <p:cNvSpPr txBox="1">
            <a:spLocks/>
          </p:cNvSpPr>
          <p:nvPr/>
        </p:nvSpPr>
        <p:spPr bwMode="auto">
          <a:xfrm>
            <a:off x="0" y="314552"/>
            <a:ext cx="12192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3200" b="1" dirty="0" smtClean="0">
                <a:solidFill>
                  <a:schemeClr val="tx1"/>
                </a:solidFill>
                <a:latin typeface="Calibri Light" panose="020F0302020204030204" pitchFamily="34" charset="0"/>
              </a:rPr>
              <a:t>Des apprentissages par </a:t>
            </a:r>
            <a:r>
              <a:rPr lang="fr-FR" altLang="fr-FR" sz="3200" b="1" dirty="0" smtClean="0">
                <a:solidFill>
                  <a:schemeClr val="tx1"/>
                </a:solidFill>
                <a:latin typeface="Calibri Light" panose="020F0302020204030204" pitchFamily="34" charset="0"/>
              </a:rPr>
              <a:t>cycle : prendre en compte des rythmes différents</a:t>
            </a:r>
            <a:endParaRPr lang="fr-FR" altLang="fr-FR" sz="3200" b="1" dirty="0">
              <a:solidFill>
                <a:schemeClr val="tx1"/>
              </a:solidFill>
              <a:latin typeface="Calibri Light" panose="020F0302020204030204" pitchFamily="34" charset="0"/>
            </a:endParaRPr>
          </a:p>
        </p:txBody>
      </p:sp>
      <p:grpSp>
        <p:nvGrpSpPr>
          <p:cNvPr id="18" name="Group 7"/>
          <p:cNvGrpSpPr>
            <a:grpSpLocks/>
          </p:cNvGrpSpPr>
          <p:nvPr/>
        </p:nvGrpSpPr>
        <p:grpSpPr bwMode="auto">
          <a:xfrm>
            <a:off x="95250" y="1369515"/>
            <a:ext cx="11835493" cy="5060314"/>
            <a:chOff x="826" y="770"/>
            <a:chExt cx="5950" cy="2519"/>
          </a:xfrm>
        </p:grpSpPr>
        <p:sp>
          <p:nvSpPr>
            <p:cNvPr id="19" name="Rectangle à coins arrondis 34"/>
            <p:cNvSpPr>
              <a:spLocks noChangeArrowheads="1"/>
            </p:cNvSpPr>
            <p:nvPr/>
          </p:nvSpPr>
          <p:spPr bwMode="auto">
            <a:xfrm>
              <a:off x="906" y="770"/>
              <a:ext cx="5837" cy="2416"/>
            </a:xfrm>
            <a:prstGeom prst="roundRect">
              <a:avLst>
                <a:gd name="adj" fmla="val 5204"/>
              </a:avLst>
            </a:prstGeom>
            <a:noFill/>
            <a:ln w="38100" algn="ctr">
              <a:solidFill>
                <a:schemeClr val="tx1"/>
              </a:solidFill>
              <a:prstDash val="dash"/>
              <a:round/>
              <a:headEnd/>
              <a:tailEnd/>
            </a:ln>
          </p:spPr>
          <p:txBody>
            <a:bodyPr/>
            <a:lstStyle/>
            <a:p>
              <a:endParaRPr lang="fr-FR" i="1"/>
            </a:p>
          </p:txBody>
        </p:sp>
        <p:sp>
          <p:nvSpPr>
            <p:cNvPr id="20" name="Ellipse 8"/>
            <p:cNvSpPr/>
            <p:nvPr/>
          </p:nvSpPr>
          <p:spPr>
            <a:xfrm>
              <a:off x="1015" y="771"/>
              <a:ext cx="5761" cy="403"/>
            </a:xfrm>
            <a:prstGeom prst="rect">
              <a:avLst/>
            </a:prstGeom>
            <a:noFill/>
          </p:spPr>
          <p:style>
            <a:lnRef idx="0">
              <a:scrgbClr r="0" g="0" b="0"/>
            </a:lnRef>
            <a:fillRef idx="0">
              <a:scrgbClr r="0" g="0" b="0"/>
            </a:fillRef>
            <a:effectRef idx="0">
              <a:scrgbClr r="0" g="0" b="0"/>
            </a:effectRef>
            <a:fontRef idx="minor">
              <a:schemeClr val="lt1"/>
            </a:fontRef>
          </p:style>
          <p:txBody>
            <a:bodyPr lIns="15240" tIns="15240" rIns="15240" bIns="15240" spcCol="1270" anchor="ctr"/>
            <a:lstStyle/>
            <a:p>
              <a:pPr algn="ctr" defTabSz="533400" fontAlgn="auto">
                <a:lnSpc>
                  <a:spcPct val="90000"/>
                </a:lnSpc>
                <a:spcAft>
                  <a:spcPct val="35000"/>
                </a:spcAft>
                <a:defRPr/>
              </a:pPr>
              <a:r>
                <a:rPr lang="fr-FR" sz="2400" b="1" dirty="0">
                  <a:solidFill>
                    <a:schemeClr val="tx1"/>
                  </a:solidFill>
                </a:rPr>
                <a:t>Socle commun de connaissances de compétences et de culture</a:t>
              </a:r>
            </a:p>
          </p:txBody>
        </p:sp>
        <p:sp>
          <p:nvSpPr>
            <p:cNvPr id="21" name="Ellipse 14"/>
            <p:cNvSpPr/>
            <p:nvPr/>
          </p:nvSpPr>
          <p:spPr>
            <a:xfrm>
              <a:off x="1147" y="2769"/>
              <a:ext cx="5352" cy="520"/>
            </a:xfrm>
            <a:prstGeom prst="rect">
              <a:avLst/>
            </a:prstGeom>
            <a:noFill/>
          </p:spPr>
          <p:style>
            <a:lnRef idx="0">
              <a:scrgbClr r="0" g="0" b="0"/>
            </a:lnRef>
            <a:fillRef idx="0">
              <a:scrgbClr r="0" g="0" b="0"/>
            </a:fillRef>
            <a:effectRef idx="0">
              <a:scrgbClr r="0" g="0" b="0"/>
            </a:effectRef>
            <a:fontRef idx="minor">
              <a:schemeClr val="lt1"/>
            </a:fontRef>
          </p:style>
          <p:txBody>
            <a:bodyPr lIns="17780" tIns="17780" rIns="17780" bIns="17780" spcCol="1270" anchor="ctr"/>
            <a:lstStyle/>
            <a:p>
              <a:pPr algn="ctr" defTabSz="622300" fontAlgn="auto">
                <a:lnSpc>
                  <a:spcPct val="90000"/>
                </a:lnSpc>
                <a:spcAft>
                  <a:spcPct val="35000"/>
                </a:spcAft>
                <a:defRPr/>
              </a:pPr>
              <a:endParaRPr lang="fr-FR" sz="2400" b="1" dirty="0">
                <a:solidFill>
                  <a:schemeClr val="tx1"/>
                </a:solidFill>
              </a:endParaRPr>
            </a:p>
          </p:txBody>
        </p:sp>
        <p:grpSp>
          <p:nvGrpSpPr>
            <p:cNvPr id="23" name="Groupe 22"/>
            <p:cNvGrpSpPr/>
            <p:nvPr/>
          </p:nvGrpSpPr>
          <p:grpSpPr>
            <a:xfrm>
              <a:off x="3077" y="1471"/>
              <a:ext cx="1179" cy="930"/>
              <a:chOff x="3265324" y="2161842"/>
              <a:chExt cx="1190017" cy="1190017"/>
            </a:xfrm>
            <a:solidFill>
              <a:schemeClr val="bg2">
                <a:lumMod val="75000"/>
              </a:schemeClr>
            </a:solidFill>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p:grpSpPr>
          <p:sp>
            <p:nvSpPr>
              <p:cNvPr id="53" name="Ellipse 25"/>
              <p:cNvSpPr/>
              <p:nvPr/>
            </p:nvSpPr>
            <p:spPr>
              <a:xfrm>
                <a:off x="3265324" y="2161842"/>
                <a:ext cx="1190017" cy="1190017"/>
              </a:xfrm>
              <a:prstGeom prst="roundRect">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p>
          <p:sp>
            <p:nvSpPr>
              <p:cNvPr id="54" name="Ellipse 4"/>
              <p:cNvSpPr/>
              <p:nvPr/>
            </p:nvSpPr>
            <p:spPr>
              <a:xfrm>
                <a:off x="3390828" y="2479614"/>
                <a:ext cx="953556" cy="594999"/>
              </a:xfrm>
              <a:prstGeom prst="roundRect">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pPr algn="ctr">
                  <a:defRPr/>
                </a:pPr>
                <a:r>
                  <a:rPr lang="fr-FR" b="1" i="1" dirty="0">
                    <a:latin typeface="+mn-lt"/>
                  </a:rPr>
                  <a:t>Sciences et technologie</a:t>
                </a:r>
              </a:p>
            </p:txBody>
          </p:sp>
        </p:grpSp>
        <p:sp>
          <p:nvSpPr>
            <p:cNvPr id="24" name="Flèche droite 16"/>
            <p:cNvSpPr/>
            <p:nvPr/>
          </p:nvSpPr>
          <p:spPr>
            <a:xfrm>
              <a:off x="2062" y="1703"/>
              <a:ext cx="1015" cy="466"/>
            </a:xfrm>
            <a:prstGeom prst="leftRightArrow">
              <a:avLst/>
            </a:prstGeom>
            <a:solidFill>
              <a:srgbClr val="78BBBC"/>
            </a:solid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0" tIns="0" rIns="36000"/>
            <a:lstStyle/>
            <a:p>
              <a:pPr algn="ctr">
                <a:defRPr/>
              </a:pPr>
              <a:r>
                <a:rPr lang="fr-FR" sz="1400" b="1" dirty="0">
                  <a:latin typeface="+mn-lt"/>
                </a:rPr>
                <a:t>Cohérence et progression</a:t>
              </a:r>
            </a:p>
          </p:txBody>
        </p:sp>
        <p:sp>
          <p:nvSpPr>
            <p:cNvPr id="25" name="Flèche droite 16"/>
            <p:cNvSpPr/>
            <p:nvPr/>
          </p:nvSpPr>
          <p:spPr>
            <a:xfrm>
              <a:off x="4256" y="1703"/>
              <a:ext cx="970" cy="466"/>
            </a:xfrm>
            <a:prstGeom prst="leftRightArrow">
              <a:avLst/>
            </a:prstGeom>
            <a:solidFill>
              <a:srgbClr val="78BBBC"/>
            </a:solid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lIns="36000" tIns="0" rIns="36000"/>
            <a:lstStyle/>
            <a:p>
              <a:pPr algn="ctr">
                <a:defRPr/>
              </a:pPr>
              <a:r>
                <a:rPr lang="fr-FR" sz="1400" b="1" dirty="0">
                  <a:latin typeface="+mn-lt"/>
                </a:rPr>
                <a:t>Cohérence et progression</a:t>
              </a:r>
            </a:p>
          </p:txBody>
        </p:sp>
        <p:sp>
          <p:nvSpPr>
            <p:cNvPr id="28" name="ZoneTexte 2"/>
            <p:cNvSpPr txBox="1">
              <a:spLocks noChangeArrowheads="1"/>
            </p:cNvSpPr>
            <p:nvPr/>
          </p:nvSpPr>
          <p:spPr bwMode="auto">
            <a:xfrm>
              <a:off x="3120" y="2419"/>
              <a:ext cx="1136" cy="373"/>
            </a:xfrm>
            <a:prstGeom prst="rect">
              <a:avLst/>
            </a:prstGeom>
            <a:noFill/>
            <a:ln w="9525">
              <a:noFill/>
              <a:miter lim="800000"/>
              <a:headEnd/>
              <a:tailEnd/>
            </a:ln>
          </p:spPr>
          <p:txBody>
            <a:bodyPr>
              <a:spAutoFit/>
            </a:bodyPr>
            <a:lstStyle/>
            <a:p>
              <a:pPr algn="ctr"/>
              <a:r>
                <a:rPr lang="fr-FR" sz="1400" dirty="0">
                  <a:latin typeface="Calibri" pitchFamily="34" charset="0"/>
                </a:rPr>
                <a:t>Cycle de consolidation</a:t>
              </a:r>
            </a:p>
          </p:txBody>
        </p:sp>
        <p:grpSp>
          <p:nvGrpSpPr>
            <p:cNvPr id="31" name="Groupe 4"/>
            <p:cNvGrpSpPr>
              <a:grpSpLocks/>
            </p:cNvGrpSpPr>
            <p:nvPr/>
          </p:nvGrpSpPr>
          <p:grpSpPr bwMode="auto">
            <a:xfrm>
              <a:off x="826" y="1374"/>
              <a:ext cx="1301" cy="1456"/>
              <a:chOff x="168065" y="2181886"/>
              <a:chExt cx="2066131" cy="2310717"/>
            </a:xfrm>
          </p:grpSpPr>
          <p:grpSp>
            <p:nvGrpSpPr>
              <p:cNvPr id="44" name="Groupe 43"/>
              <p:cNvGrpSpPr/>
              <p:nvPr/>
            </p:nvGrpSpPr>
            <p:grpSpPr>
              <a:xfrm>
                <a:off x="533245" y="2496976"/>
                <a:ext cx="1597723" cy="1152000"/>
                <a:chOff x="1217032" y="2115401"/>
                <a:chExt cx="1381699" cy="1282898"/>
              </a:xfrm>
              <a:solidFill>
                <a:schemeClr val="accent3">
                  <a:lumMod val="60000"/>
                  <a:lumOff val="40000"/>
                </a:schemeClr>
              </a:solidFill>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p:grpSpPr>
            <p:sp>
              <p:nvSpPr>
                <p:cNvPr id="51" name="Ellipse 11"/>
                <p:cNvSpPr/>
                <p:nvPr/>
              </p:nvSpPr>
              <p:spPr>
                <a:xfrm>
                  <a:off x="1217032" y="2115401"/>
                  <a:ext cx="1381699" cy="1282898"/>
                </a:xfrm>
                <a:prstGeom prst="roundRect">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p>
            <p:sp>
              <p:nvSpPr>
                <p:cNvPr id="52" name="Ellipse 18"/>
                <p:cNvSpPr/>
                <p:nvPr/>
              </p:nvSpPr>
              <p:spPr>
                <a:xfrm>
                  <a:off x="1302885" y="2377944"/>
                  <a:ext cx="1295846" cy="907146"/>
                </a:xfrm>
                <a:prstGeom prst="roundRect">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pPr algn="ctr">
                    <a:defRPr/>
                  </a:pPr>
                  <a:r>
                    <a:rPr lang="fr-FR" b="1" i="1" dirty="0">
                      <a:latin typeface="+mn-lt"/>
                    </a:rPr>
                    <a:t>Questionner le monde</a:t>
                  </a:r>
                </a:p>
              </p:txBody>
            </p:sp>
          </p:grpSp>
          <p:sp>
            <p:nvSpPr>
              <p:cNvPr id="45" name="ZoneTexte 19"/>
              <p:cNvSpPr txBox="1">
                <a:spLocks noChangeArrowheads="1"/>
              </p:cNvSpPr>
              <p:nvPr/>
            </p:nvSpPr>
            <p:spPr bwMode="auto">
              <a:xfrm>
                <a:off x="431330" y="3656966"/>
                <a:ext cx="1802866" cy="835637"/>
              </a:xfrm>
              <a:prstGeom prst="rect">
                <a:avLst/>
              </a:prstGeom>
              <a:noFill/>
              <a:ln w="9525">
                <a:noFill/>
                <a:miter lim="800000"/>
                <a:headEnd/>
                <a:tailEnd/>
              </a:ln>
            </p:spPr>
            <p:txBody>
              <a:bodyPr>
                <a:spAutoFit/>
              </a:bodyPr>
              <a:lstStyle/>
              <a:p>
                <a:pPr algn="ctr"/>
                <a:r>
                  <a:rPr lang="fr-FR" sz="1400">
                    <a:latin typeface="Calibri" pitchFamily="34" charset="0"/>
                  </a:rPr>
                  <a:t>Cycle des apprentissages fondamentaux</a:t>
                </a:r>
              </a:p>
            </p:txBody>
          </p:sp>
          <p:sp>
            <p:nvSpPr>
              <p:cNvPr id="50" name="ZoneTexte 3"/>
              <p:cNvSpPr txBox="1">
                <a:spLocks noChangeArrowheads="1"/>
              </p:cNvSpPr>
              <p:nvPr/>
            </p:nvSpPr>
            <p:spPr bwMode="auto">
              <a:xfrm>
                <a:off x="771242" y="2181886"/>
                <a:ext cx="1163032" cy="385119"/>
              </a:xfrm>
              <a:prstGeom prst="rect">
                <a:avLst/>
              </a:prstGeom>
              <a:noFill/>
              <a:ln w="9525">
                <a:noFill/>
                <a:miter lim="800000"/>
                <a:headEnd/>
                <a:tailEnd/>
              </a:ln>
            </p:spPr>
            <p:txBody>
              <a:bodyPr>
                <a:spAutoFit/>
              </a:bodyPr>
              <a:lstStyle/>
              <a:p>
                <a:pPr algn="ctr"/>
                <a:r>
                  <a:rPr lang="fr-FR" sz="1600">
                    <a:latin typeface="Calibri" pitchFamily="34" charset="0"/>
                  </a:rPr>
                  <a:t>C 2</a:t>
                </a:r>
              </a:p>
            </p:txBody>
          </p:sp>
        </p:grpSp>
        <p:sp>
          <p:nvSpPr>
            <p:cNvPr id="32" name="ZoneTexte 22"/>
            <p:cNvSpPr txBox="1">
              <a:spLocks noChangeArrowheads="1"/>
            </p:cNvSpPr>
            <p:nvPr/>
          </p:nvSpPr>
          <p:spPr bwMode="auto">
            <a:xfrm>
              <a:off x="3300" y="1266"/>
              <a:ext cx="732" cy="242"/>
            </a:xfrm>
            <a:prstGeom prst="rect">
              <a:avLst/>
            </a:prstGeom>
            <a:noFill/>
            <a:ln w="9525">
              <a:noFill/>
              <a:miter lim="800000"/>
              <a:headEnd/>
              <a:tailEnd/>
            </a:ln>
          </p:spPr>
          <p:txBody>
            <a:bodyPr>
              <a:spAutoFit/>
            </a:bodyPr>
            <a:lstStyle/>
            <a:p>
              <a:pPr algn="ctr"/>
              <a:r>
                <a:rPr lang="fr-FR" sz="1600">
                  <a:latin typeface="Calibri" pitchFamily="34" charset="0"/>
                </a:rPr>
                <a:t>C 3</a:t>
              </a:r>
            </a:p>
          </p:txBody>
        </p:sp>
        <p:grpSp>
          <p:nvGrpSpPr>
            <p:cNvPr id="34" name="Groupe 5"/>
            <p:cNvGrpSpPr>
              <a:grpSpLocks/>
            </p:cNvGrpSpPr>
            <p:nvPr/>
          </p:nvGrpSpPr>
          <p:grpSpPr bwMode="auto">
            <a:xfrm>
              <a:off x="4996" y="1110"/>
              <a:ext cx="1605" cy="1818"/>
              <a:chOff x="6787825" y="1762422"/>
              <a:chExt cx="2548621" cy="2885242"/>
            </a:xfrm>
          </p:grpSpPr>
          <p:grpSp>
            <p:nvGrpSpPr>
              <p:cNvPr id="35" name="Groupe 34"/>
              <p:cNvGrpSpPr/>
              <p:nvPr/>
            </p:nvGrpSpPr>
            <p:grpSpPr>
              <a:xfrm>
                <a:off x="7153275" y="2100976"/>
                <a:ext cx="2091475" cy="1944000"/>
                <a:chOff x="5076103" y="2013090"/>
                <a:chExt cx="1473360" cy="1487521"/>
              </a:xfrm>
              <a:solidFill>
                <a:schemeClr val="accent6">
                  <a:lumMod val="60000"/>
                  <a:lumOff val="40000"/>
                </a:schemeClr>
              </a:solidFill>
              <a:effectLst>
                <a:outerShdw blurRad="50800" dist="38100" dir="2700000" algn="tl" rotWithShape="0">
                  <a:prstClr val="black">
                    <a:alpha val="40000"/>
                  </a:prstClr>
                </a:outerShdw>
              </a:effectLst>
              <a:scene3d>
                <a:camera prst="orthographicFront">
                  <a:rot lat="0" lon="0" rev="0"/>
                </a:camera>
                <a:lightRig rig="balanced" dir="t">
                  <a:rot lat="0" lon="0" rev="8700000"/>
                </a:lightRig>
              </a:scene3d>
            </p:grpSpPr>
            <p:sp>
              <p:nvSpPr>
                <p:cNvPr id="39" name="Ellipse 19"/>
                <p:cNvSpPr/>
                <p:nvPr/>
              </p:nvSpPr>
              <p:spPr>
                <a:xfrm>
                  <a:off x="5076103" y="2013090"/>
                  <a:ext cx="1473360" cy="1487521"/>
                </a:xfrm>
                <a:prstGeom prst="roundRect">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sp>
            <p:sp>
              <p:nvSpPr>
                <p:cNvPr id="40" name="Ellipse 10"/>
                <p:cNvSpPr/>
                <p:nvPr/>
              </p:nvSpPr>
              <p:spPr>
                <a:xfrm>
                  <a:off x="5170043" y="2362120"/>
                  <a:ext cx="1329724" cy="806324"/>
                </a:xfrm>
                <a:prstGeom prst="roundRect">
                  <a:avLst/>
                </a:prstGeom>
                <a:grpFill/>
                <a:ln w="9525" cap="flat" cmpd="sng" algn="ctr">
                  <a:noFill/>
                  <a:prstDash val="solid"/>
                  <a:round/>
                  <a:headEnd type="none" w="med" len="med"/>
                  <a:tailEnd type="none" w="med" len="med"/>
                </a:ln>
                <a:effectLst>
                  <a:outerShdw blurRad="149987" dist="250190" dir="8460000" algn="ctr">
                    <a:srgbClr val="000000">
                      <a:alpha val="28000"/>
                    </a:srgbClr>
                  </a:outerShdw>
                </a:effectLst>
                <a:scene3d>
                  <a:camera prst="orthographicFront">
                    <a:rot lat="0" lon="0" rev="0"/>
                  </a:camera>
                  <a:lightRig rig="contrasting" dir="t">
                    <a:rot lat="0" lon="0" rev="1500000"/>
                  </a:lightRig>
                </a:scene3d>
                <a:sp3d prstMaterial="metal">
                  <a:bevelT w="88900" h="88900"/>
                </a:sp3d>
              </p:spPr>
              <p:txBody>
                <a:bodyPr/>
                <a:lstStyle/>
                <a:p>
                  <a:pPr algn="ctr">
                    <a:defRPr/>
                  </a:pPr>
                  <a:r>
                    <a:rPr lang="fr-FR" sz="1600" b="1" i="1" dirty="0">
                      <a:latin typeface="+mn-lt"/>
                    </a:rPr>
                    <a:t>SVT</a:t>
                  </a:r>
                </a:p>
                <a:p>
                  <a:pPr algn="ctr">
                    <a:defRPr/>
                  </a:pPr>
                  <a:r>
                    <a:rPr lang="fr-FR" sz="1600" b="1" i="1" dirty="0">
                      <a:latin typeface="+mn-lt"/>
                    </a:rPr>
                    <a:t>TECHNOLOGIE</a:t>
                  </a:r>
                </a:p>
                <a:p>
                  <a:pPr algn="ctr">
                    <a:defRPr/>
                  </a:pPr>
                  <a:r>
                    <a:rPr lang="fr-FR" sz="1600" b="1" i="1" dirty="0">
                      <a:latin typeface="+mn-lt"/>
                    </a:rPr>
                    <a:t>PHYSIQUE-CHIMIE</a:t>
                  </a:r>
                </a:p>
              </p:txBody>
            </p:sp>
          </p:grpSp>
          <p:sp>
            <p:nvSpPr>
              <p:cNvPr id="36" name="ZoneTexte 20"/>
              <p:cNvSpPr txBox="1">
                <a:spLocks noChangeArrowheads="1"/>
              </p:cNvSpPr>
              <p:nvPr/>
            </p:nvSpPr>
            <p:spPr bwMode="auto">
              <a:xfrm>
                <a:off x="7219540" y="4055726"/>
                <a:ext cx="2091903" cy="591938"/>
              </a:xfrm>
              <a:prstGeom prst="rect">
                <a:avLst/>
              </a:prstGeom>
              <a:noFill/>
              <a:ln w="9525">
                <a:noFill/>
                <a:miter lim="800000"/>
                <a:headEnd/>
                <a:tailEnd/>
              </a:ln>
            </p:spPr>
            <p:txBody>
              <a:bodyPr>
                <a:spAutoFit/>
              </a:bodyPr>
              <a:lstStyle/>
              <a:p>
                <a:pPr algn="ctr"/>
                <a:r>
                  <a:rPr lang="fr-FR" sz="1400">
                    <a:latin typeface="Calibri" pitchFamily="34" charset="0"/>
                  </a:rPr>
                  <a:t>Cycle des approfondissements</a:t>
                </a:r>
              </a:p>
            </p:txBody>
          </p:sp>
          <p:sp>
            <p:nvSpPr>
              <p:cNvPr id="37" name="ZoneTexte 23"/>
              <p:cNvSpPr txBox="1">
                <a:spLocks noChangeArrowheads="1"/>
              </p:cNvSpPr>
              <p:nvPr/>
            </p:nvSpPr>
            <p:spPr bwMode="auto">
              <a:xfrm>
                <a:off x="7617919" y="1762422"/>
                <a:ext cx="1161797" cy="384941"/>
              </a:xfrm>
              <a:prstGeom prst="rect">
                <a:avLst/>
              </a:prstGeom>
              <a:noFill/>
              <a:ln w="9525">
                <a:noFill/>
                <a:miter lim="800000"/>
                <a:headEnd/>
                <a:tailEnd/>
              </a:ln>
            </p:spPr>
            <p:txBody>
              <a:bodyPr>
                <a:spAutoFit/>
              </a:bodyPr>
              <a:lstStyle/>
              <a:p>
                <a:pPr algn="ctr"/>
                <a:r>
                  <a:rPr lang="fr-FR" sz="1600">
                    <a:latin typeface="Calibri" pitchFamily="34" charset="0"/>
                  </a:rPr>
                  <a:t>C 4</a:t>
                </a:r>
              </a:p>
            </p:txBody>
          </p:sp>
        </p:grpSp>
      </p:grpSp>
    </p:spTree>
    <p:extLst>
      <p:ext uri="{BB962C8B-B14F-4D97-AF65-F5344CB8AC3E}">
        <p14:creationId xmlns:p14="http://schemas.microsoft.com/office/powerpoint/2010/main" val="117450645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398734" y="4605699"/>
            <a:ext cx="5669752" cy="388696"/>
          </a:xfrm>
          <a:prstGeom prst="rect">
            <a:avLst/>
          </a:prstGeom>
        </p:spPr>
        <p:txBody>
          <a:bodyPr wrap="square">
            <a:spAutoFit/>
          </a:bodyPr>
          <a:lstStyle/>
          <a:p>
            <a:pPr>
              <a:lnSpc>
                <a:spcPct val="107000"/>
              </a:lnSpc>
              <a:spcAft>
                <a:spcPts val="800"/>
              </a:spcAft>
            </a:pPr>
            <a:r>
              <a:rPr lang="fr-FR"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itre 1"/>
          <p:cNvSpPr txBox="1">
            <a:spLocks/>
          </p:cNvSpPr>
          <p:nvPr/>
        </p:nvSpPr>
        <p:spPr bwMode="auto">
          <a:xfrm>
            <a:off x="334471" y="344488"/>
            <a:ext cx="113426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Des cycles spécifiés du point de vue de l’élève</a:t>
            </a:r>
            <a:endParaRPr lang="fr-FR" altLang="fr-FR" sz="4400" dirty="0">
              <a:solidFill>
                <a:schemeClr val="tx1"/>
              </a:solidFill>
              <a:latin typeface="Calibri Light" panose="020F0302020204030204" pitchFamily="34" charset="0"/>
            </a:endParaRPr>
          </a:p>
        </p:txBody>
      </p:sp>
      <p:pic>
        <p:nvPicPr>
          <p:cNvPr id="2" name="Picture 2" descr="C:\Users\ypeuziat\Documents\Rennes\6-Enseignement disciplinaire\Réforme du collège\J4\cycle3.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708453" y="1174749"/>
            <a:ext cx="8594725" cy="5554663"/>
          </a:xfrm>
          <a:prstGeom prst="rect">
            <a:avLst/>
          </a:prstGeom>
          <a:noFill/>
          <a:extLst>
            <a:ext uri="{909E8E84-426E-40DD-AFC4-6F175D3DCCD1}">
              <a14:hiddenFill xmlns:a14="http://schemas.microsoft.com/office/drawing/2010/main">
                <a:solidFill>
                  <a:srgbClr val="FFFFFF"/>
                </a:solidFill>
              </a14:hiddenFill>
            </a:ext>
          </a:extLst>
        </p:spPr>
      </p:pic>
      <p:sp>
        <p:nvSpPr>
          <p:cNvPr id="22" name="Titre 1"/>
          <p:cNvSpPr txBox="1">
            <a:spLocks/>
          </p:cNvSpPr>
          <p:nvPr/>
        </p:nvSpPr>
        <p:spPr bwMode="auto">
          <a:xfrm>
            <a:off x="7971182" y="5664198"/>
            <a:ext cx="331227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Cycle 3</a:t>
            </a:r>
            <a:endParaRPr lang="fr-FR" altLang="fr-FR" sz="4400" dirty="0">
              <a:solidFill>
                <a:schemeClr val="tx1"/>
              </a:solidFill>
              <a:latin typeface="Calibri Light" panose="020F0302020204030204" pitchFamily="34" charset="0"/>
            </a:endParaRPr>
          </a:p>
        </p:txBody>
      </p:sp>
    </p:spTree>
    <p:extLst>
      <p:ext uri="{BB962C8B-B14F-4D97-AF65-F5344CB8AC3E}">
        <p14:creationId xmlns:p14="http://schemas.microsoft.com/office/powerpoint/2010/main" val="235678056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3" name="Image 4"/>
          <p:cNvPicPr>
            <a:picLocks noChangeAspect="1"/>
          </p:cNvPicPr>
          <p:nvPr/>
        </p:nvPicPr>
        <p:blipFill>
          <a:blip r:embed="rId3"/>
          <a:srcRect/>
          <a:stretch>
            <a:fillRect/>
          </a:stretch>
        </p:blipFill>
        <p:spPr bwMode="auto">
          <a:xfrm>
            <a:off x="7190318" y="6640514"/>
            <a:ext cx="5050367" cy="244475"/>
          </a:xfrm>
          <a:prstGeom prst="rect">
            <a:avLst/>
          </a:prstGeom>
          <a:noFill/>
          <a:ln w="9525">
            <a:noFill/>
            <a:miter lim="800000"/>
            <a:headEnd/>
            <a:tailEnd/>
          </a:ln>
        </p:spPr>
      </p:pic>
      <p:grpSp>
        <p:nvGrpSpPr>
          <p:cNvPr id="51205" name="Group 27"/>
          <p:cNvGrpSpPr>
            <a:grpSpLocks/>
          </p:cNvGrpSpPr>
          <p:nvPr/>
        </p:nvGrpSpPr>
        <p:grpSpPr bwMode="auto">
          <a:xfrm>
            <a:off x="239184" y="1455739"/>
            <a:ext cx="11667067" cy="4264025"/>
            <a:chOff x="113" y="1152"/>
            <a:chExt cx="5512" cy="2686"/>
          </a:xfrm>
        </p:grpSpPr>
        <p:sp>
          <p:nvSpPr>
            <p:cNvPr id="51206" name="ZoneTexte 10"/>
            <p:cNvSpPr txBox="1">
              <a:spLocks noChangeArrowheads="1"/>
            </p:cNvSpPr>
            <p:nvPr/>
          </p:nvSpPr>
          <p:spPr bwMode="auto">
            <a:xfrm>
              <a:off x="122" y="1605"/>
              <a:ext cx="756" cy="231"/>
            </a:xfrm>
            <a:prstGeom prst="rect">
              <a:avLst/>
            </a:prstGeom>
            <a:noFill/>
            <a:ln w="9525">
              <a:noFill/>
              <a:miter lim="800000"/>
              <a:headEnd/>
              <a:tailEnd/>
            </a:ln>
          </p:spPr>
          <p:txBody>
            <a:bodyPr>
              <a:spAutoFit/>
            </a:bodyPr>
            <a:lstStyle/>
            <a:p>
              <a:r>
                <a:rPr lang="fr-FR">
                  <a:latin typeface="Calibri" pitchFamily="34" charset="0"/>
                </a:rPr>
                <a:t>Cycle 3</a:t>
              </a:r>
            </a:p>
          </p:txBody>
        </p:sp>
        <p:sp>
          <p:nvSpPr>
            <p:cNvPr id="51207" name="ZoneTexte 11"/>
            <p:cNvSpPr txBox="1">
              <a:spLocks noChangeArrowheads="1"/>
            </p:cNvSpPr>
            <p:nvPr/>
          </p:nvSpPr>
          <p:spPr bwMode="auto">
            <a:xfrm>
              <a:off x="2859" y="1592"/>
              <a:ext cx="756" cy="231"/>
            </a:xfrm>
            <a:prstGeom prst="rect">
              <a:avLst/>
            </a:prstGeom>
            <a:noFill/>
            <a:ln w="19050">
              <a:noFill/>
              <a:miter lim="800000"/>
              <a:headEnd/>
              <a:tailEnd/>
            </a:ln>
          </p:spPr>
          <p:txBody>
            <a:bodyPr>
              <a:spAutoFit/>
            </a:bodyPr>
            <a:lstStyle/>
            <a:p>
              <a:r>
                <a:rPr lang="fr-FR">
                  <a:latin typeface="Calibri" pitchFamily="34" charset="0"/>
                </a:rPr>
                <a:t>Cycle 4</a:t>
              </a:r>
            </a:p>
          </p:txBody>
        </p:sp>
        <p:sp>
          <p:nvSpPr>
            <p:cNvPr id="3" name="Rectangle 2"/>
            <p:cNvSpPr/>
            <p:nvPr/>
          </p:nvSpPr>
          <p:spPr bwMode="auto">
            <a:xfrm>
              <a:off x="122" y="2395"/>
              <a:ext cx="897" cy="634"/>
            </a:xfrm>
            <a:custGeom>
              <a:avLst/>
              <a:gdLst>
                <a:gd name="connsiteX0" fmla="*/ 0 w 1424284"/>
                <a:gd name="connsiteY0" fmla="*/ 0 h 792088"/>
                <a:gd name="connsiteX1" fmla="*/ 1424284 w 1424284"/>
                <a:gd name="connsiteY1" fmla="*/ 0 h 792088"/>
                <a:gd name="connsiteX2" fmla="*/ 1424284 w 1424284"/>
                <a:gd name="connsiteY2" fmla="*/ 792088 h 792088"/>
                <a:gd name="connsiteX3" fmla="*/ 0 w 1424284"/>
                <a:gd name="connsiteY3" fmla="*/ 792088 h 792088"/>
                <a:gd name="connsiteX4" fmla="*/ 0 w 1424284"/>
                <a:gd name="connsiteY4" fmla="*/ 0 h 792088"/>
                <a:gd name="connsiteX0" fmla="*/ 0 w 1424284"/>
                <a:gd name="connsiteY0" fmla="*/ 103367 h 895455"/>
                <a:gd name="connsiteX1" fmla="*/ 1424284 w 1424284"/>
                <a:gd name="connsiteY1" fmla="*/ 0 h 895455"/>
                <a:gd name="connsiteX2" fmla="*/ 1424284 w 1424284"/>
                <a:gd name="connsiteY2" fmla="*/ 895455 h 895455"/>
                <a:gd name="connsiteX3" fmla="*/ 0 w 1424284"/>
                <a:gd name="connsiteY3" fmla="*/ 895455 h 895455"/>
                <a:gd name="connsiteX4" fmla="*/ 0 w 1424284"/>
                <a:gd name="connsiteY4" fmla="*/ 103367 h 895455"/>
                <a:gd name="connsiteX0" fmla="*/ 0 w 1424284"/>
                <a:gd name="connsiteY0" fmla="*/ 103367 h 1006773"/>
                <a:gd name="connsiteX1" fmla="*/ 1424284 w 1424284"/>
                <a:gd name="connsiteY1" fmla="*/ 0 h 1006773"/>
                <a:gd name="connsiteX2" fmla="*/ 1424284 w 1424284"/>
                <a:gd name="connsiteY2" fmla="*/ 1006773 h 1006773"/>
                <a:gd name="connsiteX3" fmla="*/ 0 w 1424284"/>
                <a:gd name="connsiteY3" fmla="*/ 895455 h 1006773"/>
                <a:gd name="connsiteX4" fmla="*/ 0 w 1424284"/>
                <a:gd name="connsiteY4" fmla="*/ 103367 h 10067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24284" h="1006773">
                  <a:moveTo>
                    <a:pt x="0" y="103367"/>
                  </a:moveTo>
                  <a:lnTo>
                    <a:pt x="1424284" y="0"/>
                  </a:lnTo>
                  <a:lnTo>
                    <a:pt x="1424284" y="1006773"/>
                  </a:lnTo>
                  <a:lnTo>
                    <a:pt x="0" y="895455"/>
                  </a:lnTo>
                  <a:lnTo>
                    <a:pt x="0" y="103367"/>
                  </a:lnTo>
                  <a:close/>
                </a:path>
              </a:pathLst>
            </a:custGeom>
            <a:solidFill>
              <a:schemeClr val="bg2">
                <a:lumMod val="75000"/>
              </a:schemeClr>
            </a:solidFill>
            <a:ln w="19050" cap="flat" cmpd="sng" algn="ctr">
              <a:solidFill>
                <a:schemeClr val="tx1"/>
              </a:solidFill>
              <a:prstDash val="solid"/>
              <a:round/>
              <a:headEnd type="none" w="med" len="med"/>
              <a:tailEnd type="none" w="med" len="med"/>
            </a:ln>
            <a:effectLst>
              <a:outerShdw blurRad="44450" dist="27940" dir="5400000" algn="ctr">
                <a:srgbClr val="000000">
                  <a:alpha val="32000"/>
                </a:srgbClr>
              </a:outerShdw>
            </a:effectLst>
            <a:extLst/>
          </p:spPr>
          <p:txBody>
            <a:bodyPr anchor="ctr"/>
            <a:lstStyle/>
            <a:p>
              <a:pPr algn="ctr">
                <a:defRPr/>
              </a:pPr>
              <a:r>
                <a:rPr lang="fr-FR" b="1"/>
                <a:t>CM1</a:t>
              </a:r>
            </a:p>
          </p:txBody>
        </p:sp>
        <p:sp>
          <p:nvSpPr>
            <p:cNvPr id="4" name="Rectangle 3"/>
            <p:cNvSpPr/>
            <p:nvPr/>
          </p:nvSpPr>
          <p:spPr bwMode="auto">
            <a:xfrm>
              <a:off x="1016" y="2322"/>
              <a:ext cx="907" cy="780"/>
            </a:xfrm>
            <a:custGeom>
              <a:avLst/>
              <a:gdLst>
                <a:gd name="connsiteX0" fmla="*/ 0 w 1440160"/>
                <a:gd name="connsiteY0" fmla="*/ 0 h 792088"/>
                <a:gd name="connsiteX1" fmla="*/ 1440160 w 1440160"/>
                <a:gd name="connsiteY1" fmla="*/ 0 h 792088"/>
                <a:gd name="connsiteX2" fmla="*/ 1440160 w 1440160"/>
                <a:gd name="connsiteY2" fmla="*/ 792088 h 792088"/>
                <a:gd name="connsiteX3" fmla="*/ 0 w 1440160"/>
                <a:gd name="connsiteY3" fmla="*/ 792088 h 792088"/>
                <a:gd name="connsiteX4" fmla="*/ 0 w 1440160"/>
                <a:gd name="connsiteY4" fmla="*/ 0 h 792088"/>
                <a:gd name="connsiteX0" fmla="*/ 0 w 1440160"/>
                <a:gd name="connsiteY0" fmla="*/ 0 h 1006773"/>
                <a:gd name="connsiteX1" fmla="*/ 1440160 w 1440160"/>
                <a:gd name="connsiteY1" fmla="*/ 0 h 1006773"/>
                <a:gd name="connsiteX2" fmla="*/ 1440160 w 1440160"/>
                <a:gd name="connsiteY2" fmla="*/ 792088 h 1006773"/>
                <a:gd name="connsiteX3" fmla="*/ 0 w 1440160"/>
                <a:gd name="connsiteY3" fmla="*/ 1006773 h 1006773"/>
                <a:gd name="connsiteX4" fmla="*/ 0 w 1440160"/>
                <a:gd name="connsiteY4" fmla="*/ 0 h 1006773"/>
                <a:gd name="connsiteX0" fmla="*/ 0 w 1440160"/>
                <a:gd name="connsiteY0" fmla="*/ 119270 h 1126043"/>
                <a:gd name="connsiteX1" fmla="*/ 1440160 w 1440160"/>
                <a:gd name="connsiteY1" fmla="*/ 0 h 1126043"/>
                <a:gd name="connsiteX2" fmla="*/ 1440160 w 1440160"/>
                <a:gd name="connsiteY2" fmla="*/ 911358 h 1126043"/>
                <a:gd name="connsiteX3" fmla="*/ 0 w 1440160"/>
                <a:gd name="connsiteY3" fmla="*/ 1126043 h 1126043"/>
                <a:gd name="connsiteX4" fmla="*/ 0 w 1440160"/>
                <a:gd name="connsiteY4" fmla="*/ 119270 h 1126043"/>
                <a:gd name="connsiteX0" fmla="*/ 0 w 1440160"/>
                <a:gd name="connsiteY0" fmla="*/ 119270 h 1237362"/>
                <a:gd name="connsiteX1" fmla="*/ 1440160 w 1440160"/>
                <a:gd name="connsiteY1" fmla="*/ 0 h 1237362"/>
                <a:gd name="connsiteX2" fmla="*/ 1432209 w 1440160"/>
                <a:gd name="connsiteY2" fmla="*/ 1237362 h 1237362"/>
                <a:gd name="connsiteX3" fmla="*/ 0 w 1440160"/>
                <a:gd name="connsiteY3" fmla="*/ 1126043 h 1237362"/>
                <a:gd name="connsiteX4" fmla="*/ 0 w 1440160"/>
                <a:gd name="connsiteY4" fmla="*/ 119270 h 123736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0160" h="1237362">
                  <a:moveTo>
                    <a:pt x="0" y="119270"/>
                  </a:moveTo>
                  <a:lnTo>
                    <a:pt x="1440160" y="0"/>
                  </a:lnTo>
                  <a:cubicBezTo>
                    <a:pt x="1437510" y="412454"/>
                    <a:pt x="1434859" y="824908"/>
                    <a:pt x="1432209" y="1237362"/>
                  </a:cubicBezTo>
                  <a:lnTo>
                    <a:pt x="0" y="1126043"/>
                  </a:lnTo>
                  <a:lnTo>
                    <a:pt x="0" y="119270"/>
                  </a:lnTo>
                  <a:close/>
                </a:path>
              </a:pathLst>
            </a:custGeom>
            <a:solidFill>
              <a:schemeClr val="bg2">
                <a:lumMod val="75000"/>
              </a:schemeClr>
            </a:solidFill>
            <a:ln w="19050" cap="flat" cmpd="sng" algn="ctr">
              <a:solidFill>
                <a:srgbClr val="6B5086"/>
              </a:solidFill>
              <a:prstDash val="solid"/>
              <a:round/>
              <a:headEnd type="none" w="med" len="med"/>
              <a:tailEnd type="none" w="med" len="med"/>
            </a:ln>
            <a:effectLst>
              <a:outerShdw blurRad="44450" dist="27940" dir="5400000" algn="ctr">
                <a:srgbClr val="000000">
                  <a:alpha val="32000"/>
                </a:srgbClr>
              </a:outerShdw>
            </a:effectLst>
            <a:extLst/>
          </p:spPr>
          <p:txBody>
            <a:bodyPr anchor="ctr"/>
            <a:lstStyle/>
            <a:p>
              <a:pPr algn="ctr">
                <a:defRPr/>
              </a:pPr>
              <a:r>
                <a:rPr lang="fr-FR" b="1"/>
                <a:t>CM2</a:t>
              </a:r>
            </a:p>
          </p:txBody>
        </p:sp>
        <p:sp>
          <p:nvSpPr>
            <p:cNvPr id="5" name="Rectangle 4"/>
            <p:cNvSpPr/>
            <p:nvPr/>
          </p:nvSpPr>
          <p:spPr bwMode="auto">
            <a:xfrm>
              <a:off x="1913" y="2247"/>
              <a:ext cx="917" cy="929"/>
            </a:xfrm>
            <a:custGeom>
              <a:avLst/>
              <a:gdLst>
                <a:gd name="connsiteX0" fmla="*/ 0 w 1440160"/>
                <a:gd name="connsiteY0" fmla="*/ 0 h 792088"/>
                <a:gd name="connsiteX1" fmla="*/ 1440160 w 1440160"/>
                <a:gd name="connsiteY1" fmla="*/ 0 h 792088"/>
                <a:gd name="connsiteX2" fmla="*/ 1440160 w 1440160"/>
                <a:gd name="connsiteY2" fmla="*/ 792088 h 792088"/>
                <a:gd name="connsiteX3" fmla="*/ 0 w 1440160"/>
                <a:gd name="connsiteY3" fmla="*/ 792088 h 792088"/>
                <a:gd name="connsiteX4" fmla="*/ 0 w 1440160"/>
                <a:gd name="connsiteY4" fmla="*/ 0 h 792088"/>
                <a:gd name="connsiteX0" fmla="*/ 0 w 1440160"/>
                <a:gd name="connsiteY0" fmla="*/ 328474 h 1120562"/>
                <a:gd name="connsiteX1" fmla="*/ 1440160 w 1440160"/>
                <a:gd name="connsiteY1" fmla="*/ 0 h 1120562"/>
                <a:gd name="connsiteX2" fmla="*/ 1440160 w 1440160"/>
                <a:gd name="connsiteY2" fmla="*/ 1120562 h 1120562"/>
                <a:gd name="connsiteX3" fmla="*/ 0 w 1440160"/>
                <a:gd name="connsiteY3" fmla="*/ 1120562 h 1120562"/>
                <a:gd name="connsiteX4" fmla="*/ 0 w 1440160"/>
                <a:gd name="connsiteY4" fmla="*/ 328474 h 1120562"/>
                <a:gd name="connsiteX0" fmla="*/ 0 w 1449037"/>
                <a:gd name="connsiteY0" fmla="*/ 328474 h 1475669"/>
                <a:gd name="connsiteX1" fmla="*/ 1440160 w 1449037"/>
                <a:gd name="connsiteY1" fmla="*/ 0 h 1475669"/>
                <a:gd name="connsiteX2" fmla="*/ 1449037 w 1449037"/>
                <a:gd name="connsiteY2" fmla="*/ 1475669 h 1475669"/>
                <a:gd name="connsiteX3" fmla="*/ 0 w 1449037"/>
                <a:gd name="connsiteY3" fmla="*/ 1120562 h 1475669"/>
                <a:gd name="connsiteX4" fmla="*/ 0 w 1449037"/>
                <a:gd name="connsiteY4" fmla="*/ 328474 h 1475669"/>
                <a:gd name="connsiteX0" fmla="*/ 0 w 1449037"/>
                <a:gd name="connsiteY0" fmla="*/ 351431 h 1475669"/>
                <a:gd name="connsiteX1" fmla="*/ 1440160 w 1449037"/>
                <a:gd name="connsiteY1" fmla="*/ 0 h 1475669"/>
                <a:gd name="connsiteX2" fmla="*/ 1449037 w 1449037"/>
                <a:gd name="connsiteY2" fmla="*/ 1475669 h 1475669"/>
                <a:gd name="connsiteX3" fmla="*/ 0 w 1449037"/>
                <a:gd name="connsiteY3" fmla="*/ 1120562 h 1475669"/>
                <a:gd name="connsiteX4" fmla="*/ 0 w 1449037"/>
                <a:gd name="connsiteY4" fmla="*/ 351431 h 1475669"/>
                <a:gd name="connsiteX0" fmla="*/ 0 w 1465038"/>
                <a:gd name="connsiteY0" fmla="*/ 149015 h 1475669"/>
                <a:gd name="connsiteX1" fmla="*/ 1456161 w 1465038"/>
                <a:gd name="connsiteY1" fmla="*/ 0 h 1475669"/>
                <a:gd name="connsiteX2" fmla="*/ 1465038 w 1465038"/>
                <a:gd name="connsiteY2" fmla="*/ 1475669 h 1475669"/>
                <a:gd name="connsiteX3" fmla="*/ 16001 w 1465038"/>
                <a:gd name="connsiteY3" fmla="*/ 1120562 h 1475669"/>
                <a:gd name="connsiteX4" fmla="*/ 0 w 1465038"/>
                <a:gd name="connsiteY4" fmla="*/ 149015 h 1475669"/>
                <a:gd name="connsiteX0" fmla="*/ 0 w 1465038"/>
                <a:gd name="connsiteY0" fmla="*/ 149015 h 1475669"/>
                <a:gd name="connsiteX1" fmla="*/ 1456161 w 1465038"/>
                <a:gd name="connsiteY1" fmla="*/ 0 h 1475669"/>
                <a:gd name="connsiteX2" fmla="*/ 1465038 w 1465038"/>
                <a:gd name="connsiteY2" fmla="*/ 1475669 h 1475669"/>
                <a:gd name="connsiteX3" fmla="*/ 8001 w 1465038"/>
                <a:gd name="connsiteY3" fmla="*/ 1361903 h 1475669"/>
                <a:gd name="connsiteX4" fmla="*/ 0 w 1465038"/>
                <a:gd name="connsiteY4" fmla="*/ 149015 h 1475669"/>
                <a:gd name="connsiteX0" fmla="*/ 0 w 1465038"/>
                <a:gd name="connsiteY0" fmla="*/ 117874 h 1444528"/>
                <a:gd name="connsiteX1" fmla="*/ 1448160 w 1465038"/>
                <a:gd name="connsiteY1" fmla="*/ 0 h 1444528"/>
                <a:gd name="connsiteX2" fmla="*/ 1465038 w 1465038"/>
                <a:gd name="connsiteY2" fmla="*/ 1444528 h 1444528"/>
                <a:gd name="connsiteX3" fmla="*/ 8001 w 1465038"/>
                <a:gd name="connsiteY3" fmla="*/ 1330762 h 1444528"/>
                <a:gd name="connsiteX4" fmla="*/ 0 w 1465038"/>
                <a:gd name="connsiteY4" fmla="*/ 117874 h 144452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65038" h="1444528">
                  <a:moveTo>
                    <a:pt x="0" y="117874"/>
                  </a:moveTo>
                  <a:lnTo>
                    <a:pt x="1448160" y="0"/>
                  </a:lnTo>
                  <a:lnTo>
                    <a:pt x="1465038" y="1444528"/>
                  </a:lnTo>
                  <a:lnTo>
                    <a:pt x="8001" y="1330762"/>
                  </a:lnTo>
                  <a:lnTo>
                    <a:pt x="0" y="117874"/>
                  </a:lnTo>
                  <a:close/>
                </a:path>
              </a:pathLst>
            </a:custGeom>
            <a:solidFill>
              <a:schemeClr val="bg2">
                <a:lumMod val="75000"/>
              </a:schemeClr>
            </a:solidFill>
            <a:ln w="19050" cap="flat" cmpd="sng" algn="ctr">
              <a:solidFill>
                <a:srgbClr val="6B5086"/>
              </a:solidFill>
              <a:prstDash val="solid"/>
              <a:round/>
              <a:headEnd type="none" w="med" len="med"/>
              <a:tailEnd type="none" w="med" len="med"/>
            </a:ln>
            <a:effectLst>
              <a:outerShdw blurRad="44450" dist="27940" dir="5400000" algn="ctr">
                <a:srgbClr val="000000">
                  <a:alpha val="32000"/>
                </a:srgbClr>
              </a:outerShdw>
            </a:effectLst>
            <a:extLst/>
          </p:spPr>
          <p:txBody>
            <a:bodyPr anchor="ctr"/>
            <a:lstStyle/>
            <a:p>
              <a:pPr algn="ctr">
                <a:defRPr/>
              </a:pPr>
              <a:r>
                <a:rPr lang="fr-FR" sz="2000" b="1"/>
                <a:t>6e</a:t>
              </a:r>
            </a:p>
          </p:txBody>
        </p:sp>
        <p:sp>
          <p:nvSpPr>
            <p:cNvPr id="6" name="Rectangle 5"/>
            <p:cNvSpPr/>
            <p:nvPr/>
          </p:nvSpPr>
          <p:spPr bwMode="auto">
            <a:xfrm>
              <a:off x="2825" y="2172"/>
              <a:ext cx="917" cy="1072"/>
            </a:xfrm>
            <a:custGeom>
              <a:avLst/>
              <a:gdLst>
                <a:gd name="connsiteX0" fmla="*/ 0 w 1440160"/>
                <a:gd name="connsiteY0" fmla="*/ 0 h 1512000"/>
                <a:gd name="connsiteX1" fmla="*/ 1440160 w 1440160"/>
                <a:gd name="connsiteY1" fmla="*/ 0 h 1512000"/>
                <a:gd name="connsiteX2" fmla="*/ 1440160 w 1440160"/>
                <a:gd name="connsiteY2" fmla="*/ 1512000 h 1512000"/>
                <a:gd name="connsiteX3" fmla="*/ 0 w 1440160"/>
                <a:gd name="connsiteY3" fmla="*/ 1512000 h 1512000"/>
                <a:gd name="connsiteX4" fmla="*/ 0 w 1440160"/>
                <a:gd name="connsiteY4" fmla="*/ 0 h 1512000"/>
                <a:gd name="connsiteX0" fmla="*/ 0 w 1440160"/>
                <a:gd name="connsiteY0" fmla="*/ 0 h 1512000"/>
                <a:gd name="connsiteX1" fmla="*/ 1440160 w 1440160"/>
                <a:gd name="connsiteY1" fmla="*/ 0 h 1512000"/>
                <a:gd name="connsiteX2" fmla="*/ 1440160 w 1440160"/>
                <a:gd name="connsiteY2" fmla="*/ 1512000 h 1512000"/>
                <a:gd name="connsiteX3" fmla="*/ 0 w 1440160"/>
                <a:gd name="connsiteY3" fmla="*/ 1464292 h 1512000"/>
                <a:gd name="connsiteX4" fmla="*/ 0 w 1440160"/>
                <a:gd name="connsiteY4" fmla="*/ 0 h 1512000"/>
                <a:gd name="connsiteX0" fmla="*/ 0 w 1440160"/>
                <a:gd name="connsiteY0" fmla="*/ 119270 h 1631270"/>
                <a:gd name="connsiteX1" fmla="*/ 1440160 w 1440160"/>
                <a:gd name="connsiteY1" fmla="*/ 0 h 1631270"/>
                <a:gd name="connsiteX2" fmla="*/ 1440160 w 1440160"/>
                <a:gd name="connsiteY2" fmla="*/ 1631270 h 1631270"/>
                <a:gd name="connsiteX3" fmla="*/ 0 w 1440160"/>
                <a:gd name="connsiteY3" fmla="*/ 1583562 h 1631270"/>
                <a:gd name="connsiteX4" fmla="*/ 0 w 1440160"/>
                <a:gd name="connsiteY4" fmla="*/ 119270 h 1631270"/>
                <a:gd name="connsiteX0" fmla="*/ 0 w 1456063"/>
                <a:gd name="connsiteY0" fmla="*/ 119270 h 1702831"/>
                <a:gd name="connsiteX1" fmla="*/ 1440160 w 1456063"/>
                <a:gd name="connsiteY1" fmla="*/ 0 h 1702831"/>
                <a:gd name="connsiteX2" fmla="*/ 1456063 w 1456063"/>
                <a:gd name="connsiteY2" fmla="*/ 1702831 h 1702831"/>
                <a:gd name="connsiteX3" fmla="*/ 0 w 1456063"/>
                <a:gd name="connsiteY3" fmla="*/ 1583562 h 1702831"/>
                <a:gd name="connsiteX4" fmla="*/ 0 w 1456063"/>
                <a:gd name="connsiteY4" fmla="*/ 119270 h 1702831"/>
                <a:gd name="connsiteX0" fmla="*/ 0 w 1456063"/>
                <a:gd name="connsiteY0" fmla="*/ 119270 h 1702831"/>
                <a:gd name="connsiteX1" fmla="*/ 1456062 w 1456063"/>
                <a:gd name="connsiteY1" fmla="*/ 0 h 1702831"/>
                <a:gd name="connsiteX2" fmla="*/ 1456063 w 1456063"/>
                <a:gd name="connsiteY2" fmla="*/ 1702831 h 1702831"/>
                <a:gd name="connsiteX3" fmla="*/ 0 w 1456063"/>
                <a:gd name="connsiteY3" fmla="*/ 1583562 h 1702831"/>
                <a:gd name="connsiteX4" fmla="*/ 0 w 1456063"/>
                <a:gd name="connsiteY4" fmla="*/ 119270 h 17028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56063" h="1702831">
                  <a:moveTo>
                    <a:pt x="0" y="119270"/>
                  </a:moveTo>
                  <a:lnTo>
                    <a:pt x="1456062" y="0"/>
                  </a:lnTo>
                  <a:cubicBezTo>
                    <a:pt x="1456062" y="567610"/>
                    <a:pt x="1456063" y="1135221"/>
                    <a:pt x="1456063" y="1702831"/>
                  </a:cubicBezTo>
                  <a:lnTo>
                    <a:pt x="0" y="1583562"/>
                  </a:lnTo>
                  <a:lnTo>
                    <a:pt x="0" y="119270"/>
                  </a:lnTo>
                  <a:close/>
                </a:path>
              </a:pathLst>
            </a:custGeom>
            <a:solidFill>
              <a:schemeClr val="accent6">
                <a:lumMod val="60000"/>
                <a:lumOff val="40000"/>
              </a:schemeClr>
            </a:solidFill>
            <a:ln w="19050" cap="flat" cmpd="sng" algn="ctr">
              <a:solidFill>
                <a:srgbClr val="6B5086"/>
              </a:solidFill>
              <a:prstDash val="solid"/>
              <a:round/>
              <a:headEnd type="none" w="med" len="med"/>
              <a:tailEnd type="none" w="med" len="med"/>
            </a:ln>
            <a:effectLst>
              <a:outerShdw blurRad="44450" dist="27940" dir="5400000" algn="ctr">
                <a:srgbClr val="000000">
                  <a:alpha val="32000"/>
                </a:srgbClr>
              </a:outerShdw>
            </a:effectLst>
            <a:extLst/>
          </p:spPr>
          <p:txBody>
            <a:bodyPr anchor="ctr"/>
            <a:lstStyle/>
            <a:p>
              <a:pPr algn="ctr">
                <a:defRPr/>
              </a:pPr>
              <a:r>
                <a:rPr lang="fr-FR" sz="2000" b="1" i="1" dirty="0">
                  <a:latin typeface="Arial" pitchFamily="34" charset="0"/>
                </a:rPr>
                <a:t>5e</a:t>
              </a:r>
            </a:p>
          </p:txBody>
        </p:sp>
        <p:sp>
          <p:nvSpPr>
            <p:cNvPr id="7" name="Rectangle 6"/>
            <p:cNvSpPr/>
            <p:nvPr/>
          </p:nvSpPr>
          <p:spPr bwMode="auto">
            <a:xfrm>
              <a:off x="3742" y="2099"/>
              <a:ext cx="907" cy="1223"/>
            </a:xfrm>
            <a:custGeom>
              <a:avLst/>
              <a:gdLst>
                <a:gd name="connsiteX0" fmla="*/ 0 w 1440160"/>
                <a:gd name="connsiteY0" fmla="*/ 0 h 1512000"/>
                <a:gd name="connsiteX1" fmla="*/ 1440160 w 1440160"/>
                <a:gd name="connsiteY1" fmla="*/ 0 h 1512000"/>
                <a:gd name="connsiteX2" fmla="*/ 1440160 w 1440160"/>
                <a:gd name="connsiteY2" fmla="*/ 1512000 h 1512000"/>
                <a:gd name="connsiteX3" fmla="*/ 0 w 1440160"/>
                <a:gd name="connsiteY3" fmla="*/ 1512000 h 1512000"/>
                <a:gd name="connsiteX4" fmla="*/ 0 w 1440160"/>
                <a:gd name="connsiteY4" fmla="*/ 0 h 1512000"/>
                <a:gd name="connsiteX0" fmla="*/ 0 w 1440160"/>
                <a:gd name="connsiteY0" fmla="*/ 111319 h 1623319"/>
                <a:gd name="connsiteX1" fmla="*/ 1440160 w 1440160"/>
                <a:gd name="connsiteY1" fmla="*/ 0 h 1623319"/>
                <a:gd name="connsiteX2" fmla="*/ 1440160 w 1440160"/>
                <a:gd name="connsiteY2" fmla="*/ 1623319 h 1623319"/>
                <a:gd name="connsiteX3" fmla="*/ 0 w 1440160"/>
                <a:gd name="connsiteY3" fmla="*/ 1623319 h 1623319"/>
                <a:gd name="connsiteX4" fmla="*/ 0 w 1440160"/>
                <a:gd name="connsiteY4" fmla="*/ 111319 h 1623319"/>
                <a:gd name="connsiteX0" fmla="*/ 0 w 1440160"/>
                <a:gd name="connsiteY0" fmla="*/ 111319 h 1806199"/>
                <a:gd name="connsiteX1" fmla="*/ 1440160 w 1440160"/>
                <a:gd name="connsiteY1" fmla="*/ 0 h 1806199"/>
                <a:gd name="connsiteX2" fmla="*/ 1440160 w 1440160"/>
                <a:gd name="connsiteY2" fmla="*/ 1623319 h 1806199"/>
                <a:gd name="connsiteX3" fmla="*/ 0 w 1440160"/>
                <a:gd name="connsiteY3" fmla="*/ 1806199 h 1806199"/>
                <a:gd name="connsiteX4" fmla="*/ 0 w 1440160"/>
                <a:gd name="connsiteY4" fmla="*/ 111319 h 1806199"/>
                <a:gd name="connsiteX0" fmla="*/ 0 w 1440160"/>
                <a:gd name="connsiteY0" fmla="*/ 111319 h 1941371"/>
                <a:gd name="connsiteX1" fmla="*/ 1440160 w 1440160"/>
                <a:gd name="connsiteY1" fmla="*/ 0 h 1941371"/>
                <a:gd name="connsiteX2" fmla="*/ 1432208 w 1440160"/>
                <a:gd name="connsiteY2" fmla="*/ 1941371 h 1941371"/>
                <a:gd name="connsiteX3" fmla="*/ 0 w 1440160"/>
                <a:gd name="connsiteY3" fmla="*/ 1806199 h 1941371"/>
                <a:gd name="connsiteX4" fmla="*/ 0 w 1440160"/>
                <a:gd name="connsiteY4" fmla="*/ 111319 h 194137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440160" h="1941371">
                  <a:moveTo>
                    <a:pt x="0" y="111319"/>
                  </a:moveTo>
                  <a:lnTo>
                    <a:pt x="1440160" y="0"/>
                  </a:lnTo>
                  <a:cubicBezTo>
                    <a:pt x="1437509" y="647124"/>
                    <a:pt x="1434859" y="1294247"/>
                    <a:pt x="1432208" y="1941371"/>
                  </a:cubicBezTo>
                  <a:lnTo>
                    <a:pt x="0" y="1806199"/>
                  </a:lnTo>
                  <a:lnTo>
                    <a:pt x="0" y="111319"/>
                  </a:lnTo>
                  <a:close/>
                </a:path>
              </a:pathLst>
            </a:custGeom>
            <a:solidFill>
              <a:schemeClr val="accent6">
                <a:lumMod val="60000"/>
                <a:lumOff val="40000"/>
              </a:schemeClr>
            </a:solidFill>
            <a:ln w="19050" cap="flat" cmpd="sng" algn="ctr">
              <a:solidFill>
                <a:srgbClr val="6B5086"/>
              </a:solidFill>
              <a:prstDash val="solid"/>
              <a:round/>
              <a:headEnd type="none" w="med" len="med"/>
              <a:tailEnd type="none" w="med" len="med"/>
            </a:ln>
            <a:effectLst>
              <a:outerShdw blurRad="44450" dist="27940" dir="5400000" algn="ctr">
                <a:srgbClr val="000000">
                  <a:alpha val="32000"/>
                </a:srgbClr>
              </a:outerShdw>
            </a:effectLst>
            <a:extLst/>
          </p:spPr>
          <p:txBody>
            <a:bodyPr anchor="ctr"/>
            <a:lstStyle/>
            <a:p>
              <a:pPr algn="ctr">
                <a:defRPr/>
              </a:pPr>
              <a:r>
                <a:rPr lang="fr-FR" sz="2000" b="1" i="1" dirty="0">
                  <a:latin typeface="Arial" pitchFamily="34" charset="0"/>
                </a:rPr>
                <a:t>4e</a:t>
              </a:r>
            </a:p>
          </p:txBody>
        </p:sp>
        <p:sp>
          <p:nvSpPr>
            <p:cNvPr id="8" name="Rectangle 7"/>
            <p:cNvSpPr/>
            <p:nvPr/>
          </p:nvSpPr>
          <p:spPr bwMode="auto">
            <a:xfrm>
              <a:off x="4649" y="2019"/>
              <a:ext cx="950" cy="1368"/>
            </a:xfrm>
            <a:custGeom>
              <a:avLst/>
              <a:gdLst>
                <a:gd name="connsiteX0" fmla="*/ 0 w 1500079"/>
                <a:gd name="connsiteY0" fmla="*/ 0 h 1512000"/>
                <a:gd name="connsiteX1" fmla="*/ 1500079 w 1500079"/>
                <a:gd name="connsiteY1" fmla="*/ 0 h 1512000"/>
                <a:gd name="connsiteX2" fmla="*/ 1500079 w 1500079"/>
                <a:gd name="connsiteY2" fmla="*/ 1512000 h 1512000"/>
                <a:gd name="connsiteX3" fmla="*/ 0 w 1500079"/>
                <a:gd name="connsiteY3" fmla="*/ 1512000 h 1512000"/>
                <a:gd name="connsiteX4" fmla="*/ 0 w 1500079"/>
                <a:gd name="connsiteY4" fmla="*/ 0 h 1512000"/>
                <a:gd name="connsiteX0" fmla="*/ 0 w 1508030"/>
                <a:gd name="connsiteY0" fmla="*/ 127221 h 1639221"/>
                <a:gd name="connsiteX1" fmla="*/ 1508030 w 1508030"/>
                <a:gd name="connsiteY1" fmla="*/ 0 h 1639221"/>
                <a:gd name="connsiteX2" fmla="*/ 1500079 w 1508030"/>
                <a:gd name="connsiteY2" fmla="*/ 1639221 h 1639221"/>
                <a:gd name="connsiteX3" fmla="*/ 0 w 1508030"/>
                <a:gd name="connsiteY3" fmla="*/ 1639221 h 1639221"/>
                <a:gd name="connsiteX4" fmla="*/ 0 w 1508030"/>
                <a:gd name="connsiteY4" fmla="*/ 127221 h 1639221"/>
                <a:gd name="connsiteX0" fmla="*/ 0 w 1508795"/>
                <a:gd name="connsiteY0" fmla="*/ 127221 h 2171958"/>
                <a:gd name="connsiteX1" fmla="*/ 1508030 w 1508795"/>
                <a:gd name="connsiteY1" fmla="*/ 0 h 2171958"/>
                <a:gd name="connsiteX2" fmla="*/ 1508031 w 1508795"/>
                <a:gd name="connsiteY2" fmla="*/ 2171958 h 2171958"/>
                <a:gd name="connsiteX3" fmla="*/ 0 w 1508795"/>
                <a:gd name="connsiteY3" fmla="*/ 1639221 h 2171958"/>
                <a:gd name="connsiteX4" fmla="*/ 0 w 1508795"/>
                <a:gd name="connsiteY4" fmla="*/ 127221 h 2171958"/>
                <a:gd name="connsiteX0" fmla="*/ 0 w 1508795"/>
                <a:gd name="connsiteY0" fmla="*/ 127221 h 2171958"/>
                <a:gd name="connsiteX1" fmla="*/ 1508030 w 1508795"/>
                <a:gd name="connsiteY1" fmla="*/ 0 h 2171958"/>
                <a:gd name="connsiteX2" fmla="*/ 1508031 w 1508795"/>
                <a:gd name="connsiteY2" fmla="*/ 2171958 h 2171958"/>
                <a:gd name="connsiteX3" fmla="*/ 0 w 1508795"/>
                <a:gd name="connsiteY3" fmla="*/ 2060640 h 2171958"/>
                <a:gd name="connsiteX4" fmla="*/ 0 w 1508795"/>
                <a:gd name="connsiteY4" fmla="*/ 127221 h 217195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08795" h="2171958">
                  <a:moveTo>
                    <a:pt x="0" y="127221"/>
                  </a:moveTo>
                  <a:lnTo>
                    <a:pt x="1508030" y="0"/>
                  </a:lnTo>
                  <a:cubicBezTo>
                    <a:pt x="1505380" y="546407"/>
                    <a:pt x="1510681" y="1625551"/>
                    <a:pt x="1508031" y="2171958"/>
                  </a:cubicBezTo>
                  <a:lnTo>
                    <a:pt x="0" y="2060640"/>
                  </a:lnTo>
                  <a:lnTo>
                    <a:pt x="0" y="127221"/>
                  </a:lnTo>
                  <a:close/>
                </a:path>
              </a:pathLst>
            </a:custGeom>
            <a:solidFill>
              <a:schemeClr val="accent6">
                <a:lumMod val="60000"/>
                <a:lumOff val="40000"/>
              </a:schemeClr>
            </a:solidFill>
            <a:ln w="19050" cap="flat" cmpd="sng" algn="ctr">
              <a:solidFill>
                <a:srgbClr val="6B5086"/>
              </a:solidFill>
              <a:prstDash val="solid"/>
              <a:round/>
              <a:headEnd type="none" w="med" len="med"/>
              <a:tailEnd type="none" w="med" len="med"/>
            </a:ln>
            <a:effectLst>
              <a:outerShdw blurRad="44450" dist="27940" dir="5400000" algn="ctr">
                <a:srgbClr val="000000">
                  <a:alpha val="32000"/>
                </a:srgbClr>
              </a:outerShdw>
            </a:effectLst>
            <a:extLst/>
          </p:spPr>
          <p:txBody>
            <a:bodyPr anchor="ctr"/>
            <a:lstStyle/>
            <a:p>
              <a:pPr algn="ctr">
                <a:defRPr/>
              </a:pPr>
              <a:r>
                <a:rPr lang="fr-FR" sz="2000" b="1" i="1" dirty="0">
                  <a:latin typeface="Arial" pitchFamily="34" charset="0"/>
                </a:rPr>
                <a:t>3e</a:t>
              </a:r>
            </a:p>
          </p:txBody>
        </p:sp>
        <p:sp>
          <p:nvSpPr>
            <p:cNvPr id="15" name="Rectangle 14"/>
            <p:cNvSpPr/>
            <p:nvPr/>
          </p:nvSpPr>
          <p:spPr bwMode="auto">
            <a:xfrm>
              <a:off x="2835" y="2886"/>
              <a:ext cx="2790" cy="726"/>
            </a:xfrm>
            <a:custGeom>
              <a:avLst/>
              <a:gdLst>
                <a:gd name="connsiteX0" fmla="*/ 0 w 4405020"/>
                <a:gd name="connsiteY0" fmla="*/ 0 h 468000"/>
                <a:gd name="connsiteX1" fmla="*/ 4405020 w 4405020"/>
                <a:gd name="connsiteY1" fmla="*/ 0 h 468000"/>
                <a:gd name="connsiteX2" fmla="*/ 4405020 w 4405020"/>
                <a:gd name="connsiteY2" fmla="*/ 468000 h 468000"/>
                <a:gd name="connsiteX3" fmla="*/ 0 w 4405020"/>
                <a:gd name="connsiteY3" fmla="*/ 468000 h 468000"/>
                <a:gd name="connsiteX4" fmla="*/ 0 w 4405020"/>
                <a:gd name="connsiteY4" fmla="*/ 0 h 468000"/>
                <a:gd name="connsiteX0" fmla="*/ 0 w 4420923"/>
                <a:gd name="connsiteY0" fmla="*/ 0 h 809906"/>
                <a:gd name="connsiteX1" fmla="*/ 4405020 w 4420923"/>
                <a:gd name="connsiteY1" fmla="*/ 0 h 809906"/>
                <a:gd name="connsiteX2" fmla="*/ 4420923 w 4420923"/>
                <a:gd name="connsiteY2" fmla="*/ 809906 h 809906"/>
                <a:gd name="connsiteX3" fmla="*/ 0 w 4420923"/>
                <a:gd name="connsiteY3" fmla="*/ 468000 h 809906"/>
                <a:gd name="connsiteX4" fmla="*/ 0 w 4420923"/>
                <a:gd name="connsiteY4" fmla="*/ 0 h 809906"/>
                <a:gd name="connsiteX0" fmla="*/ 0 w 4428874"/>
                <a:gd name="connsiteY0" fmla="*/ 0 h 809906"/>
                <a:gd name="connsiteX1" fmla="*/ 4428874 w 4428874"/>
                <a:gd name="connsiteY1" fmla="*/ 119270 h 809906"/>
                <a:gd name="connsiteX2" fmla="*/ 4420923 w 4428874"/>
                <a:gd name="connsiteY2" fmla="*/ 809906 h 809906"/>
                <a:gd name="connsiteX3" fmla="*/ 0 w 4428874"/>
                <a:gd name="connsiteY3" fmla="*/ 468000 h 809906"/>
                <a:gd name="connsiteX4" fmla="*/ 0 w 4428874"/>
                <a:gd name="connsiteY4" fmla="*/ 0 h 809906"/>
                <a:gd name="connsiteX0" fmla="*/ 0 w 4428874"/>
                <a:gd name="connsiteY0" fmla="*/ 0 h 1028981"/>
                <a:gd name="connsiteX1" fmla="*/ 4428874 w 4428874"/>
                <a:gd name="connsiteY1" fmla="*/ 119270 h 1028981"/>
                <a:gd name="connsiteX2" fmla="*/ 4411398 w 4428874"/>
                <a:gd name="connsiteY2" fmla="*/ 1028981 h 1028981"/>
                <a:gd name="connsiteX3" fmla="*/ 0 w 4428874"/>
                <a:gd name="connsiteY3" fmla="*/ 468000 h 1028981"/>
                <a:gd name="connsiteX4" fmla="*/ 0 w 4428874"/>
                <a:gd name="connsiteY4" fmla="*/ 0 h 1028981"/>
                <a:gd name="connsiteX0" fmla="*/ 0 w 4428874"/>
                <a:gd name="connsiteY0" fmla="*/ 0 h 1152806"/>
                <a:gd name="connsiteX1" fmla="*/ 4428874 w 4428874"/>
                <a:gd name="connsiteY1" fmla="*/ 119270 h 1152806"/>
                <a:gd name="connsiteX2" fmla="*/ 4420923 w 4428874"/>
                <a:gd name="connsiteY2" fmla="*/ 1152806 h 1152806"/>
                <a:gd name="connsiteX3" fmla="*/ 0 w 4428874"/>
                <a:gd name="connsiteY3" fmla="*/ 468000 h 1152806"/>
                <a:gd name="connsiteX4" fmla="*/ 0 w 4428874"/>
                <a:gd name="connsiteY4" fmla="*/ 0 h 1152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28874" h="1152806">
                  <a:moveTo>
                    <a:pt x="0" y="0"/>
                  </a:moveTo>
                  <a:lnTo>
                    <a:pt x="4428874" y="119270"/>
                  </a:lnTo>
                  <a:cubicBezTo>
                    <a:pt x="4426224" y="349482"/>
                    <a:pt x="4423573" y="922594"/>
                    <a:pt x="4420923" y="1152806"/>
                  </a:cubicBezTo>
                  <a:lnTo>
                    <a:pt x="0" y="468000"/>
                  </a:lnTo>
                  <a:lnTo>
                    <a:pt x="0" y="0"/>
                  </a:lnTo>
                  <a:close/>
                </a:path>
              </a:pathLst>
            </a:custGeom>
            <a:solidFill>
              <a:schemeClr val="accent2">
                <a:lumMod val="20000"/>
                <a:lumOff val="80000"/>
              </a:schemeClr>
            </a:solidFill>
            <a:ln w="19050" cap="flat" cmpd="sng" algn="ctr">
              <a:solidFill>
                <a:srgbClr val="6B5086"/>
              </a:solidFill>
              <a:prstDash val="solid"/>
              <a:round/>
              <a:headEnd type="none" w="med" len="med"/>
              <a:tailEnd type="none" w="med" len="med"/>
            </a:ln>
            <a:effectLst>
              <a:outerShdw blurRad="44450" dist="27940" dir="5400000" algn="ctr">
                <a:srgbClr val="000000">
                  <a:alpha val="32000"/>
                </a:srgbClr>
              </a:outerShdw>
            </a:effectLst>
            <a:extLst/>
          </p:spPr>
          <p:txBody>
            <a:bodyPr anchor="ctr"/>
            <a:lstStyle/>
            <a:p>
              <a:pPr algn="ctr">
                <a:defRPr/>
              </a:pPr>
              <a:r>
                <a:rPr lang="fr-FR" b="1"/>
                <a:t>PC</a:t>
              </a:r>
            </a:p>
          </p:txBody>
        </p:sp>
        <p:sp>
          <p:nvSpPr>
            <p:cNvPr id="14" name="Rectangle 13"/>
            <p:cNvSpPr/>
            <p:nvPr/>
          </p:nvSpPr>
          <p:spPr bwMode="auto">
            <a:xfrm>
              <a:off x="2820" y="2373"/>
              <a:ext cx="2802" cy="669"/>
            </a:xfrm>
            <a:custGeom>
              <a:avLst/>
              <a:gdLst>
                <a:gd name="connsiteX0" fmla="*/ 0 w 4413609"/>
                <a:gd name="connsiteY0" fmla="*/ 0 h 504000"/>
                <a:gd name="connsiteX1" fmla="*/ 4413609 w 4413609"/>
                <a:gd name="connsiteY1" fmla="*/ 0 h 504000"/>
                <a:gd name="connsiteX2" fmla="*/ 4413609 w 4413609"/>
                <a:gd name="connsiteY2" fmla="*/ 504000 h 504000"/>
                <a:gd name="connsiteX3" fmla="*/ 0 w 4413609"/>
                <a:gd name="connsiteY3" fmla="*/ 504000 h 504000"/>
                <a:gd name="connsiteX4" fmla="*/ 0 w 4413609"/>
                <a:gd name="connsiteY4" fmla="*/ 0 h 504000"/>
                <a:gd name="connsiteX0" fmla="*/ 0 w 4413609"/>
                <a:gd name="connsiteY0" fmla="*/ 103367 h 607367"/>
                <a:gd name="connsiteX1" fmla="*/ 4413609 w 4413609"/>
                <a:gd name="connsiteY1" fmla="*/ 0 h 607367"/>
                <a:gd name="connsiteX2" fmla="*/ 4413609 w 4413609"/>
                <a:gd name="connsiteY2" fmla="*/ 607367 h 607367"/>
                <a:gd name="connsiteX3" fmla="*/ 0 w 4413609"/>
                <a:gd name="connsiteY3" fmla="*/ 607367 h 607367"/>
                <a:gd name="connsiteX4" fmla="*/ 0 w 4413609"/>
                <a:gd name="connsiteY4" fmla="*/ 103367 h 607367"/>
                <a:gd name="connsiteX0" fmla="*/ 0 w 4421560"/>
                <a:gd name="connsiteY0" fmla="*/ 103367 h 718685"/>
                <a:gd name="connsiteX1" fmla="*/ 4413609 w 4421560"/>
                <a:gd name="connsiteY1" fmla="*/ 0 h 718685"/>
                <a:gd name="connsiteX2" fmla="*/ 4421560 w 4421560"/>
                <a:gd name="connsiteY2" fmla="*/ 718685 h 718685"/>
                <a:gd name="connsiteX3" fmla="*/ 0 w 4421560"/>
                <a:gd name="connsiteY3" fmla="*/ 607367 h 718685"/>
                <a:gd name="connsiteX4" fmla="*/ 0 w 4421560"/>
                <a:gd name="connsiteY4" fmla="*/ 103367 h 718685"/>
                <a:gd name="connsiteX0" fmla="*/ 0 w 4421560"/>
                <a:gd name="connsiteY0" fmla="*/ 151075 h 766393"/>
                <a:gd name="connsiteX1" fmla="*/ 4405658 w 4421560"/>
                <a:gd name="connsiteY1" fmla="*/ 0 h 766393"/>
                <a:gd name="connsiteX2" fmla="*/ 4421560 w 4421560"/>
                <a:gd name="connsiteY2" fmla="*/ 766393 h 766393"/>
                <a:gd name="connsiteX3" fmla="*/ 0 w 4421560"/>
                <a:gd name="connsiteY3" fmla="*/ 655075 h 766393"/>
                <a:gd name="connsiteX4" fmla="*/ 0 w 4421560"/>
                <a:gd name="connsiteY4" fmla="*/ 151075 h 766393"/>
                <a:gd name="connsiteX0" fmla="*/ 0 w 4429511"/>
                <a:gd name="connsiteY0" fmla="*/ 127221 h 766393"/>
                <a:gd name="connsiteX1" fmla="*/ 4413609 w 4429511"/>
                <a:gd name="connsiteY1" fmla="*/ 0 h 766393"/>
                <a:gd name="connsiteX2" fmla="*/ 4429511 w 4429511"/>
                <a:gd name="connsiteY2" fmla="*/ 766393 h 766393"/>
                <a:gd name="connsiteX3" fmla="*/ 7951 w 4429511"/>
                <a:gd name="connsiteY3" fmla="*/ 655075 h 766393"/>
                <a:gd name="connsiteX4" fmla="*/ 0 w 4429511"/>
                <a:gd name="connsiteY4" fmla="*/ 127221 h 766393"/>
                <a:gd name="connsiteX0" fmla="*/ 0 w 4448561"/>
                <a:gd name="connsiteY0" fmla="*/ 127221 h 909268"/>
                <a:gd name="connsiteX1" fmla="*/ 4413609 w 4448561"/>
                <a:gd name="connsiteY1" fmla="*/ 0 h 909268"/>
                <a:gd name="connsiteX2" fmla="*/ 4448561 w 4448561"/>
                <a:gd name="connsiteY2" fmla="*/ 909268 h 909268"/>
                <a:gd name="connsiteX3" fmla="*/ 7951 w 4448561"/>
                <a:gd name="connsiteY3" fmla="*/ 655075 h 909268"/>
                <a:gd name="connsiteX4" fmla="*/ 0 w 4448561"/>
                <a:gd name="connsiteY4" fmla="*/ 127221 h 909268"/>
                <a:gd name="connsiteX0" fmla="*/ 0 w 4448561"/>
                <a:gd name="connsiteY0" fmla="*/ 279621 h 1061668"/>
                <a:gd name="connsiteX1" fmla="*/ 4413609 w 4448561"/>
                <a:gd name="connsiteY1" fmla="*/ 0 h 1061668"/>
                <a:gd name="connsiteX2" fmla="*/ 4448561 w 4448561"/>
                <a:gd name="connsiteY2" fmla="*/ 1061668 h 1061668"/>
                <a:gd name="connsiteX3" fmla="*/ 7951 w 4448561"/>
                <a:gd name="connsiteY3" fmla="*/ 807475 h 1061668"/>
                <a:gd name="connsiteX4" fmla="*/ 0 w 4448561"/>
                <a:gd name="connsiteY4" fmla="*/ 279621 h 106166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48561" h="1061668">
                  <a:moveTo>
                    <a:pt x="0" y="279621"/>
                  </a:moveTo>
                  <a:lnTo>
                    <a:pt x="4413609" y="0"/>
                  </a:lnTo>
                  <a:cubicBezTo>
                    <a:pt x="4416259" y="239562"/>
                    <a:pt x="4445911" y="822106"/>
                    <a:pt x="4448561" y="1061668"/>
                  </a:cubicBezTo>
                  <a:lnTo>
                    <a:pt x="7951" y="807475"/>
                  </a:lnTo>
                  <a:lnTo>
                    <a:pt x="0" y="279621"/>
                  </a:lnTo>
                  <a:close/>
                </a:path>
              </a:pathLst>
            </a:custGeom>
            <a:solidFill>
              <a:schemeClr val="accent1">
                <a:lumMod val="60000"/>
                <a:lumOff val="40000"/>
              </a:schemeClr>
            </a:solidFill>
            <a:ln w="19050" cap="flat" cmpd="sng" algn="ctr">
              <a:solidFill>
                <a:srgbClr val="6B5086"/>
              </a:solidFill>
              <a:prstDash val="solid"/>
              <a:round/>
              <a:headEnd type="none" w="med" len="med"/>
              <a:tailEnd type="none" w="med" len="med"/>
            </a:ln>
            <a:effectLst>
              <a:outerShdw blurRad="44450" dist="27940" dir="5400000" algn="ctr">
                <a:srgbClr val="000000">
                  <a:alpha val="32000"/>
                </a:srgbClr>
              </a:outerShdw>
            </a:effectLst>
            <a:extLst/>
          </p:spPr>
          <p:txBody>
            <a:bodyPr anchor="ctr"/>
            <a:lstStyle/>
            <a:p>
              <a:pPr algn="ctr">
                <a:defRPr/>
              </a:pPr>
              <a:r>
                <a:rPr lang="fr-FR" b="1"/>
                <a:t>TECHNOLOGIE</a:t>
              </a:r>
            </a:p>
          </p:txBody>
        </p:sp>
        <p:sp>
          <p:nvSpPr>
            <p:cNvPr id="13" name="Rectangle 12"/>
            <p:cNvSpPr/>
            <p:nvPr/>
          </p:nvSpPr>
          <p:spPr bwMode="auto">
            <a:xfrm>
              <a:off x="2825" y="1800"/>
              <a:ext cx="2796" cy="749"/>
            </a:xfrm>
            <a:custGeom>
              <a:avLst/>
              <a:gdLst>
                <a:gd name="connsiteX0" fmla="*/ 0 w 4405021"/>
                <a:gd name="connsiteY0" fmla="*/ 0 h 504000"/>
                <a:gd name="connsiteX1" fmla="*/ 4405021 w 4405021"/>
                <a:gd name="connsiteY1" fmla="*/ 0 h 504000"/>
                <a:gd name="connsiteX2" fmla="*/ 4405021 w 4405021"/>
                <a:gd name="connsiteY2" fmla="*/ 504000 h 504000"/>
                <a:gd name="connsiteX3" fmla="*/ 0 w 4405021"/>
                <a:gd name="connsiteY3" fmla="*/ 504000 h 504000"/>
                <a:gd name="connsiteX4" fmla="*/ 0 w 4405021"/>
                <a:gd name="connsiteY4" fmla="*/ 0 h 504000"/>
                <a:gd name="connsiteX0" fmla="*/ 0 w 4420924"/>
                <a:gd name="connsiteY0" fmla="*/ 365760 h 869760"/>
                <a:gd name="connsiteX1" fmla="*/ 4420924 w 4420924"/>
                <a:gd name="connsiteY1" fmla="*/ 0 h 869760"/>
                <a:gd name="connsiteX2" fmla="*/ 4405021 w 4420924"/>
                <a:gd name="connsiteY2" fmla="*/ 869760 h 869760"/>
                <a:gd name="connsiteX3" fmla="*/ 0 w 4420924"/>
                <a:gd name="connsiteY3" fmla="*/ 869760 h 869760"/>
                <a:gd name="connsiteX4" fmla="*/ 0 w 4420924"/>
                <a:gd name="connsiteY4" fmla="*/ 365760 h 869760"/>
                <a:gd name="connsiteX0" fmla="*/ 0 w 4444777"/>
                <a:gd name="connsiteY0" fmla="*/ 365760 h 869760"/>
                <a:gd name="connsiteX1" fmla="*/ 4420924 w 4444777"/>
                <a:gd name="connsiteY1" fmla="*/ 0 h 869760"/>
                <a:gd name="connsiteX2" fmla="*/ 4444777 w 4444777"/>
                <a:gd name="connsiteY2" fmla="*/ 567610 h 869760"/>
                <a:gd name="connsiteX3" fmla="*/ 0 w 4444777"/>
                <a:gd name="connsiteY3" fmla="*/ 869760 h 869760"/>
                <a:gd name="connsiteX4" fmla="*/ 0 w 4444777"/>
                <a:gd name="connsiteY4" fmla="*/ 365760 h 869760"/>
                <a:gd name="connsiteX0" fmla="*/ 0 w 4420924"/>
                <a:gd name="connsiteY0" fmla="*/ 365760 h 869760"/>
                <a:gd name="connsiteX1" fmla="*/ 4420924 w 4420924"/>
                <a:gd name="connsiteY1" fmla="*/ 0 h 869760"/>
                <a:gd name="connsiteX2" fmla="*/ 4420923 w 4420924"/>
                <a:gd name="connsiteY2" fmla="*/ 647123 h 869760"/>
                <a:gd name="connsiteX3" fmla="*/ 0 w 4420924"/>
                <a:gd name="connsiteY3" fmla="*/ 869760 h 869760"/>
                <a:gd name="connsiteX4" fmla="*/ 0 w 4420924"/>
                <a:gd name="connsiteY4" fmla="*/ 365760 h 869760"/>
                <a:gd name="connsiteX0" fmla="*/ 0 w 4420924"/>
                <a:gd name="connsiteY0" fmla="*/ 365760 h 869760"/>
                <a:gd name="connsiteX1" fmla="*/ 4420924 w 4420924"/>
                <a:gd name="connsiteY1" fmla="*/ 0 h 869760"/>
                <a:gd name="connsiteX2" fmla="*/ 4420923 w 4420924"/>
                <a:gd name="connsiteY2" fmla="*/ 710734 h 869760"/>
                <a:gd name="connsiteX3" fmla="*/ 0 w 4420924"/>
                <a:gd name="connsiteY3" fmla="*/ 869760 h 869760"/>
                <a:gd name="connsiteX4" fmla="*/ 0 w 4420924"/>
                <a:gd name="connsiteY4" fmla="*/ 365760 h 869760"/>
                <a:gd name="connsiteX0" fmla="*/ 0 w 4420924"/>
                <a:gd name="connsiteY0" fmla="*/ 365760 h 845906"/>
                <a:gd name="connsiteX1" fmla="*/ 4420924 w 4420924"/>
                <a:gd name="connsiteY1" fmla="*/ 0 h 845906"/>
                <a:gd name="connsiteX2" fmla="*/ 4420923 w 4420924"/>
                <a:gd name="connsiteY2" fmla="*/ 710734 h 845906"/>
                <a:gd name="connsiteX3" fmla="*/ 7951 w 4420924"/>
                <a:gd name="connsiteY3" fmla="*/ 845906 h 845906"/>
                <a:gd name="connsiteX4" fmla="*/ 0 w 4420924"/>
                <a:gd name="connsiteY4" fmla="*/ 365760 h 845906"/>
                <a:gd name="connsiteX0" fmla="*/ 0 w 4420924"/>
                <a:gd name="connsiteY0" fmla="*/ 584835 h 1064981"/>
                <a:gd name="connsiteX1" fmla="*/ 4420924 w 4420924"/>
                <a:gd name="connsiteY1" fmla="*/ 0 h 1064981"/>
                <a:gd name="connsiteX2" fmla="*/ 4420923 w 4420924"/>
                <a:gd name="connsiteY2" fmla="*/ 929809 h 1064981"/>
                <a:gd name="connsiteX3" fmla="*/ 7951 w 4420924"/>
                <a:gd name="connsiteY3" fmla="*/ 1064981 h 1064981"/>
                <a:gd name="connsiteX4" fmla="*/ 0 w 4420924"/>
                <a:gd name="connsiteY4" fmla="*/ 584835 h 1064981"/>
                <a:gd name="connsiteX0" fmla="*/ 0 w 4420924"/>
                <a:gd name="connsiteY0" fmla="*/ 708660 h 1188806"/>
                <a:gd name="connsiteX1" fmla="*/ 4420924 w 4420924"/>
                <a:gd name="connsiteY1" fmla="*/ 0 h 1188806"/>
                <a:gd name="connsiteX2" fmla="*/ 4420923 w 4420924"/>
                <a:gd name="connsiteY2" fmla="*/ 1053634 h 1188806"/>
                <a:gd name="connsiteX3" fmla="*/ 7951 w 4420924"/>
                <a:gd name="connsiteY3" fmla="*/ 1188806 h 1188806"/>
                <a:gd name="connsiteX4" fmla="*/ 0 w 4420924"/>
                <a:gd name="connsiteY4" fmla="*/ 708660 h 1188806"/>
                <a:gd name="connsiteX0" fmla="*/ 0 w 4420924"/>
                <a:gd name="connsiteY0" fmla="*/ 708660 h 1188806"/>
                <a:gd name="connsiteX1" fmla="*/ 4420924 w 4420924"/>
                <a:gd name="connsiteY1" fmla="*/ 0 h 1188806"/>
                <a:gd name="connsiteX2" fmla="*/ 4420923 w 4420924"/>
                <a:gd name="connsiteY2" fmla="*/ 1053634 h 1188806"/>
                <a:gd name="connsiteX3" fmla="*/ 7951 w 4420924"/>
                <a:gd name="connsiteY3" fmla="*/ 1188806 h 1188806"/>
                <a:gd name="connsiteX4" fmla="*/ 0 w 4420924"/>
                <a:gd name="connsiteY4" fmla="*/ 708660 h 1188806"/>
                <a:gd name="connsiteX0" fmla="*/ 0 w 4420924"/>
                <a:gd name="connsiteY0" fmla="*/ 708660 h 1188806"/>
                <a:gd name="connsiteX1" fmla="*/ 4420924 w 4420924"/>
                <a:gd name="connsiteY1" fmla="*/ 0 h 1188806"/>
                <a:gd name="connsiteX2" fmla="*/ 4420923 w 4420924"/>
                <a:gd name="connsiteY2" fmla="*/ 920284 h 1188806"/>
                <a:gd name="connsiteX3" fmla="*/ 7951 w 4420924"/>
                <a:gd name="connsiteY3" fmla="*/ 1188806 h 1188806"/>
                <a:gd name="connsiteX4" fmla="*/ 0 w 4420924"/>
                <a:gd name="connsiteY4" fmla="*/ 708660 h 1188806"/>
                <a:gd name="connsiteX0" fmla="*/ 0 w 4439973"/>
                <a:gd name="connsiteY0" fmla="*/ 708660 h 1188806"/>
                <a:gd name="connsiteX1" fmla="*/ 4420924 w 4439973"/>
                <a:gd name="connsiteY1" fmla="*/ 0 h 1188806"/>
                <a:gd name="connsiteX2" fmla="*/ 4439973 w 4439973"/>
                <a:gd name="connsiteY2" fmla="*/ 882184 h 1188806"/>
                <a:gd name="connsiteX3" fmla="*/ 7951 w 4439973"/>
                <a:gd name="connsiteY3" fmla="*/ 1188806 h 1188806"/>
                <a:gd name="connsiteX4" fmla="*/ 0 w 4439973"/>
                <a:gd name="connsiteY4" fmla="*/ 708660 h 1188806"/>
                <a:gd name="connsiteX0" fmla="*/ 0 w 4439973"/>
                <a:gd name="connsiteY0" fmla="*/ 708660 h 1188806"/>
                <a:gd name="connsiteX1" fmla="*/ 4420924 w 4439973"/>
                <a:gd name="connsiteY1" fmla="*/ 0 h 1188806"/>
                <a:gd name="connsiteX2" fmla="*/ 4439973 w 4439973"/>
                <a:gd name="connsiteY2" fmla="*/ 920284 h 1188806"/>
                <a:gd name="connsiteX3" fmla="*/ 7951 w 4439973"/>
                <a:gd name="connsiteY3" fmla="*/ 1188806 h 1188806"/>
                <a:gd name="connsiteX4" fmla="*/ 0 w 4439973"/>
                <a:gd name="connsiteY4" fmla="*/ 708660 h 1188806"/>
                <a:gd name="connsiteX0" fmla="*/ 0 w 4478073"/>
                <a:gd name="connsiteY0" fmla="*/ 699135 h 1188806"/>
                <a:gd name="connsiteX1" fmla="*/ 4459024 w 4478073"/>
                <a:gd name="connsiteY1" fmla="*/ 0 h 1188806"/>
                <a:gd name="connsiteX2" fmla="*/ 4478073 w 4478073"/>
                <a:gd name="connsiteY2" fmla="*/ 920284 h 1188806"/>
                <a:gd name="connsiteX3" fmla="*/ 46051 w 4478073"/>
                <a:gd name="connsiteY3" fmla="*/ 1188806 h 1188806"/>
                <a:gd name="connsiteX4" fmla="*/ 0 w 4478073"/>
                <a:gd name="connsiteY4" fmla="*/ 699135 h 1188806"/>
                <a:gd name="connsiteX0" fmla="*/ 0 w 4478073"/>
                <a:gd name="connsiteY0" fmla="*/ 699135 h 1188806"/>
                <a:gd name="connsiteX1" fmla="*/ 4459024 w 4478073"/>
                <a:gd name="connsiteY1" fmla="*/ 0 h 1188806"/>
                <a:gd name="connsiteX2" fmla="*/ 4478073 w 4478073"/>
                <a:gd name="connsiteY2" fmla="*/ 920284 h 1188806"/>
                <a:gd name="connsiteX3" fmla="*/ 46051 w 4478073"/>
                <a:gd name="connsiteY3" fmla="*/ 1188806 h 1188806"/>
                <a:gd name="connsiteX4" fmla="*/ 0 w 4478073"/>
                <a:gd name="connsiteY4" fmla="*/ 699135 h 1188806"/>
                <a:gd name="connsiteX0" fmla="*/ 0 w 4439973"/>
                <a:gd name="connsiteY0" fmla="*/ 699135 h 1188806"/>
                <a:gd name="connsiteX1" fmla="*/ 4420924 w 4439973"/>
                <a:gd name="connsiteY1" fmla="*/ 0 h 1188806"/>
                <a:gd name="connsiteX2" fmla="*/ 4439973 w 4439973"/>
                <a:gd name="connsiteY2" fmla="*/ 920284 h 1188806"/>
                <a:gd name="connsiteX3" fmla="*/ 7951 w 4439973"/>
                <a:gd name="connsiteY3" fmla="*/ 1188806 h 1188806"/>
                <a:gd name="connsiteX4" fmla="*/ 0 w 4439973"/>
                <a:gd name="connsiteY4" fmla="*/ 699135 h 118880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439973" h="1188806">
                  <a:moveTo>
                    <a:pt x="0" y="699135"/>
                  </a:moveTo>
                  <a:cubicBezTo>
                    <a:pt x="1464116" y="491490"/>
                    <a:pt x="2975858" y="217170"/>
                    <a:pt x="4420924" y="0"/>
                  </a:cubicBezTo>
                  <a:cubicBezTo>
                    <a:pt x="4420924" y="215708"/>
                    <a:pt x="4439973" y="704576"/>
                    <a:pt x="4439973" y="920284"/>
                  </a:cubicBezTo>
                  <a:lnTo>
                    <a:pt x="7951" y="1188806"/>
                  </a:lnTo>
                  <a:cubicBezTo>
                    <a:pt x="5301" y="1028757"/>
                    <a:pt x="2650" y="859184"/>
                    <a:pt x="0" y="699135"/>
                  </a:cubicBezTo>
                  <a:close/>
                </a:path>
              </a:pathLst>
            </a:custGeom>
            <a:solidFill>
              <a:schemeClr val="accent4">
                <a:lumMod val="40000"/>
                <a:lumOff val="60000"/>
              </a:schemeClr>
            </a:solidFill>
            <a:ln w="19050" cap="flat" cmpd="sng" algn="ctr">
              <a:solidFill>
                <a:srgbClr val="6B5086"/>
              </a:solidFill>
              <a:prstDash val="solid"/>
              <a:round/>
              <a:headEnd type="none" w="med" len="med"/>
              <a:tailEnd type="none" w="med" len="med"/>
            </a:ln>
            <a:effectLst>
              <a:outerShdw blurRad="44450" dist="27940" dir="5400000" algn="ctr">
                <a:srgbClr val="000000">
                  <a:alpha val="32000"/>
                </a:srgbClr>
              </a:outerShdw>
            </a:effectLst>
            <a:extLst/>
          </p:spPr>
          <p:txBody>
            <a:bodyPr anchor="ctr"/>
            <a:lstStyle/>
            <a:p>
              <a:pPr algn="ctr">
                <a:defRPr/>
              </a:pPr>
              <a:r>
                <a:rPr lang="fr-FR" b="1"/>
                <a:t>SVT</a:t>
              </a:r>
            </a:p>
          </p:txBody>
        </p:sp>
        <p:sp>
          <p:nvSpPr>
            <p:cNvPr id="51217" name="Rectangle à coins arrondis 8"/>
            <p:cNvSpPr>
              <a:spLocks noChangeArrowheads="1"/>
            </p:cNvSpPr>
            <p:nvPr/>
          </p:nvSpPr>
          <p:spPr bwMode="auto">
            <a:xfrm>
              <a:off x="113" y="1594"/>
              <a:ext cx="2712" cy="2244"/>
            </a:xfrm>
            <a:prstGeom prst="roundRect">
              <a:avLst>
                <a:gd name="adj" fmla="val 5204"/>
              </a:avLst>
            </a:prstGeom>
            <a:noFill/>
            <a:ln w="28575" algn="ctr">
              <a:solidFill>
                <a:schemeClr val="tx1"/>
              </a:solidFill>
              <a:prstDash val="dash"/>
              <a:round/>
              <a:headEnd/>
              <a:tailEnd/>
            </a:ln>
          </p:spPr>
          <p:txBody>
            <a:bodyPr/>
            <a:lstStyle/>
            <a:p>
              <a:endParaRPr lang="fr-FR" i="1"/>
            </a:p>
          </p:txBody>
        </p:sp>
        <p:sp>
          <p:nvSpPr>
            <p:cNvPr id="51218" name="Rectangle à coins arrondis 9"/>
            <p:cNvSpPr>
              <a:spLocks noChangeArrowheads="1"/>
            </p:cNvSpPr>
            <p:nvPr/>
          </p:nvSpPr>
          <p:spPr bwMode="auto">
            <a:xfrm>
              <a:off x="2830" y="1590"/>
              <a:ext cx="2779" cy="2244"/>
            </a:xfrm>
            <a:prstGeom prst="roundRect">
              <a:avLst>
                <a:gd name="adj" fmla="val 5204"/>
              </a:avLst>
            </a:prstGeom>
            <a:noFill/>
            <a:ln w="28575" algn="ctr">
              <a:solidFill>
                <a:schemeClr val="tx1"/>
              </a:solidFill>
              <a:prstDash val="dash"/>
              <a:round/>
              <a:headEnd/>
              <a:tailEnd/>
            </a:ln>
          </p:spPr>
          <p:txBody>
            <a:bodyPr/>
            <a:lstStyle/>
            <a:p>
              <a:endParaRPr lang="fr-FR" i="1"/>
            </a:p>
          </p:txBody>
        </p:sp>
        <p:sp>
          <p:nvSpPr>
            <p:cNvPr id="24" name="Ellipse 23"/>
            <p:cNvSpPr/>
            <p:nvPr/>
          </p:nvSpPr>
          <p:spPr bwMode="auto">
            <a:xfrm>
              <a:off x="1744" y="2015"/>
              <a:ext cx="1327" cy="1701"/>
            </a:xfrm>
            <a:prstGeom prst="ellipse">
              <a:avLst/>
            </a:prstGeom>
            <a:noFill/>
            <a:ln>
              <a:solidFill>
                <a:srgbClr val="FF0000"/>
              </a:solidFill>
              <a:headEnd type="none" w="med" len="med"/>
              <a:tailEnd type="none" w="med" len="med"/>
            </a:ln>
            <a:extLst/>
          </p:spPr>
          <p:style>
            <a:lnRef idx="2">
              <a:schemeClr val="accent2"/>
            </a:lnRef>
            <a:fillRef idx="1">
              <a:schemeClr val="lt1"/>
            </a:fillRef>
            <a:effectRef idx="0">
              <a:schemeClr val="accent2"/>
            </a:effectRef>
            <a:fontRef idx="minor">
              <a:schemeClr val="dk1"/>
            </a:fontRef>
          </p:style>
          <p:txBody>
            <a:bodyPr/>
            <a:lstStyle/>
            <a:p>
              <a:pPr>
                <a:defRPr/>
              </a:pPr>
              <a:endParaRPr lang="fr-FR" i="1">
                <a:solidFill>
                  <a:srgbClr val="FF0000"/>
                </a:solidFill>
                <a:latin typeface="Arial" pitchFamily="34" charset="0"/>
              </a:endParaRPr>
            </a:p>
          </p:txBody>
        </p:sp>
        <p:sp>
          <p:nvSpPr>
            <p:cNvPr id="51220" name="ZoneTexte 24"/>
            <p:cNvSpPr txBox="1">
              <a:spLocks noChangeArrowheads="1"/>
            </p:cNvSpPr>
            <p:nvPr/>
          </p:nvSpPr>
          <p:spPr bwMode="auto">
            <a:xfrm>
              <a:off x="122" y="1152"/>
              <a:ext cx="5477" cy="330"/>
            </a:xfrm>
            <a:prstGeom prst="rect">
              <a:avLst/>
            </a:prstGeom>
            <a:noFill/>
            <a:ln w="9525">
              <a:noFill/>
              <a:miter lim="800000"/>
              <a:headEnd/>
              <a:tailEnd/>
            </a:ln>
          </p:spPr>
          <p:txBody>
            <a:bodyPr>
              <a:spAutoFit/>
            </a:bodyPr>
            <a:lstStyle/>
            <a:p>
              <a:pPr algn="ctr"/>
              <a:r>
                <a:rPr lang="fr-FR" sz="2800" dirty="0"/>
                <a:t>La classe de 6</a:t>
              </a:r>
              <a:r>
                <a:rPr lang="fr-FR" sz="2800" baseline="30000" dirty="0"/>
                <a:t>e</a:t>
              </a:r>
              <a:r>
                <a:rPr lang="fr-FR" sz="2800" dirty="0"/>
                <a:t> une classe d’articulation et d’approche des 3 disciplines</a:t>
              </a:r>
            </a:p>
          </p:txBody>
        </p:sp>
        <p:sp>
          <p:nvSpPr>
            <p:cNvPr id="51221" name="ZoneTexte 15"/>
            <p:cNvSpPr txBox="1">
              <a:spLocks noChangeArrowheads="1"/>
            </p:cNvSpPr>
            <p:nvPr/>
          </p:nvSpPr>
          <p:spPr bwMode="auto">
            <a:xfrm>
              <a:off x="211" y="3079"/>
              <a:ext cx="809" cy="192"/>
            </a:xfrm>
            <a:prstGeom prst="rect">
              <a:avLst/>
            </a:prstGeom>
            <a:noFill/>
            <a:ln w="9525">
              <a:noFill/>
              <a:miter lim="800000"/>
              <a:headEnd/>
              <a:tailEnd/>
            </a:ln>
          </p:spPr>
          <p:txBody>
            <a:bodyPr>
              <a:spAutoFit/>
            </a:bodyPr>
            <a:lstStyle/>
            <a:p>
              <a:r>
                <a:rPr lang="fr-FR" sz="1400"/>
                <a:t>1 professeur</a:t>
              </a:r>
            </a:p>
          </p:txBody>
        </p:sp>
        <p:sp>
          <p:nvSpPr>
            <p:cNvPr id="51222" name="ZoneTexte 18"/>
            <p:cNvSpPr txBox="1">
              <a:spLocks noChangeArrowheads="1"/>
            </p:cNvSpPr>
            <p:nvPr/>
          </p:nvSpPr>
          <p:spPr bwMode="auto">
            <a:xfrm>
              <a:off x="1057" y="3128"/>
              <a:ext cx="961" cy="192"/>
            </a:xfrm>
            <a:prstGeom prst="rect">
              <a:avLst/>
            </a:prstGeom>
            <a:noFill/>
            <a:ln w="9525">
              <a:noFill/>
              <a:miter lim="800000"/>
              <a:headEnd/>
              <a:tailEnd/>
            </a:ln>
          </p:spPr>
          <p:txBody>
            <a:bodyPr>
              <a:spAutoFit/>
            </a:bodyPr>
            <a:lstStyle/>
            <a:p>
              <a:r>
                <a:rPr lang="fr-FR" sz="1400"/>
                <a:t>1 professeur</a:t>
              </a:r>
            </a:p>
          </p:txBody>
        </p:sp>
        <p:sp>
          <p:nvSpPr>
            <p:cNvPr id="51223" name="ZoneTexte 19"/>
            <p:cNvSpPr txBox="1">
              <a:spLocks noChangeArrowheads="1"/>
            </p:cNvSpPr>
            <p:nvPr/>
          </p:nvSpPr>
          <p:spPr bwMode="auto">
            <a:xfrm>
              <a:off x="1621" y="3273"/>
              <a:ext cx="1304" cy="330"/>
            </a:xfrm>
            <a:prstGeom prst="rect">
              <a:avLst/>
            </a:prstGeom>
            <a:noFill/>
            <a:ln w="9525">
              <a:noFill/>
              <a:miter lim="800000"/>
              <a:headEnd/>
              <a:tailEnd/>
            </a:ln>
          </p:spPr>
          <p:txBody>
            <a:bodyPr>
              <a:spAutoFit/>
            </a:bodyPr>
            <a:lstStyle/>
            <a:p>
              <a:pPr algn="ctr"/>
              <a:r>
                <a:rPr lang="fr-FR" sz="1400"/>
                <a:t>1 enseignement de sciences et technologie 4h par semaine</a:t>
              </a:r>
            </a:p>
          </p:txBody>
        </p:sp>
        <p:sp>
          <p:nvSpPr>
            <p:cNvPr id="51224" name="ZoneTexte 20"/>
            <p:cNvSpPr txBox="1">
              <a:spLocks noChangeArrowheads="1"/>
            </p:cNvSpPr>
            <p:nvPr/>
          </p:nvSpPr>
          <p:spPr bwMode="auto">
            <a:xfrm>
              <a:off x="3502" y="3591"/>
              <a:ext cx="1434" cy="193"/>
            </a:xfrm>
            <a:prstGeom prst="rect">
              <a:avLst/>
            </a:prstGeom>
            <a:noFill/>
            <a:ln w="9525">
              <a:noFill/>
              <a:miter lim="800000"/>
              <a:headEnd/>
              <a:tailEnd/>
            </a:ln>
          </p:spPr>
          <p:txBody>
            <a:bodyPr>
              <a:spAutoFit/>
            </a:bodyPr>
            <a:lstStyle/>
            <a:p>
              <a:pPr algn="ctr"/>
              <a:r>
                <a:rPr lang="fr-FR" sz="1400"/>
                <a:t>3 professeurs</a:t>
              </a:r>
            </a:p>
          </p:txBody>
        </p:sp>
      </p:grpSp>
      <p:sp>
        <p:nvSpPr>
          <p:cNvPr id="26" name="Titre 1"/>
          <p:cNvSpPr txBox="1">
            <a:spLocks/>
          </p:cNvSpPr>
          <p:nvPr/>
        </p:nvSpPr>
        <p:spPr bwMode="auto">
          <a:xfrm>
            <a:off x="0" y="314552"/>
            <a:ext cx="12192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Une approche globalisée en 6</a:t>
            </a:r>
            <a:r>
              <a:rPr lang="fr-FR" altLang="fr-FR" sz="4400" baseline="30000" dirty="0" smtClean="0">
                <a:solidFill>
                  <a:schemeClr val="tx1"/>
                </a:solidFill>
                <a:latin typeface="Calibri Light" panose="020F0302020204030204" pitchFamily="34" charset="0"/>
              </a:rPr>
              <a:t>ème</a:t>
            </a:r>
            <a:r>
              <a:rPr lang="fr-FR" altLang="fr-FR" sz="4400" dirty="0" smtClean="0">
                <a:solidFill>
                  <a:schemeClr val="tx1"/>
                </a:solidFill>
                <a:latin typeface="Calibri Light" panose="020F0302020204030204" pitchFamily="34" charset="0"/>
              </a:rPr>
              <a:t>…</a:t>
            </a:r>
            <a:endParaRPr lang="fr-FR" altLang="fr-FR" sz="4400" dirty="0">
              <a:solidFill>
                <a:schemeClr val="tx1"/>
              </a:solidFill>
              <a:latin typeface="Calibri Light" panose="020F0302020204030204" pitchFamily="34" charset="0"/>
            </a:endParaRPr>
          </a:p>
        </p:txBody>
      </p:sp>
    </p:spTree>
    <p:extLst>
      <p:ext uri="{BB962C8B-B14F-4D97-AF65-F5344CB8AC3E}">
        <p14:creationId xmlns:p14="http://schemas.microsoft.com/office/powerpoint/2010/main" val="381334348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9635" name="Image 4"/>
          <p:cNvPicPr>
            <a:picLocks noChangeAspect="1"/>
          </p:cNvPicPr>
          <p:nvPr/>
        </p:nvPicPr>
        <p:blipFill>
          <a:blip r:embed="rId3"/>
          <a:srcRect/>
          <a:stretch>
            <a:fillRect/>
          </a:stretch>
        </p:blipFill>
        <p:spPr bwMode="auto">
          <a:xfrm>
            <a:off x="7147985" y="6592889"/>
            <a:ext cx="5050367" cy="244475"/>
          </a:xfrm>
          <a:prstGeom prst="rect">
            <a:avLst/>
          </a:prstGeom>
          <a:noFill/>
          <a:ln w="9525">
            <a:noFill/>
            <a:miter lim="800000"/>
            <a:headEnd/>
            <a:tailEnd/>
          </a:ln>
        </p:spPr>
      </p:pic>
      <p:sp>
        <p:nvSpPr>
          <p:cNvPr id="69637" name="ZoneTexte 3"/>
          <p:cNvSpPr txBox="1">
            <a:spLocks noChangeArrowheads="1"/>
          </p:cNvSpPr>
          <p:nvPr/>
        </p:nvSpPr>
        <p:spPr bwMode="auto">
          <a:xfrm>
            <a:off x="814917" y="2066925"/>
            <a:ext cx="5444067" cy="646331"/>
          </a:xfrm>
          <a:prstGeom prst="rect">
            <a:avLst/>
          </a:prstGeom>
          <a:noFill/>
          <a:ln w="9525">
            <a:noFill/>
            <a:miter lim="800000"/>
            <a:headEnd/>
            <a:tailEnd/>
          </a:ln>
        </p:spPr>
        <p:txBody>
          <a:bodyPr>
            <a:spAutoFit/>
          </a:bodyPr>
          <a:lstStyle/>
          <a:p>
            <a:r>
              <a:rPr lang="fr-FR" dirty="0" smtClean="0">
                <a:latin typeface="Calibri" pitchFamily="34" charset="0"/>
              </a:rPr>
              <a:t>Par une juxtaposition </a:t>
            </a:r>
            <a:r>
              <a:rPr lang="fr-FR" dirty="0">
                <a:latin typeface="Calibri" pitchFamily="34" charset="0"/>
              </a:rPr>
              <a:t>des disciplines </a:t>
            </a:r>
            <a:r>
              <a:rPr lang="fr-FR" dirty="0" smtClean="0">
                <a:latin typeface="Calibri" pitchFamily="34" charset="0"/>
              </a:rPr>
              <a:t>se répartissant les attendus de savoir (</a:t>
            </a:r>
            <a:r>
              <a:rPr lang="fr-FR" b="1" dirty="0" smtClean="0">
                <a:latin typeface="Calibri" pitchFamily="34" charset="0"/>
              </a:rPr>
              <a:t>pluridisciplinarité</a:t>
            </a:r>
            <a:r>
              <a:rPr lang="fr-FR" dirty="0" smtClean="0">
                <a:latin typeface="Calibri" pitchFamily="34" charset="0"/>
              </a:rPr>
              <a:t>)</a:t>
            </a:r>
            <a:endParaRPr lang="fr-FR" dirty="0">
              <a:latin typeface="Calibri" pitchFamily="34" charset="0"/>
            </a:endParaRPr>
          </a:p>
        </p:txBody>
      </p:sp>
      <p:sp>
        <p:nvSpPr>
          <p:cNvPr id="69638" name="ZoneTexte 4"/>
          <p:cNvSpPr txBox="1">
            <a:spLocks noChangeArrowheads="1"/>
          </p:cNvSpPr>
          <p:nvPr/>
        </p:nvSpPr>
        <p:spPr bwMode="auto">
          <a:xfrm>
            <a:off x="431800" y="3417195"/>
            <a:ext cx="4800104" cy="923330"/>
          </a:xfrm>
          <a:prstGeom prst="rect">
            <a:avLst/>
          </a:prstGeom>
          <a:noFill/>
          <a:ln w="9525">
            <a:noFill/>
            <a:miter lim="800000"/>
            <a:headEnd/>
            <a:tailEnd/>
          </a:ln>
        </p:spPr>
        <p:txBody>
          <a:bodyPr wrap="square">
            <a:spAutoFit/>
          </a:bodyPr>
          <a:lstStyle/>
          <a:p>
            <a:r>
              <a:rPr lang="fr-FR" dirty="0" smtClean="0">
                <a:latin typeface="Calibri" pitchFamily="34" charset="0"/>
              </a:rPr>
              <a:t>Par une intégration des disciplines au service d’un projet pédagogique commun (</a:t>
            </a:r>
            <a:r>
              <a:rPr lang="fr-FR" b="1" dirty="0" smtClean="0">
                <a:latin typeface="Calibri" pitchFamily="34" charset="0"/>
              </a:rPr>
              <a:t>transdisciplinarité)</a:t>
            </a:r>
            <a:endParaRPr lang="fr-FR" b="1" dirty="0">
              <a:latin typeface="Calibri" pitchFamily="34" charset="0"/>
            </a:endParaRPr>
          </a:p>
        </p:txBody>
      </p:sp>
      <p:sp>
        <p:nvSpPr>
          <p:cNvPr id="69639" name="ZoneTexte 5"/>
          <p:cNvSpPr txBox="1">
            <a:spLocks noChangeArrowheads="1"/>
          </p:cNvSpPr>
          <p:nvPr/>
        </p:nvSpPr>
        <p:spPr bwMode="auto">
          <a:xfrm>
            <a:off x="5186855" y="4736010"/>
            <a:ext cx="4421392" cy="923330"/>
          </a:xfrm>
          <a:prstGeom prst="rect">
            <a:avLst/>
          </a:prstGeom>
          <a:noFill/>
          <a:ln w="9525">
            <a:noFill/>
            <a:miter lim="800000"/>
            <a:headEnd/>
            <a:tailEnd/>
          </a:ln>
        </p:spPr>
        <p:txBody>
          <a:bodyPr wrap="square">
            <a:spAutoFit/>
          </a:bodyPr>
          <a:lstStyle/>
          <a:p>
            <a:r>
              <a:rPr lang="fr-FR" dirty="0" smtClean="0">
                <a:latin typeface="Calibri" pitchFamily="34" charset="0"/>
              </a:rPr>
              <a:t>Par une contribution de chaque discipline à un projet pédagogique commun (</a:t>
            </a:r>
            <a:r>
              <a:rPr lang="fr-FR" b="1" dirty="0" smtClean="0">
                <a:latin typeface="Calibri" pitchFamily="34" charset="0"/>
              </a:rPr>
              <a:t>interdisciplinarité)</a:t>
            </a:r>
            <a:endParaRPr lang="fr-FR" b="1" dirty="0">
              <a:latin typeface="Calibri" pitchFamily="34" charset="0"/>
            </a:endParaRPr>
          </a:p>
        </p:txBody>
      </p:sp>
      <p:grpSp>
        <p:nvGrpSpPr>
          <p:cNvPr id="11" name="Groupe 10"/>
          <p:cNvGrpSpPr/>
          <p:nvPr/>
        </p:nvGrpSpPr>
        <p:grpSpPr>
          <a:xfrm>
            <a:off x="6274920" y="2090938"/>
            <a:ext cx="3915784" cy="892885"/>
            <a:chOff x="5411096" y="1457397"/>
            <a:chExt cx="2936838" cy="892885"/>
          </a:xfrm>
          <a:scene3d>
            <a:camera prst="orthographicFront">
              <a:rot lat="0" lon="0" rev="0"/>
            </a:camera>
            <a:lightRig rig="balanced" dir="t">
              <a:rot lat="0" lon="0" rev="8700000"/>
            </a:lightRig>
          </a:scene3d>
        </p:grpSpPr>
        <p:sp>
          <p:nvSpPr>
            <p:cNvPr id="3" name="Rectangle 2"/>
            <p:cNvSpPr/>
            <p:nvPr/>
          </p:nvSpPr>
          <p:spPr>
            <a:xfrm>
              <a:off x="5411096" y="1457397"/>
              <a:ext cx="978946" cy="892885"/>
            </a:xfrm>
            <a:prstGeom prst="rect">
              <a:avLst/>
            </a:prstGeom>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7" name="Rectangle 6"/>
            <p:cNvSpPr/>
            <p:nvPr/>
          </p:nvSpPr>
          <p:spPr>
            <a:xfrm>
              <a:off x="7368988" y="1457397"/>
              <a:ext cx="978946" cy="892885"/>
            </a:xfrm>
            <a:prstGeom prst="rect">
              <a:avLst/>
            </a:prstGeom>
            <a:solidFill>
              <a:schemeClr val="accent6">
                <a:lumMod val="60000"/>
                <a:lumOff val="40000"/>
              </a:schemeClr>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8" name="Rectangle 7"/>
            <p:cNvSpPr/>
            <p:nvPr/>
          </p:nvSpPr>
          <p:spPr>
            <a:xfrm>
              <a:off x="6390042" y="1457397"/>
              <a:ext cx="978946" cy="892885"/>
            </a:xfrm>
            <a:prstGeom prst="rect">
              <a:avLst/>
            </a:prstGeom>
            <a:solidFill>
              <a:schemeClr val="accent4">
                <a:lumMod val="40000"/>
                <a:lumOff val="60000"/>
              </a:schemeClr>
            </a:solidFill>
            <a:ln>
              <a:noFill/>
            </a:ln>
            <a:effectLst>
              <a:outerShdw blurRad="44450" dist="27940" dir="5400000" algn="ctr">
                <a:srgbClr val="000000">
                  <a:alpha val="32000"/>
                </a:srgbClr>
              </a:outerShdw>
            </a:effectLst>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grpSp>
      <p:graphicFrame>
        <p:nvGraphicFramePr>
          <p:cNvPr id="9" name="Diagramme 8"/>
          <p:cNvGraphicFramePr/>
          <p:nvPr/>
        </p:nvGraphicFramePr>
        <p:xfrm>
          <a:off x="8121748" y="4009003"/>
          <a:ext cx="4481555" cy="2297853"/>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10" name="Ellipse 9"/>
          <p:cNvSpPr/>
          <p:nvPr/>
        </p:nvSpPr>
        <p:spPr>
          <a:xfrm>
            <a:off x="804633" y="4311633"/>
            <a:ext cx="2825676" cy="2130013"/>
          </a:xfrm>
          <a:prstGeom prst="ellipse">
            <a:avLst/>
          </a:prstGeom>
          <a:gradFill flip="none" rotWithShape="1">
            <a:gsLst>
              <a:gs pos="0">
                <a:schemeClr val="accent1"/>
              </a:gs>
              <a:gs pos="70594">
                <a:srgbClr val="D3E888"/>
              </a:gs>
              <a:gs pos="61000">
                <a:schemeClr val="accent6">
                  <a:lumMod val="40000"/>
                  <a:lumOff val="60000"/>
                </a:schemeClr>
              </a:gs>
              <a:gs pos="100000">
                <a:srgbClr val="FFFF00"/>
              </a:gs>
            </a:gsLst>
            <a:lin ang="2700000" scaled="1"/>
            <a:tileRect/>
          </a:gra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fr-FR"/>
          </a:p>
        </p:txBody>
      </p:sp>
      <p:sp>
        <p:nvSpPr>
          <p:cNvPr id="15" name="Titre 1"/>
          <p:cNvSpPr txBox="1">
            <a:spLocks/>
          </p:cNvSpPr>
          <p:nvPr/>
        </p:nvSpPr>
        <p:spPr bwMode="auto">
          <a:xfrm>
            <a:off x="0" y="314552"/>
            <a:ext cx="12192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…l’opportunité d’aborder différemment les savoirs</a:t>
            </a:r>
            <a:endParaRPr lang="fr-FR" altLang="fr-FR" sz="4400" dirty="0">
              <a:solidFill>
                <a:schemeClr val="tx1"/>
              </a:solidFill>
              <a:latin typeface="Calibri Light" panose="020F0302020204030204" pitchFamily="34" charset="0"/>
            </a:endParaRPr>
          </a:p>
        </p:txBody>
      </p:sp>
    </p:spTree>
    <p:extLst>
      <p:ext uri="{BB962C8B-B14F-4D97-AF65-F5344CB8AC3E}">
        <p14:creationId xmlns:p14="http://schemas.microsoft.com/office/powerpoint/2010/main" val="292057773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6398734" y="4605699"/>
            <a:ext cx="5669752" cy="388696"/>
          </a:xfrm>
          <a:prstGeom prst="rect">
            <a:avLst/>
          </a:prstGeom>
        </p:spPr>
        <p:txBody>
          <a:bodyPr wrap="square">
            <a:spAutoFit/>
          </a:bodyPr>
          <a:lstStyle/>
          <a:p>
            <a:pPr>
              <a:lnSpc>
                <a:spcPct val="107000"/>
              </a:lnSpc>
              <a:spcAft>
                <a:spcPts val="800"/>
              </a:spcAft>
            </a:pPr>
            <a:r>
              <a:rPr lang="fr-FR" dirty="0" smtClean="0">
                <a:effectLst/>
                <a:latin typeface="Calibri" panose="020F0502020204030204" pitchFamily="34" charset="0"/>
                <a:ea typeface="Calibri" panose="020F0502020204030204" pitchFamily="34" charset="0"/>
                <a:cs typeface="Times New Roman" panose="02020603050405020304" pitchFamily="18" charset="0"/>
              </a:rPr>
              <a:t> </a:t>
            </a:r>
            <a:endParaRPr lang="fr-FR"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8" name="Titre 1"/>
          <p:cNvSpPr txBox="1">
            <a:spLocks/>
          </p:cNvSpPr>
          <p:nvPr/>
        </p:nvSpPr>
        <p:spPr bwMode="auto">
          <a:xfrm>
            <a:off x="334471" y="344488"/>
            <a:ext cx="11342688"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Des cycles spécifiés du point de vue de l’élève</a:t>
            </a:r>
            <a:endParaRPr lang="fr-FR" altLang="fr-FR" sz="4400" dirty="0">
              <a:solidFill>
                <a:schemeClr val="tx1"/>
              </a:solidFill>
              <a:latin typeface="Calibri Light" panose="020F0302020204030204" pitchFamily="34" charset="0"/>
            </a:endParaRPr>
          </a:p>
        </p:txBody>
      </p:sp>
      <p:sp>
        <p:nvSpPr>
          <p:cNvPr id="22" name="Titre 1"/>
          <p:cNvSpPr txBox="1">
            <a:spLocks/>
          </p:cNvSpPr>
          <p:nvPr/>
        </p:nvSpPr>
        <p:spPr bwMode="auto">
          <a:xfrm>
            <a:off x="9233610" y="5678345"/>
            <a:ext cx="331227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4400" dirty="0" smtClean="0">
                <a:solidFill>
                  <a:schemeClr val="tx1"/>
                </a:solidFill>
                <a:latin typeface="Calibri Light" panose="020F0302020204030204" pitchFamily="34" charset="0"/>
              </a:rPr>
              <a:t> Cycle </a:t>
            </a:r>
            <a:r>
              <a:rPr lang="fr-FR" altLang="fr-FR" sz="4400" dirty="0" smtClean="0">
                <a:solidFill>
                  <a:schemeClr val="tx1"/>
                </a:solidFill>
                <a:latin typeface="Calibri Light" panose="020F0302020204030204" pitchFamily="34" charset="0"/>
              </a:rPr>
              <a:t>4</a:t>
            </a:r>
            <a:endParaRPr lang="fr-FR" altLang="fr-FR" sz="4400" dirty="0">
              <a:solidFill>
                <a:schemeClr val="tx1"/>
              </a:solidFill>
              <a:latin typeface="Calibri Light" panose="020F0302020204030204" pitchFamily="34" charset="0"/>
            </a:endParaRPr>
          </a:p>
        </p:txBody>
      </p:sp>
      <p:pic>
        <p:nvPicPr>
          <p:cNvPr id="2050"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87497" y="925949"/>
            <a:ext cx="9372503" cy="59320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13027240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re 1"/>
          <p:cNvSpPr txBox="1">
            <a:spLocks/>
          </p:cNvSpPr>
          <p:nvPr/>
        </p:nvSpPr>
        <p:spPr bwMode="auto">
          <a:xfrm>
            <a:off x="0" y="344488"/>
            <a:ext cx="12192000" cy="8302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ts val="1000"/>
              </a:spcBef>
              <a:buClr>
                <a:srgbClr val="C59B00"/>
              </a:buClr>
              <a:buSzPct val="80000"/>
              <a:buFont typeface="Wingdings 3" panose="05040102010807070707" pitchFamily="18" charset="2"/>
              <a:buChar char=""/>
              <a:defRPr>
                <a:solidFill>
                  <a:srgbClr val="404040"/>
                </a:solidFill>
                <a:latin typeface="Trebuchet MS" panose="020B0603020202020204" pitchFamily="34" charset="0"/>
              </a:defRPr>
            </a:lvl1pPr>
            <a:lvl2pPr marL="742950" indent="-285750">
              <a:spcBef>
                <a:spcPts val="1000"/>
              </a:spcBef>
              <a:buClr>
                <a:srgbClr val="C59B00"/>
              </a:buClr>
              <a:buSzPct val="80000"/>
              <a:buFont typeface="Wingdings 3" panose="05040102010807070707" pitchFamily="18" charset="2"/>
              <a:buChar char=""/>
              <a:defRPr sz="1600">
                <a:solidFill>
                  <a:srgbClr val="404040"/>
                </a:solidFill>
                <a:latin typeface="Trebuchet MS" panose="020B0603020202020204" pitchFamily="34" charset="0"/>
              </a:defRPr>
            </a:lvl2pPr>
            <a:lvl3pPr marL="1143000" indent="-228600">
              <a:spcBef>
                <a:spcPts val="1000"/>
              </a:spcBef>
              <a:buClr>
                <a:srgbClr val="C59B00"/>
              </a:buClr>
              <a:buSzPct val="80000"/>
              <a:buFont typeface="Wingdings 3" panose="05040102010807070707" pitchFamily="18" charset="2"/>
              <a:buChar char=""/>
              <a:defRPr sz="1400">
                <a:solidFill>
                  <a:srgbClr val="404040"/>
                </a:solidFill>
                <a:latin typeface="Trebuchet MS" panose="020B0603020202020204" pitchFamily="34" charset="0"/>
              </a:defRPr>
            </a:lvl3pPr>
            <a:lvl4pPr marL="16002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4pPr>
            <a:lvl5pPr marL="2057400" indent="-228600">
              <a:spcBef>
                <a:spcPts val="1000"/>
              </a:spcBef>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5pPr>
            <a:lvl6pPr marL="25146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6pPr>
            <a:lvl7pPr marL="29718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7pPr>
            <a:lvl8pPr marL="34290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8pPr>
            <a:lvl9pPr marL="3886200" indent="-228600" eaLnBrk="0" fontAlgn="base" hangingPunct="0">
              <a:spcBef>
                <a:spcPts val="1000"/>
              </a:spcBef>
              <a:spcAft>
                <a:spcPct val="0"/>
              </a:spcAft>
              <a:buClr>
                <a:srgbClr val="C59B00"/>
              </a:buClr>
              <a:buSzPct val="80000"/>
              <a:buFont typeface="Wingdings 3" panose="05040102010807070707" pitchFamily="18" charset="2"/>
              <a:buChar char=""/>
              <a:defRPr sz="1200">
                <a:solidFill>
                  <a:srgbClr val="404040"/>
                </a:solidFill>
                <a:latin typeface="Trebuchet MS" panose="020B0603020202020204" pitchFamily="34" charset="0"/>
              </a:defRPr>
            </a:lvl9pPr>
          </a:lstStyle>
          <a:p>
            <a:pPr algn="ctr" eaLnBrk="1" hangingPunct="1">
              <a:lnSpc>
                <a:spcPct val="90000"/>
              </a:lnSpc>
              <a:spcBef>
                <a:spcPct val="0"/>
              </a:spcBef>
              <a:buClrTx/>
              <a:buSzTx/>
              <a:buFontTx/>
              <a:buNone/>
            </a:pPr>
            <a:r>
              <a:rPr lang="fr-FR" altLang="fr-FR" sz="3200" b="1" dirty="0" smtClean="0">
                <a:solidFill>
                  <a:schemeClr val="tx1"/>
                </a:solidFill>
                <a:latin typeface="Calibri Light" panose="020F0302020204030204" pitchFamily="34" charset="0"/>
              </a:rPr>
              <a:t>Divers enseignements : prendre en compte des apprentissages différents</a:t>
            </a:r>
            <a:endParaRPr lang="fr-FR" altLang="fr-FR" sz="3200" b="1" dirty="0">
              <a:solidFill>
                <a:schemeClr val="tx1"/>
              </a:solidFill>
              <a:latin typeface="Calibri Light" panose="020F0302020204030204" pitchFamily="34" charset="0"/>
            </a:endParaRPr>
          </a:p>
        </p:txBody>
      </p:sp>
      <p:sp>
        <p:nvSpPr>
          <p:cNvPr id="9" name="Rectangle 8"/>
          <p:cNvSpPr/>
          <p:nvPr/>
        </p:nvSpPr>
        <p:spPr>
          <a:xfrm>
            <a:off x="815413" y="1540495"/>
            <a:ext cx="10538387" cy="4759618"/>
          </a:xfrm>
          <a:prstGeom prst="rect">
            <a:avLst/>
          </a:prstGeom>
          <a:solidFill>
            <a:schemeClr val="bg1">
              <a:lumMod val="75000"/>
            </a:schemeClr>
          </a:solidFill>
          <a:ln/>
        </p:spPr>
        <p:style>
          <a:lnRef idx="0">
            <a:schemeClr val="accent5"/>
          </a:lnRef>
          <a:fillRef idx="3">
            <a:schemeClr val="accent5"/>
          </a:fillRef>
          <a:effectRef idx="3">
            <a:schemeClr val="accent5"/>
          </a:effectRef>
          <a:fontRef idx="minor">
            <a:schemeClr val="lt1"/>
          </a:fontRef>
        </p:style>
        <p:txBody>
          <a:bodyPr anchor="ctr"/>
          <a:lstStyle/>
          <a:p>
            <a:pPr algn="ctr" fontAlgn="auto">
              <a:spcBef>
                <a:spcPts val="0"/>
              </a:spcBef>
              <a:spcAft>
                <a:spcPts val="0"/>
              </a:spcAft>
              <a:defRPr/>
            </a:pPr>
            <a:endParaRPr lang="fr-FR"/>
          </a:p>
        </p:txBody>
      </p:sp>
      <p:grpSp>
        <p:nvGrpSpPr>
          <p:cNvPr id="10" name="Group 33"/>
          <p:cNvGrpSpPr>
            <a:grpSpLocks/>
          </p:cNvGrpSpPr>
          <p:nvPr/>
        </p:nvGrpSpPr>
        <p:grpSpPr bwMode="auto">
          <a:xfrm>
            <a:off x="1462170" y="2417527"/>
            <a:ext cx="8992000" cy="3438525"/>
            <a:chOff x="1096" y="1558"/>
            <a:chExt cx="5088" cy="2166"/>
          </a:xfrm>
        </p:grpSpPr>
        <p:grpSp>
          <p:nvGrpSpPr>
            <p:cNvPr id="11" name="Group 31"/>
            <p:cNvGrpSpPr>
              <a:grpSpLocks/>
            </p:cNvGrpSpPr>
            <p:nvPr/>
          </p:nvGrpSpPr>
          <p:grpSpPr bwMode="auto">
            <a:xfrm>
              <a:off x="1096" y="1558"/>
              <a:ext cx="5088" cy="2166"/>
              <a:chOff x="1096" y="1558"/>
              <a:chExt cx="5088" cy="2166"/>
            </a:xfrm>
          </p:grpSpPr>
          <p:sp>
            <p:nvSpPr>
              <p:cNvPr id="15" name="Rectangle à coins arrondis 14"/>
              <p:cNvSpPr/>
              <p:nvPr/>
            </p:nvSpPr>
            <p:spPr>
              <a:xfrm>
                <a:off x="3563" y="1558"/>
                <a:ext cx="2621" cy="2166"/>
              </a:xfrm>
              <a:prstGeom prst="roundRect">
                <a:avLst/>
              </a:prstGeom>
              <a:ln/>
            </p:spPr>
            <p:style>
              <a:lnRef idx="0">
                <a:schemeClr val="accent1"/>
              </a:lnRef>
              <a:fillRef idx="3">
                <a:schemeClr val="accent1"/>
              </a:fillRef>
              <a:effectRef idx="3">
                <a:schemeClr val="accent1"/>
              </a:effectRef>
              <a:fontRef idx="minor">
                <a:schemeClr val="lt1"/>
              </a:fontRef>
            </p:style>
            <p:txBody>
              <a:bodyPr anchor="ctr"/>
              <a:lstStyle/>
              <a:p>
                <a:pPr algn="ctr"/>
                <a:r>
                  <a:rPr lang="fr-FR" sz="2000" b="1">
                    <a:solidFill>
                      <a:srgbClr val="FFFFFF"/>
                    </a:solidFill>
                    <a:latin typeface="Arial" charset="0"/>
                  </a:rPr>
                  <a:t>Enseignements </a:t>
                </a:r>
              </a:p>
              <a:p>
                <a:pPr algn="ctr"/>
                <a:r>
                  <a:rPr lang="fr-FR" sz="2000" b="1">
                    <a:solidFill>
                      <a:srgbClr val="FFFFFF"/>
                    </a:solidFill>
                    <a:latin typeface="Arial" charset="0"/>
                  </a:rPr>
                  <a:t>Disciplinaires</a:t>
                </a:r>
              </a:p>
            </p:txBody>
          </p:sp>
          <p:sp>
            <p:nvSpPr>
              <p:cNvPr id="16" name="Rectangle à coins arrondis 15"/>
              <p:cNvSpPr/>
              <p:nvPr/>
            </p:nvSpPr>
            <p:spPr>
              <a:xfrm>
                <a:off x="1144" y="2985"/>
                <a:ext cx="3400" cy="739"/>
              </a:xfrm>
              <a:prstGeom prst="roundRect">
                <a:avLst/>
              </a:prstGeom>
              <a:solidFill>
                <a:srgbClr val="FFFF00">
                  <a:alpha val="5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4">
                  <a:shade val="50000"/>
                </a:schemeClr>
              </a:lnRef>
              <a:fillRef idx="1">
                <a:schemeClr val="accent4"/>
              </a:fillRef>
              <a:effectRef idx="0">
                <a:schemeClr val="accent4"/>
              </a:effectRef>
              <a:fontRef idx="minor">
                <a:schemeClr val="lt1"/>
              </a:fontRef>
            </p:style>
            <p:txBody>
              <a:bodyPr anchor="ctr"/>
              <a:lstStyle/>
              <a:p>
                <a:r>
                  <a:rPr lang="fr-FR" b="1" dirty="0" smtClean="0">
                    <a:solidFill>
                      <a:srgbClr val="FFFFFF"/>
                    </a:solidFill>
                    <a:latin typeface="Arial" charset="0"/>
                  </a:rPr>
                  <a:t>	Enseignements </a:t>
                </a:r>
                <a:r>
                  <a:rPr lang="fr-FR" b="1" dirty="0">
                    <a:solidFill>
                      <a:srgbClr val="FFFFFF"/>
                    </a:solidFill>
                    <a:latin typeface="Arial" charset="0"/>
                  </a:rPr>
                  <a:t>Pratiques </a:t>
                </a:r>
              </a:p>
              <a:p>
                <a:r>
                  <a:rPr lang="fr-FR" b="1" dirty="0" smtClean="0">
                    <a:solidFill>
                      <a:srgbClr val="FFFFFF"/>
                    </a:solidFill>
                    <a:latin typeface="Arial" charset="0"/>
                  </a:rPr>
                  <a:t>		Interdisciplinaires</a:t>
                </a:r>
                <a:endParaRPr lang="fr-FR" b="1" dirty="0">
                  <a:solidFill>
                    <a:srgbClr val="FFFFFF"/>
                  </a:solidFill>
                  <a:latin typeface="Arial" charset="0"/>
                </a:endParaRPr>
              </a:p>
            </p:txBody>
          </p:sp>
          <p:sp>
            <p:nvSpPr>
              <p:cNvPr id="17" name="Rectangle à coins arrondis 16"/>
              <p:cNvSpPr/>
              <p:nvPr/>
            </p:nvSpPr>
            <p:spPr>
              <a:xfrm>
                <a:off x="1096" y="1570"/>
                <a:ext cx="3357" cy="773"/>
              </a:xfrm>
              <a:prstGeom prst="roundRect">
                <a:avLst/>
              </a:prstGeom>
              <a:solidFill>
                <a:srgbClr val="FFFF00">
                  <a:alpha val="50000"/>
                </a:srgbClr>
              </a:solidFill>
              <a:ln>
                <a:noFill/>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r>
                  <a:rPr lang="fr-FR" b="1" dirty="0">
                    <a:solidFill>
                      <a:srgbClr val="FFFFFF"/>
                    </a:solidFill>
                    <a:latin typeface="Arial" charset="0"/>
                  </a:rPr>
                  <a:t>Accompagnement </a:t>
                </a:r>
              </a:p>
              <a:p>
                <a:pPr algn="ctr"/>
                <a:r>
                  <a:rPr lang="fr-FR" b="1" dirty="0">
                    <a:solidFill>
                      <a:srgbClr val="FFFFFF"/>
                    </a:solidFill>
                    <a:latin typeface="Arial" charset="0"/>
                  </a:rPr>
                  <a:t>Personnalisé</a:t>
                </a:r>
              </a:p>
            </p:txBody>
          </p:sp>
        </p:grpSp>
        <p:grpSp>
          <p:nvGrpSpPr>
            <p:cNvPr id="12" name="Groupe 11"/>
            <p:cNvGrpSpPr>
              <a:grpSpLocks/>
            </p:cNvGrpSpPr>
            <p:nvPr/>
          </p:nvGrpSpPr>
          <p:grpSpPr bwMode="auto">
            <a:xfrm>
              <a:off x="3438" y="1859"/>
              <a:ext cx="1299" cy="1718"/>
              <a:chOff x="5845051" y="2951619"/>
              <a:chExt cx="1660544" cy="2726933"/>
            </a:xfrm>
          </p:grpSpPr>
          <p:sp>
            <p:nvSpPr>
              <p:cNvPr id="13" name="ZoneTexte 13"/>
              <p:cNvSpPr txBox="1">
                <a:spLocks noChangeArrowheads="1"/>
              </p:cNvSpPr>
              <p:nvPr/>
            </p:nvSpPr>
            <p:spPr bwMode="auto">
              <a:xfrm>
                <a:off x="5845051" y="4970790"/>
                <a:ext cx="1660544" cy="707762"/>
              </a:xfrm>
              <a:prstGeom prst="rect">
                <a:avLst/>
              </a:prstGeom>
              <a:noFill/>
              <a:ln w="9525">
                <a:noFill/>
                <a:miter lim="800000"/>
                <a:headEnd/>
                <a:tailEnd/>
              </a:ln>
            </p:spPr>
            <p:txBody>
              <a:bodyPr wrap="square">
                <a:spAutoFit/>
              </a:bodyPr>
              <a:lstStyle/>
              <a:p>
                <a:pPr algn="ctr"/>
                <a:r>
                  <a:rPr lang="fr-FR" sz="2000" dirty="0"/>
                  <a:t>Savoirs disciplinaires</a:t>
                </a:r>
              </a:p>
            </p:txBody>
          </p:sp>
          <p:sp>
            <p:nvSpPr>
              <p:cNvPr id="14" name="ZoneTexte 14"/>
              <p:cNvSpPr txBox="1">
                <a:spLocks noChangeArrowheads="1"/>
              </p:cNvSpPr>
              <p:nvPr/>
            </p:nvSpPr>
            <p:spPr bwMode="auto">
              <a:xfrm>
                <a:off x="6119532" y="2951619"/>
                <a:ext cx="1111582" cy="396849"/>
              </a:xfrm>
              <a:prstGeom prst="rect">
                <a:avLst/>
              </a:prstGeom>
              <a:noFill/>
              <a:ln w="9525">
                <a:noFill/>
                <a:miter lim="800000"/>
                <a:headEnd/>
                <a:tailEnd/>
              </a:ln>
            </p:spPr>
            <p:txBody>
              <a:bodyPr>
                <a:spAutoFit/>
              </a:bodyPr>
              <a:lstStyle/>
              <a:p>
                <a:r>
                  <a:rPr lang="fr-FR" sz="2000"/>
                  <a:t>Besoins</a:t>
                </a:r>
              </a:p>
            </p:txBody>
          </p:sp>
        </p:grpSp>
      </p:grpSp>
      <p:sp>
        <p:nvSpPr>
          <p:cNvPr id="18" name="ZoneTexte 7"/>
          <p:cNvSpPr txBox="1">
            <a:spLocks noChangeArrowheads="1"/>
          </p:cNvSpPr>
          <p:nvPr/>
        </p:nvSpPr>
        <p:spPr bwMode="auto">
          <a:xfrm>
            <a:off x="1391477" y="1612594"/>
            <a:ext cx="9631363" cy="461665"/>
          </a:xfrm>
          <a:prstGeom prst="rect">
            <a:avLst/>
          </a:prstGeom>
          <a:noFill/>
          <a:ln w="9525">
            <a:noFill/>
            <a:miter lim="800000"/>
            <a:headEnd/>
            <a:tailEnd/>
          </a:ln>
        </p:spPr>
        <p:txBody>
          <a:bodyPr>
            <a:spAutoFit/>
          </a:bodyPr>
          <a:lstStyle/>
          <a:p>
            <a:r>
              <a:rPr lang="fr-FR" sz="2400" b="1" dirty="0"/>
              <a:t>Socle commun de connaissances, de compétences et de culture</a:t>
            </a:r>
          </a:p>
        </p:txBody>
      </p:sp>
    </p:spTree>
    <p:extLst>
      <p:ext uri="{BB962C8B-B14F-4D97-AF65-F5344CB8AC3E}">
        <p14:creationId xmlns:p14="http://schemas.microsoft.com/office/powerpoint/2010/main" val="2716338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394</TotalTime>
  <Words>935</Words>
  <Application>Microsoft Office PowerPoint</Application>
  <PresentationFormat>Personnalisé</PresentationFormat>
  <Paragraphs>165</Paragraphs>
  <Slides>12</Slides>
  <Notes>10</Notes>
  <HiddenSlides>0</HiddenSlides>
  <MMClips>0</MMClips>
  <ScaleCrop>false</ScaleCrop>
  <HeadingPairs>
    <vt:vector size="4" baseType="variant">
      <vt:variant>
        <vt:lpstr>Thème</vt:lpstr>
      </vt:variant>
      <vt:variant>
        <vt:i4>1</vt:i4>
      </vt:variant>
      <vt:variant>
        <vt:lpstr>Titres des diapositives</vt:lpstr>
      </vt:variant>
      <vt:variant>
        <vt:i4>12</vt:i4>
      </vt:variant>
    </vt:vector>
  </HeadingPairs>
  <TitlesOfParts>
    <vt:vector size="13" baseType="lpstr">
      <vt:lpstr>Thème Office</vt:lpstr>
      <vt:lpstr>Le projet  institutionnel</vt:lpstr>
      <vt:lpstr>-Un nouveau socle commun -Des apprentissages par cycle -Des enseignement diversifiés -Des progrès évalués, identifiés explicitement  </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Enjeux et apprentissages</dc:title>
  <dc:creator>Johann GERARD</dc:creator>
  <cp:lastModifiedBy>ypeuziat</cp:lastModifiedBy>
  <cp:revision>36</cp:revision>
  <cp:lastPrinted>2016-06-14T11:52:47Z</cp:lastPrinted>
  <dcterms:created xsi:type="dcterms:W3CDTF">2016-02-18T09:11:35Z</dcterms:created>
  <dcterms:modified xsi:type="dcterms:W3CDTF">2016-06-14T13:14:41Z</dcterms:modified>
</cp:coreProperties>
</file>