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01" r:id="rId1"/>
    <p:sldMasterId id="2147483937" r:id="rId2"/>
    <p:sldMasterId id="2147483949" r:id="rId3"/>
    <p:sldMasterId id="2147483961" r:id="rId4"/>
    <p:sldMasterId id="2147483973" r:id="rId5"/>
  </p:sldMasterIdLst>
  <p:notesMasterIdLst>
    <p:notesMasterId r:id="rId36"/>
  </p:notesMasterIdLst>
  <p:sldIdLst>
    <p:sldId id="256" r:id="rId6"/>
    <p:sldId id="260" r:id="rId7"/>
    <p:sldId id="262" r:id="rId8"/>
    <p:sldId id="268" r:id="rId9"/>
    <p:sldId id="269" r:id="rId10"/>
    <p:sldId id="270" r:id="rId11"/>
    <p:sldId id="304" r:id="rId12"/>
    <p:sldId id="271" r:id="rId13"/>
    <p:sldId id="273" r:id="rId14"/>
    <p:sldId id="274" r:id="rId15"/>
    <p:sldId id="303" r:id="rId16"/>
    <p:sldId id="298" r:id="rId17"/>
    <p:sldId id="321" r:id="rId18"/>
    <p:sldId id="309" r:id="rId19"/>
    <p:sldId id="310" r:id="rId20"/>
    <p:sldId id="311" r:id="rId21"/>
    <p:sldId id="312" r:id="rId22"/>
    <p:sldId id="313" r:id="rId23"/>
    <p:sldId id="314" r:id="rId24"/>
    <p:sldId id="315" r:id="rId25"/>
    <p:sldId id="316" r:id="rId26"/>
    <p:sldId id="275" r:id="rId27"/>
    <p:sldId id="305" r:id="rId28"/>
    <p:sldId id="318" r:id="rId29"/>
    <p:sldId id="317" r:id="rId30"/>
    <p:sldId id="307" r:id="rId31"/>
    <p:sldId id="257" r:id="rId32"/>
    <p:sldId id="296" r:id="rId33"/>
    <p:sldId id="297" r:id="rId34"/>
    <p:sldId id="295" r:id="rId35"/>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ne Marie BRIAND LE STER" initials="AMBLS" lastIdx="1" clrIdx="0">
    <p:extLst>
      <p:ext uri="{19B8F6BF-5375-455C-9EA6-DF929625EA0E}">
        <p15:presenceInfo xmlns:p15="http://schemas.microsoft.com/office/powerpoint/2012/main" userId="S-1-5-21-877273441-576666297-2980005240-112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67" autoAdjust="0"/>
    <p:restoredTop sz="94660"/>
  </p:normalViewPr>
  <p:slideViewPr>
    <p:cSldViewPr snapToGrid="0" showGuides="1">
      <p:cViewPr varScale="1">
        <p:scale>
          <a:sx n="81" d="100"/>
          <a:sy n="81" d="100"/>
        </p:scale>
        <p:origin x="62" y="8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slide" Target="slides/slide29.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3D679D11-9239-4130-B299-F384F60922B5}" type="datetimeFigureOut">
              <a:rPr lang="fr-FR" smtClean="0"/>
              <a:t>17/01/2017</a:t>
            </a:fld>
            <a:endParaRPr lang="fr-FR"/>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6E8AB87E-9F84-49B4-BF2E-A5B051100F97}" type="slidenum">
              <a:rPr lang="fr-FR" smtClean="0"/>
              <a:t>‹N°›</a:t>
            </a:fld>
            <a:endParaRPr lang="fr-FR"/>
          </a:p>
        </p:txBody>
      </p:sp>
    </p:spTree>
    <p:extLst>
      <p:ext uri="{BB962C8B-B14F-4D97-AF65-F5344CB8AC3E}">
        <p14:creationId xmlns:p14="http://schemas.microsoft.com/office/powerpoint/2010/main" val="34180777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education.gouv.fr/pid25535/bulletin_officiel.html?cid_bo=87834"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6E8AB87E-9F84-49B4-BF2E-A5B051100F97}" type="slidenum">
              <a:rPr lang="fr-FR" smtClean="0"/>
              <a:t>1</a:t>
            </a:fld>
            <a:endParaRPr lang="fr-FR"/>
          </a:p>
        </p:txBody>
      </p:sp>
    </p:spTree>
    <p:extLst>
      <p:ext uri="{BB962C8B-B14F-4D97-AF65-F5344CB8AC3E}">
        <p14:creationId xmlns:p14="http://schemas.microsoft.com/office/powerpoint/2010/main" val="4372423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1" dirty="0"/>
              <a:t>Qu'est-ce qu'un parcours éducatif ?</a:t>
            </a:r>
          </a:p>
          <a:p>
            <a:r>
              <a:rPr lang="fr-FR" dirty="0"/>
              <a:t>Pour appréhender le concept de parcours dans toutes ses dimensions, il est nécessaire d'envisager les deux acceptions possibles du terme « parcours ».</a:t>
            </a:r>
          </a:p>
          <a:p>
            <a:r>
              <a:rPr lang="fr-FR" b="1" dirty="0"/>
              <a:t>Il y a d'une part le parcours du point de vue de l'établissement</a:t>
            </a:r>
            <a:r>
              <a:rPr lang="fr-FR" dirty="0"/>
              <a:t>, celui qui fait l'objet d'une programmation intégrée à l'organisation pédagogique du collège ou du lycée. Il s'agit du chemin que l'on souhaite que les élèves empruntent. Il y a d'autre part </a:t>
            </a:r>
            <a:r>
              <a:rPr lang="fr-FR" b="1" dirty="0"/>
              <a:t>le parcours du point de vue de l'élève</a:t>
            </a:r>
            <a:r>
              <a:rPr lang="fr-FR" dirty="0"/>
              <a:t>, celui qu'il vit effectivement de façon personnelle et qu'il s'approprie progressivement.</a:t>
            </a:r>
          </a:p>
          <a:p>
            <a:r>
              <a:rPr lang="fr-FR" b="1" dirty="0"/>
              <a:t>Le parcours éducatif s'inscrit dans un curriculum.</a:t>
            </a:r>
          </a:p>
          <a:p>
            <a:r>
              <a:rPr lang="fr-FR" dirty="0"/>
              <a:t>À l'école, au collège ou au lycée, </a:t>
            </a:r>
            <a:r>
              <a:rPr lang="fr-FR" b="1" dirty="0"/>
              <a:t>la démarche </a:t>
            </a:r>
            <a:r>
              <a:rPr lang="fr-FR" b="1" dirty="0" err="1"/>
              <a:t>curriculaire</a:t>
            </a:r>
            <a:r>
              <a:rPr lang="fr-FR" b="1" dirty="0"/>
              <a:t> prend appui sur les programmes et sur les différents dispositifs pédagogiques</a:t>
            </a:r>
            <a:r>
              <a:rPr lang="fr-FR" dirty="0"/>
              <a:t> mis en place (accompagnement personnalisé, enseignements d'exploration, périodes de formation en milieu professionnel, etc.) Au collège, le socle commun de connaissances, de compétences et de culture constitue en outre un cadre de référence primordial pour la mise en œuvre des parcours.</a:t>
            </a:r>
          </a:p>
          <a:p>
            <a:r>
              <a:rPr lang="fr-FR" dirty="0"/>
              <a:t>La notion de parcours éducatif intègre ainsi l'idée d'une</a:t>
            </a:r>
            <a:r>
              <a:rPr lang="fr-FR" b="1" dirty="0"/>
              <a:t> acquisition progressive de connaissances et de compétences qui s'accumulent tout au long du cheminement de l'élève</a:t>
            </a:r>
            <a:r>
              <a:rPr lang="fr-FR" dirty="0"/>
              <a:t>, un cheminement dont le principal moteur doit être l'élève lui-même. Son accompagnement par toute l'équipe pédagogique doit lui permettre à la fois de </a:t>
            </a:r>
            <a:r>
              <a:rPr lang="fr-FR" b="1" dirty="0"/>
              <a:t>structurer ses acquis et de s'approprier son propre parcours</a:t>
            </a:r>
            <a:r>
              <a:rPr lang="fr-FR" dirty="0"/>
              <a:t>. Cette appropriation pourra ainsi contribuer à donner au parcours sa dimension individuelle.</a:t>
            </a:r>
          </a:p>
          <a:p>
            <a:endParaRPr lang="fr-FR" dirty="0"/>
          </a:p>
        </p:txBody>
      </p:sp>
      <p:sp>
        <p:nvSpPr>
          <p:cNvPr id="4" name="Espace réservé du numéro de diapositive 3"/>
          <p:cNvSpPr>
            <a:spLocks noGrp="1"/>
          </p:cNvSpPr>
          <p:nvPr>
            <p:ph type="sldNum" sz="quarter" idx="10"/>
          </p:nvPr>
        </p:nvSpPr>
        <p:spPr/>
        <p:txBody>
          <a:bodyPr/>
          <a:lstStyle/>
          <a:p>
            <a:fld id="{6E8AB87E-9F84-49B4-BF2E-A5B051100F97}" type="slidenum">
              <a:rPr lang="fr-FR" smtClean="0"/>
              <a:t>10</a:t>
            </a:fld>
            <a:endParaRPr lang="fr-FR"/>
          </a:p>
        </p:txBody>
      </p:sp>
    </p:spTree>
    <p:extLst>
      <p:ext uri="{BB962C8B-B14F-4D97-AF65-F5344CB8AC3E}">
        <p14:creationId xmlns:p14="http://schemas.microsoft.com/office/powerpoint/2010/main" val="20470522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br>
              <a:rPr lang="fr-FR" sz="1200" dirty="0"/>
            </a:br>
            <a:endParaRPr lang="fr-FR" dirty="0"/>
          </a:p>
        </p:txBody>
      </p:sp>
      <p:sp>
        <p:nvSpPr>
          <p:cNvPr id="4" name="Espace réservé du numéro de diapositive 3"/>
          <p:cNvSpPr>
            <a:spLocks noGrp="1"/>
          </p:cNvSpPr>
          <p:nvPr>
            <p:ph type="sldNum" sz="quarter" idx="10"/>
          </p:nvPr>
        </p:nvSpPr>
        <p:spPr/>
        <p:txBody>
          <a:bodyPr/>
          <a:lstStyle/>
          <a:p>
            <a:fld id="{42C97AA9-8115-4E32-95DD-319FCA962FA7}" type="slidenum">
              <a:rPr lang="fr-FR" smtClean="0"/>
              <a:pPr/>
              <a:t>11</a:t>
            </a:fld>
            <a:endParaRPr lang="fr-FR"/>
          </a:p>
        </p:txBody>
      </p:sp>
    </p:spTree>
    <p:extLst>
      <p:ext uri="{BB962C8B-B14F-4D97-AF65-F5344CB8AC3E}">
        <p14:creationId xmlns:p14="http://schemas.microsoft.com/office/powerpoint/2010/main" val="30538664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6E8AB87E-9F84-49B4-BF2E-A5B051100F97}" type="slidenum">
              <a:rPr lang="fr-FR" smtClean="0"/>
              <a:t>12</a:t>
            </a:fld>
            <a:endParaRPr lang="fr-FR"/>
          </a:p>
        </p:txBody>
      </p:sp>
    </p:spTree>
    <p:extLst>
      <p:ext uri="{BB962C8B-B14F-4D97-AF65-F5344CB8AC3E}">
        <p14:creationId xmlns:p14="http://schemas.microsoft.com/office/powerpoint/2010/main" val="3967878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just" fontAlgn="ctr"/>
            <a:r>
              <a:rPr lang="fr-FR" sz="1200" dirty="0"/>
              <a:t>L’élève est compétent s’il est capable de mobiliser ses savoirs et savoir-faire en adoptant une attitude appropriée pour répondre au problème qui lui est posé dans le cadre d’une situation nouvelle. Cela implique obligatoirement que l’élève soit mis dans une situation de faire un (des) choix au niveau de connaissances et capacités à mettre en œuvre, connaissances et capacités qu’il va coordonner les unes par rapport aux autres. </a:t>
            </a:r>
          </a:p>
          <a:p>
            <a:pPr algn="just" fontAlgn="ctr"/>
            <a:endParaRPr lang="fr-FR" sz="1200" dirty="0"/>
          </a:p>
          <a:p>
            <a:pPr fontAlgn="ctr"/>
            <a:r>
              <a:rPr lang="fr-FR" sz="1200" dirty="0"/>
              <a:t>C’est la </a:t>
            </a:r>
            <a:r>
              <a:rPr lang="fr-FR" sz="1200" b="1" dirty="0"/>
              <a:t>tâche complexe</a:t>
            </a:r>
            <a:r>
              <a:rPr lang="fr-FR" sz="1200" dirty="0"/>
              <a:t>. Cela sous-entend que l’élève maîtrise les connaissances et capacités ou procédures de base (</a:t>
            </a:r>
            <a:r>
              <a:rPr lang="fr-FR" sz="1200" b="1" dirty="0"/>
              <a:t>tâches simples</a:t>
            </a:r>
            <a:r>
              <a:rPr lang="fr-FR" sz="1200" dirty="0"/>
              <a:t>).</a:t>
            </a:r>
          </a:p>
          <a:p>
            <a:pPr marL="0" indent="0" fontAlgn="ctr">
              <a:buNone/>
            </a:pPr>
            <a:endParaRPr lang="fr-FR" sz="1200" dirty="0"/>
          </a:p>
          <a:p>
            <a:pPr algn="just" fontAlgn="ctr"/>
            <a:r>
              <a:rPr lang="fr-FR" sz="1200" dirty="0"/>
              <a:t>Il est donc nécessaire de mener, en parallèle, les apprentissages des capacités dans le cadre d’une tâche simple ou cadrée, l'acquisition de  connaissances (définitions, notions) et les situations complexes.</a:t>
            </a:r>
            <a:r>
              <a:rPr lang="fr-FR" sz="1200" b="1" dirty="0"/>
              <a:t> S'il convient de ne pas mettre systématiquement les élèves en situation d'échec, il n'est pas nécessaire de commencer obligatoirement par des tâches simples</a:t>
            </a:r>
            <a:r>
              <a:rPr lang="fr-FR" sz="1200" dirty="0"/>
              <a:t>. Si la situation apparaît trop complexe pour des élèves en cours de formation, on peut, par exemple :</a:t>
            </a:r>
          </a:p>
          <a:p>
            <a:pPr marL="0" indent="0" fontAlgn="ctr">
              <a:buNone/>
            </a:pPr>
            <a:endParaRPr lang="fr-FR" sz="1200" dirty="0"/>
          </a:p>
          <a:p>
            <a:pPr algn="just" fontAlgn="ctr"/>
            <a:r>
              <a:rPr lang="fr-FR" sz="1200" dirty="0"/>
              <a:t>Décomposer, avec les élèves, la tâche complexe en tâches simples, ce qui peut donner du sens aux apprentissages ;</a:t>
            </a:r>
          </a:p>
          <a:p>
            <a:pPr algn="just" fontAlgn="ctr"/>
            <a:endParaRPr lang="fr-FR" sz="1200" dirty="0"/>
          </a:p>
          <a:p>
            <a:pPr algn="just" fontAlgn="ctr"/>
            <a:r>
              <a:rPr lang="fr-FR" sz="1200" dirty="0"/>
              <a:t>Fournir des aides à l'élaboration de la stratégie de résolution (démarche, connaissances à utiliser, capacités à mettre en œuvre) ;</a:t>
            </a:r>
          </a:p>
          <a:p>
            <a:pPr algn="just" fontAlgn="ctr"/>
            <a:endParaRPr lang="fr-FR" sz="1200" dirty="0"/>
          </a:p>
          <a:p>
            <a:pPr algn="just" fontAlgn="ctr"/>
            <a:r>
              <a:rPr lang="fr-FR" sz="1200" dirty="0"/>
              <a:t>Fournir des aides à la réalisation pour construire leur réponse globale.</a:t>
            </a:r>
          </a:p>
          <a:p>
            <a:endParaRPr lang="fr-FR" dirty="0"/>
          </a:p>
        </p:txBody>
      </p:sp>
      <p:sp>
        <p:nvSpPr>
          <p:cNvPr id="4" name="Espace réservé du numéro de diapositive 3"/>
          <p:cNvSpPr>
            <a:spLocks noGrp="1"/>
          </p:cNvSpPr>
          <p:nvPr>
            <p:ph type="sldNum" sz="quarter" idx="10"/>
          </p:nvPr>
        </p:nvSpPr>
        <p:spPr/>
        <p:txBody>
          <a:bodyPr/>
          <a:lstStyle/>
          <a:p>
            <a:fld id="{6E8AB87E-9F84-49B4-BF2E-A5B051100F97}" type="slidenum">
              <a:rPr lang="fr-FR" smtClean="0"/>
              <a:t>22</a:t>
            </a:fld>
            <a:endParaRPr lang="fr-FR"/>
          </a:p>
        </p:txBody>
      </p:sp>
    </p:spTree>
    <p:extLst>
      <p:ext uri="{BB962C8B-B14F-4D97-AF65-F5344CB8AC3E}">
        <p14:creationId xmlns:p14="http://schemas.microsoft.com/office/powerpoint/2010/main" val="13068884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6E8AB87E-9F84-49B4-BF2E-A5B051100F97}" type="slidenum">
              <a:rPr lang="fr-FR" smtClean="0"/>
              <a:t>23</a:t>
            </a:fld>
            <a:endParaRPr lang="fr-FR"/>
          </a:p>
        </p:txBody>
      </p:sp>
    </p:spTree>
    <p:extLst>
      <p:ext uri="{BB962C8B-B14F-4D97-AF65-F5344CB8AC3E}">
        <p14:creationId xmlns:p14="http://schemas.microsoft.com/office/powerpoint/2010/main" val="33589288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6E8AB87E-9F84-49B4-BF2E-A5B051100F97}" type="slidenum">
              <a:rPr lang="fr-FR" smtClean="0"/>
              <a:t>26</a:t>
            </a:fld>
            <a:endParaRPr lang="fr-FR"/>
          </a:p>
        </p:txBody>
      </p:sp>
    </p:spTree>
    <p:extLst>
      <p:ext uri="{BB962C8B-B14F-4D97-AF65-F5344CB8AC3E}">
        <p14:creationId xmlns:p14="http://schemas.microsoft.com/office/powerpoint/2010/main" val="27742574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6E8AB87E-9F84-49B4-BF2E-A5B051100F97}" type="slidenum">
              <a:rPr lang="fr-FR" smtClean="0"/>
              <a:t>27</a:t>
            </a:fld>
            <a:endParaRPr lang="fr-FR"/>
          </a:p>
        </p:txBody>
      </p:sp>
    </p:spTree>
    <p:extLst>
      <p:ext uri="{BB962C8B-B14F-4D97-AF65-F5344CB8AC3E}">
        <p14:creationId xmlns:p14="http://schemas.microsoft.com/office/powerpoint/2010/main" val="10864444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6E8AB87E-9F84-49B4-BF2E-A5B051100F97}" type="slidenum">
              <a:rPr lang="fr-FR" smtClean="0"/>
              <a:t>28</a:t>
            </a:fld>
            <a:endParaRPr lang="fr-FR"/>
          </a:p>
        </p:txBody>
      </p:sp>
    </p:spTree>
    <p:extLst>
      <p:ext uri="{BB962C8B-B14F-4D97-AF65-F5344CB8AC3E}">
        <p14:creationId xmlns:p14="http://schemas.microsoft.com/office/powerpoint/2010/main" val="11043003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6E8AB87E-9F84-49B4-BF2E-A5B051100F97}" type="slidenum">
              <a:rPr lang="fr-FR" smtClean="0"/>
              <a:t>29</a:t>
            </a:fld>
            <a:endParaRPr lang="fr-FR"/>
          </a:p>
        </p:txBody>
      </p:sp>
    </p:spTree>
    <p:extLst>
      <p:ext uri="{BB962C8B-B14F-4D97-AF65-F5344CB8AC3E}">
        <p14:creationId xmlns:p14="http://schemas.microsoft.com/office/powerpoint/2010/main" val="17483577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6E8AB87E-9F84-49B4-BF2E-A5B051100F97}" type="slidenum">
              <a:rPr lang="fr-FR" smtClean="0"/>
              <a:t>30</a:t>
            </a:fld>
            <a:endParaRPr lang="fr-FR"/>
          </a:p>
        </p:txBody>
      </p:sp>
    </p:spTree>
    <p:extLst>
      <p:ext uri="{BB962C8B-B14F-4D97-AF65-F5344CB8AC3E}">
        <p14:creationId xmlns:p14="http://schemas.microsoft.com/office/powerpoint/2010/main" val="20770326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1" dirty="0">
                <a:solidFill>
                  <a:srgbClr val="C00000"/>
                </a:solidFill>
              </a:rPr>
              <a:t>- Fondations</a:t>
            </a:r>
          </a:p>
          <a:p>
            <a:r>
              <a:rPr lang="fr-FR" b="1" dirty="0">
                <a:solidFill>
                  <a:srgbClr val="C00000"/>
                </a:solidFill>
              </a:rPr>
              <a:t>ET</a:t>
            </a:r>
          </a:p>
          <a:p>
            <a:r>
              <a:rPr lang="fr-FR" b="1" dirty="0">
                <a:solidFill>
                  <a:srgbClr val="C00000"/>
                </a:solidFill>
              </a:rPr>
              <a:t>- Fondements </a:t>
            </a:r>
          </a:p>
          <a:p>
            <a:r>
              <a:rPr lang="fr-FR" b="1" dirty="0">
                <a:solidFill>
                  <a:srgbClr val="C00000"/>
                </a:solidFill>
              </a:rPr>
              <a:t>Pour une REFONDATION  de l’Ecole</a:t>
            </a:r>
          </a:p>
          <a:p>
            <a:r>
              <a:rPr lang="fr-FR" b="1" dirty="0">
                <a:solidFill>
                  <a:srgbClr val="C00000"/>
                </a:solidFill>
              </a:rPr>
              <a:t>Engendrée par:</a:t>
            </a:r>
          </a:p>
          <a:p>
            <a:pPr marL="285750" indent="-285750">
              <a:buFontTx/>
              <a:buChar char="-"/>
            </a:pPr>
            <a:r>
              <a:rPr lang="fr-FR" b="1" dirty="0">
                <a:solidFill>
                  <a:srgbClr val="C00000"/>
                </a:solidFill>
              </a:rPr>
              <a:t>des élèves qui changent </a:t>
            </a:r>
          </a:p>
          <a:p>
            <a:pPr marL="285750" indent="-285750">
              <a:buFontTx/>
              <a:buChar char="-"/>
            </a:pPr>
            <a:r>
              <a:rPr lang="fr-FR" b="1" dirty="0">
                <a:solidFill>
                  <a:srgbClr val="C00000"/>
                </a:solidFill>
              </a:rPr>
              <a:t>Des familles qui évoluent </a:t>
            </a:r>
          </a:p>
          <a:p>
            <a:pPr marL="285750" indent="-285750">
              <a:buFontTx/>
              <a:buChar char="-"/>
            </a:pPr>
            <a:r>
              <a:rPr lang="fr-FR" b="1" dirty="0">
                <a:solidFill>
                  <a:srgbClr val="C00000"/>
                </a:solidFill>
              </a:rPr>
              <a:t>Une société qui se transforme</a:t>
            </a:r>
            <a:endParaRPr lang="fr-FR" dirty="0">
              <a:solidFill>
                <a:srgbClr val="C00000"/>
              </a:solidFill>
            </a:endParaRPr>
          </a:p>
          <a:p>
            <a:endParaRPr lang="fr-FR" dirty="0"/>
          </a:p>
        </p:txBody>
      </p:sp>
      <p:sp>
        <p:nvSpPr>
          <p:cNvPr id="4" name="Espace réservé du numéro de diapositive 3"/>
          <p:cNvSpPr>
            <a:spLocks noGrp="1"/>
          </p:cNvSpPr>
          <p:nvPr>
            <p:ph type="sldNum" sz="quarter" idx="10"/>
          </p:nvPr>
        </p:nvSpPr>
        <p:spPr/>
        <p:txBody>
          <a:bodyPr/>
          <a:lstStyle/>
          <a:p>
            <a:fld id="{6E8AB87E-9F84-49B4-BF2E-A5B051100F97}" type="slidenum">
              <a:rPr lang="fr-FR" smtClean="0"/>
              <a:t>2</a:t>
            </a:fld>
            <a:endParaRPr lang="fr-FR"/>
          </a:p>
        </p:txBody>
      </p:sp>
    </p:spTree>
    <p:extLst>
      <p:ext uri="{BB962C8B-B14F-4D97-AF65-F5344CB8AC3E}">
        <p14:creationId xmlns:p14="http://schemas.microsoft.com/office/powerpoint/2010/main" val="11470831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a:p>
            <a:endParaRPr lang="fr-FR" dirty="0"/>
          </a:p>
        </p:txBody>
      </p:sp>
      <p:sp>
        <p:nvSpPr>
          <p:cNvPr id="4" name="Espace réservé du numéro de diapositive 3"/>
          <p:cNvSpPr>
            <a:spLocks noGrp="1"/>
          </p:cNvSpPr>
          <p:nvPr>
            <p:ph type="sldNum" sz="quarter" idx="10"/>
          </p:nvPr>
        </p:nvSpPr>
        <p:spPr/>
        <p:txBody>
          <a:bodyPr/>
          <a:lstStyle/>
          <a:p>
            <a:fld id="{4A10E7EC-4F89-0C4F-8414-3AAC7E73B59F}" type="slidenum">
              <a:rPr lang="fr-FR" smtClean="0"/>
              <a:t>3</a:t>
            </a:fld>
            <a:endParaRPr lang="fr-FR"/>
          </a:p>
        </p:txBody>
      </p:sp>
    </p:spTree>
    <p:extLst>
      <p:ext uri="{BB962C8B-B14F-4D97-AF65-F5344CB8AC3E}">
        <p14:creationId xmlns:p14="http://schemas.microsoft.com/office/powerpoint/2010/main" val="2635616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6E8AB87E-9F84-49B4-BF2E-A5B051100F97}" type="slidenum">
              <a:rPr lang="fr-FR" smtClean="0"/>
              <a:t>4</a:t>
            </a:fld>
            <a:endParaRPr lang="fr-FR"/>
          </a:p>
        </p:txBody>
      </p:sp>
    </p:spTree>
    <p:extLst>
      <p:ext uri="{BB962C8B-B14F-4D97-AF65-F5344CB8AC3E}">
        <p14:creationId xmlns:p14="http://schemas.microsoft.com/office/powerpoint/2010/main" val="23041693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6E8AB87E-9F84-49B4-BF2E-A5B051100F97}" type="slidenum">
              <a:rPr lang="fr-FR" smtClean="0"/>
              <a:t>5</a:t>
            </a:fld>
            <a:endParaRPr lang="fr-FR"/>
          </a:p>
        </p:txBody>
      </p:sp>
    </p:spTree>
    <p:extLst>
      <p:ext uri="{BB962C8B-B14F-4D97-AF65-F5344CB8AC3E}">
        <p14:creationId xmlns:p14="http://schemas.microsoft.com/office/powerpoint/2010/main" val="6408910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mn-lt"/>
                <a:ea typeface="+mn-ea"/>
                <a:cs typeface="+mn-cs"/>
              </a:rPr>
              <a:t>Le socle commun s'articulera en cinq domaines de formation définissant les connaissances et les compétences qui doivent être acquises à l'issue de la scolarité obligatoire :</a:t>
            </a:r>
          </a:p>
          <a:p>
            <a:pPr lvl="0"/>
            <a:r>
              <a:rPr lang="fr-FR" sz="1200" b="1" kern="1200" dirty="0">
                <a:solidFill>
                  <a:schemeClr val="tx1"/>
                </a:solidFill>
                <a:effectLst/>
                <a:latin typeface="+mn-lt"/>
                <a:ea typeface="+mn-ea"/>
                <a:cs typeface="+mn-cs"/>
              </a:rPr>
              <a:t>les langages pour penser et communiquer ; </a:t>
            </a:r>
            <a:endParaRPr lang="fr-FR" sz="1200" kern="1200" dirty="0">
              <a:solidFill>
                <a:schemeClr val="tx1"/>
              </a:solidFill>
              <a:effectLst/>
              <a:latin typeface="+mn-lt"/>
              <a:ea typeface="+mn-ea"/>
              <a:cs typeface="+mn-cs"/>
            </a:endParaRPr>
          </a:p>
          <a:p>
            <a:pPr lvl="0"/>
            <a:r>
              <a:rPr lang="fr-FR" sz="1200" b="1" kern="1200" dirty="0">
                <a:solidFill>
                  <a:schemeClr val="tx1"/>
                </a:solidFill>
                <a:effectLst/>
                <a:latin typeface="+mn-lt"/>
                <a:ea typeface="+mn-ea"/>
                <a:cs typeface="+mn-cs"/>
              </a:rPr>
              <a:t>les méthodes et outils pour apprendre ; </a:t>
            </a:r>
            <a:endParaRPr lang="fr-FR" sz="1200" kern="1200" dirty="0">
              <a:solidFill>
                <a:schemeClr val="tx1"/>
              </a:solidFill>
              <a:effectLst/>
              <a:latin typeface="+mn-lt"/>
              <a:ea typeface="+mn-ea"/>
              <a:cs typeface="+mn-cs"/>
            </a:endParaRPr>
          </a:p>
          <a:p>
            <a:pPr lvl="0"/>
            <a:r>
              <a:rPr lang="fr-FR" sz="1200" b="1" kern="1200" dirty="0">
                <a:solidFill>
                  <a:schemeClr val="tx1"/>
                </a:solidFill>
                <a:effectLst/>
                <a:latin typeface="+mn-lt"/>
                <a:ea typeface="+mn-ea"/>
                <a:cs typeface="+mn-cs"/>
              </a:rPr>
              <a:t>la formation de la personne et du citoyen ; </a:t>
            </a:r>
            <a:endParaRPr lang="fr-FR" sz="1200" kern="1200" dirty="0">
              <a:solidFill>
                <a:schemeClr val="tx1"/>
              </a:solidFill>
              <a:effectLst/>
              <a:latin typeface="+mn-lt"/>
              <a:ea typeface="+mn-ea"/>
              <a:cs typeface="+mn-cs"/>
            </a:endParaRPr>
          </a:p>
          <a:p>
            <a:pPr lvl="0"/>
            <a:r>
              <a:rPr lang="fr-FR" sz="1200" b="1" kern="1200" dirty="0">
                <a:solidFill>
                  <a:schemeClr val="tx1"/>
                </a:solidFill>
                <a:effectLst/>
                <a:latin typeface="+mn-lt"/>
                <a:ea typeface="+mn-ea"/>
                <a:cs typeface="+mn-cs"/>
              </a:rPr>
              <a:t>les systèmes naturels et les systèmes techniques ; </a:t>
            </a:r>
            <a:endParaRPr lang="fr-FR" sz="1200" kern="1200" dirty="0">
              <a:solidFill>
                <a:schemeClr val="tx1"/>
              </a:solidFill>
              <a:effectLst/>
              <a:latin typeface="+mn-lt"/>
              <a:ea typeface="+mn-ea"/>
              <a:cs typeface="+mn-cs"/>
            </a:endParaRPr>
          </a:p>
          <a:p>
            <a:pPr lvl="0"/>
            <a:r>
              <a:rPr lang="fr-FR" sz="1200" b="1" kern="1200" dirty="0">
                <a:solidFill>
                  <a:schemeClr val="tx1"/>
                </a:solidFill>
                <a:effectLst/>
                <a:latin typeface="+mn-lt"/>
                <a:ea typeface="+mn-ea"/>
                <a:cs typeface="+mn-cs"/>
              </a:rPr>
              <a:t>les représentations du monde et l'activité humaine.</a:t>
            </a:r>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La maîtrise de chacun de ces domaines s'apprécie de façon globale, sauf pour le domaine des langages qui, du fait de ses spécificités, comprend quatre objectifs qui doivent chacun être évalués de manière spécifique :</a:t>
            </a:r>
          </a:p>
          <a:p>
            <a:pPr lvl="0"/>
            <a:r>
              <a:rPr lang="fr-FR" sz="1200" b="1" kern="1200" dirty="0">
                <a:solidFill>
                  <a:schemeClr val="tx1"/>
                </a:solidFill>
                <a:effectLst/>
                <a:latin typeface="+mn-lt"/>
                <a:ea typeface="+mn-ea"/>
                <a:cs typeface="+mn-cs"/>
              </a:rPr>
              <a:t>comprendre, s'exprimer en utilisant la langue française à l'écrit et à l'oral ;</a:t>
            </a:r>
            <a:endParaRPr lang="fr-FR" sz="1200" kern="1200" dirty="0">
              <a:solidFill>
                <a:schemeClr val="tx1"/>
              </a:solidFill>
              <a:effectLst/>
              <a:latin typeface="+mn-lt"/>
              <a:ea typeface="+mn-ea"/>
              <a:cs typeface="+mn-cs"/>
            </a:endParaRPr>
          </a:p>
          <a:p>
            <a:pPr lvl="0"/>
            <a:r>
              <a:rPr lang="fr-FR" sz="1200" b="1" kern="1200" dirty="0">
                <a:solidFill>
                  <a:schemeClr val="tx1"/>
                </a:solidFill>
                <a:effectLst/>
                <a:latin typeface="+mn-lt"/>
                <a:ea typeface="+mn-ea"/>
                <a:cs typeface="+mn-cs"/>
              </a:rPr>
              <a:t>comprendre, s'exprimer en utilisant une langue étrangère et, le cas échéant, une langue régionale (ou une deuxième langue étrangère) ;</a:t>
            </a:r>
            <a:endParaRPr lang="fr-FR" sz="1200" kern="1200" dirty="0">
              <a:solidFill>
                <a:schemeClr val="tx1"/>
              </a:solidFill>
              <a:effectLst/>
              <a:latin typeface="+mn-lt"/>
              <a:ea typeface="+mn-ea"/>
              <a:cs typeface="+mn-cs"/>
            </a:endParaRPr>
          </a:p>
          <a:p>
            <a:pPr lvl="0"/>
            <a:r>
              <a:rPr lang="fr-FR" sz="1200" b="1" kern="1200" dirty="0">
                <a:solidFill>
                  <a:schemeClr val="tx1"/>
                </a:solidFill>
                <a:effectLst/>
                <a:latin typeface="+mn-lt"/>
                <a:ea typeface="+mn-ea"/>
                <a:cs typeface="+mn-cs"/>
              </a:rPr>
              <a:t>comprendre, s'exprimer en utilisant les langages mathématiques, scientifiques et informatiques ;</a:t>
            </a:r>
            <a:endParaRPr lang="fr-FR" sz="1200" kern="1200" dirty="0">
              <a:solidFill>
                <a:schemeClr val="tx1"/>
              </a:solidFill>
              <a:effectLst/>
              <a:latin typeface="+mn-lt"/>
              <a:ea typeface="+mn-ea"/>
              <a:cs typeface="+mn-cs"/>
            </a:endParaRPr>
          </a:p>
          <a:p>
            <a:pPr lvl="0"/>
            <a:r>
              <a:rPr lang="fr-FR" sz="1200" b="1" kern="1200" dirty="0">
                <a:solidFill>
                  <a:schemeClr val="tx1"/>
                </a:solidFill>
                <a:effectLst/>
                <a:latin typeface="+mn-lt"/>
                <a:ea typeface="+mn-ea"/>
                <a:cs typeface="+mn-cs"/>
              </a:rPr>
              <a:t>comprendre, s'exprimer en utilisant les langages des arts et du corps.</a:t>
            </a:r>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Ce sont donc au total 8 composantes du socle commun (les 4 objectifs du premier domaine et les 4 autres domaines) pour lesquelles l'élève devra acquérir un niveau de maîtrise suffisant.</a:t>
            </a:r>
          </a:p>
          <a:p>
            <a:r>
              <a:rPr lang="fr-FR" sz="1200" kern="1200" dirty="0">
                <a:solidFill>
                  <a:schemeClr val="tx1"/>
                </a:solidFill>
                <a:effectLst/>
                <a:latin typeface="+mn-lt"/>
                <a:ea typeface="+mn-ea"/>
                <a:cs typeface="+mn-cs"/>
                <a:hlinkClick r:id="rId3"/>
              </a:rPr>
              <a:t>Décret n° 2015-372 du 31 mars 2015 relatif au socle commun de connaissances, de compétences et de culture</a:t>
            </a:r>
            <a:r>
              <a:rPr lang="fr-FR" sz="1200" kern="1200" dirty="0">
                <a:solidFill>
                  <a:schemeClr val="tx1"/>
                </a:solidFill>
                <a:effectLst/>
                <a:latin typeface="+mn-lt"/>
                <a:ea typeface="+mn-ea"/>
                <a:cs typeface="+mn-cs"/>
              </a:rPr>
              <a:t> (JO du 2-4-2015 ; BOEN n°17 du 23-4-2015, Encart avec infographie et lien vers les vidéos)</a:t>
            </a:r>
          </a:p>
          <a:p>
            <a:endParaRPr lang="fr-FR" dirty="0"/>
          </a:p>
        </p:txBody>
      </p:sp>
      <p:sp>
        <p:nvSpPr>
          <p:cNvPr id="4" name="Espace réservé du numéro de diapositive 3"/>
          <p:cNvSpPr>
            <a:spLocks noGrp="1"/>
          </p:cNvSpPr>
          <p:nvPr>
            <p:ph type="sldNum" sz="quarter" idx="10"/>
          </p:nvPr>
        </p:nvSpPr>
        <p:spPr/>
        <p:txBody>
          <a:bodyPr/>
          <a:lstStyle/>
          <a:p>
            <a:fld id="{6E8AB87E-9F84-49B4-BF2E-A5B051100F97}" type="slidenum">
              <a:rPr lang="fr-FR" smtClean="0"/>
              <a:t>6</a:t>
            </a:fld>
            <a:endParaRPr lang="fr-FR"/>
          </a:p>
        </p:txBody>
      </p:sp>
    </p:spTree>
    <p:extLst>
      <p:ext uri="{BB962C8B-B14F-4D97-AF65-F5344CB8AC3E}">
        <p14:creationId xmlns:p14="http://schemas.microsoft.com/office/powerpoint/2010/main" val="3348190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6E8AB87E-9F84-49B4-BF2E-A5B051100F97}" type="slidenum">
              <a:rPr lang="fr-FR" smtClean="0"/>
              <a:t>7</a:t>
            </a:fld>
            <a:endParaRPr lang="fr-FR"/>
          </a:p>
        </p:txBody>
      </p:sp>
    </p:spTree>
    <p:extLst>
      <p:ext uri="{BB962C8B-B14F-4D97-AF65-F5344CB8AC3E}">
        <p14:creationId xmlns:p14="http://schemas.microsoft.com/office/powerpoint/2010/main" val="21357158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6E8AB87E-9F84-49B4-BF2E-A5B051100F97}" type="slidenum">
              <a:rPr lang="fr-FR" smtClean="0"/>
              <a:t>8</a:t>
            </a:fld>
            <a:endParaRPr lang="fr-FR"/>
          </a:p>
        </p:txBody>
      </p:sp>
    </p:spTree>
    <p:extLst>
      <p:ext uri="{BB962C8B-B14F-4D97-AF65-F5344CB8AC3E}">
        <p14:creationId xmlns:p14="http://schemas.microsoft.com/office/powerpoint/2010/main" val="31187822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6E8AB87E-9F84-49B4-BF2E-A5B051100F97}" type="slidenum">
              <a:rPr lang="fr-FR" smtClean="0"/>
              <a:t>9</a:t>
            </a:fld>
            <a:endParaRPr lang="fr-FR"/>
          </a:p>
        </p:txBody>
      </p:sp>
    </p:spTree>
    <p:extLst>
      <p:ext uri="{BB962C8B-B14F-4D97-AF65-F5344CB8AC3E}">
        <p14:creationId xmlns:p14="http://schemas.microsoft.com/office/powerpoint/2010/main" val="42832324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fr-FR"/>
              <a:t>Modifiez le style du titre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072C33F0-A690-47FF-9421-46941B35037E}" type="datetime1">
              <a:rPr lang="en-US" smtClean="0"/>
              <a:t>1/17/2017</a:t>
            </a:fld>
            <a:endParaRPr lang="en-US" dirty="0"/>
          </a:p>
        </p:txBody>
      </p:sp>
      <p:sp>
        <p:nvSpPr>
          <p:cNvPr id="5" name="Footer Placeholder 4"/>
          <p:cNvSpPr>
            <a:spLocks noGrp="1"/>
          </p:cNvSpPr>
          <p:nvPr>
            <p:ph type="ftr" sz="quarter" idx="11"/>
          </p:nvPr>
        </p:nvSpPr>
        <p:spPr/>
        <p:txBody>
          <a:bodyPr/>
          <a:lstStyle/>
          <a:p>
            <a:r>
              <a:rPr lang="fr-FR"/>
              <a:t>Parcours avenir – 17 janvier 2017</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236778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1DF414A-4BB1-4248-AB4F-7BBED490AFBE}" type="datetime1">
              <a:rPr lang="en-US" smtClean="0"/>
              <a:t>1/17/2017</a:t>
            </a:fld>
            <a:endParaRPr lang="en-US" dirty="0"/>
          </a:p>
        </p:txBody>
      </p:sp>
      <p:sp>
        <p:nvSpPr>
          <p:cNvPr id="5" name="Footer Placeholder 4"/>
          <p:cNvSpPr>
            <a:spLocks noGrp="1"/>
          </p:cNvSpPr>
          <p:nvPr>
            <p:ph type="ftr" sz="quarter" idx="11"/>
          </p:nvPr>
        </p:nvSpPr>
        <p:spPr/>
        <p:txBody>
          <a:bodyPr/>
          <a:lstStyle/>
          <a:p>
            <a:r>
              <a:rPr lang="fr-FR"/>
              <a:t>Parcours avenir – 17 janvier 2017</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67301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fr-FR"/>
              <a:t>Modifiez le style du titre</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8090EF78-0E0D-456B-813F-BFCC47B6054A}" type="datetime1">
              <a:rPr lang="en-US" smtClean="0"/>
              <a:t>1/17/2017</a:t>
            </a:fld>
            <a:endParaRPr lang="en-US" dirty="0"/>
          </a:p>
        </p:txBody>
      </p:sp>
      <p:sp>
        <p:nvSpPr>
          <p:cNvPr id="5" name="Footer Placeholder 4"/>
          <p:cNvSpPr>
            <a:spLocks noGrp="1"/>
          </p:cNvSpPr>
          <p:nvPr>
            <p:ph type="ftr" sz="quarter" idx="11"/>
          </p:nvPr>
        </p:nvSpPr>
        <p:spPr/>
        <p:txBody>
          <a:bodyPr/>
          <a:lstStyle/>
          <a:p>
            <a:r>
              <a:rPr lang="fr-FR"/>
              <a:t>Parcours avenir – 17 janvier 2017</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28409414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fr-FR"/>
              <a:t>Modifiez le style du titre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08C9E7C8-D0C8-444A-83A3-9B2510B203E4}" type="datetime1">
              <a:rPr lang="en-US" smtClean="0"/>
              <a:t>1/17/2017</a:t>
            </a:fld>
            <a:endParaRPr lang="en-US" dirty="0"/>
          </a:p>
        </p:txBody>
      </p:sp>
      <p:sp>
        <p:nvSpPr>
          <p:cNvPr id="5" name="Footer Placeholder 4"/>
          <p:cNvSpPr>
            <a:spLocks noGrp="1"/>
          </p:cNvSpPr>
          <p:nvPr>
            <p:ph type="ftr" sz="quarter" idx="11"/>
          </p:nvPr>
        </p:nvSpPr>
        <p:spPr/>
        <p:txBody>
          <a:bodyPr/>
          <a:lstStyle/>
          <a:p>
            <a:r>
              <a:rPr lang="fr-FR"/>
              <a:t>Parcours avenir – 17 janvier 2017</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7412491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3945E7A-363C-4361-9466-4606399C296D}" type="datetime1">
              <a:rPr lang="en-US" smtClean="0"/>
              <a:t>1/17/2017</a:t>
            </a:fld>
            <a:endParaRPr lang="en-US" dirty="0"/>
          </a:p>
        </p:txBody>
      </p:sp>
      <p:sp>
        <p:nvSpPr>
          <p:cNvPr id="5" name="Footer Placeholder 4"/>
          <p:cNvSpPr>
            <a:spLocks noGrp="1"/>
          </p:cNvSpPr>
          <p:nvPr>
            <p:ph type="ftr" sz="quarter" idx="11"/>
          </p:nvPr>
        </p:nvSpPr>
        <p:spPr/>
        <p:txBody>
          <a:bodyPr/>
          <a:lstStyle/>
          <a:p>
            <a:r>
              <a:rPr lang="fr-FR"/>
              <a:t>Parcours avenir – 17 janvier 2017</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35406087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fr-FR"/>
              <a:t>Modifiez le style du titre</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EEA64AA7-B22A-45EC-A8CC-085E31D80FB6}" type="datetime1">
              <a:rPr lang="en-US" smtClean="0"/>
              <a:t>1/17/2017</a:t>
            </a:fld>
            <a:endParaRPr lang="en-US" dirty="0"/>
          </a:p>
        </p:txBody>
      </p:sp>
      <p:sp>
        <p:nvSpPr>
          <p:cNvPr id="5" name="Footer Placeholder 4"/>
          <p:cNvSpPr>
            <a:spLocks noGrp="1"/>
          </p:cNvSpPr>
          <p:nvPr>
            <p:ph type="ftr" sz="quarter" idx="11"/>
          </p:nvPr>
        </p:nvSpPr>
        <p:spPr/>
        <p:txBody>
          <a:bodyPr/>
          <a:lstStyle/>
          <a:p>
            <a:r>
              <a:rPr lang="fr-FR"/>
              <a:t>Parcours avenir – 17 janvier 2017</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12708918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2B36F2BC-C1A2-4D3F-ACE0-26278B984425}" type="datetime1">
              <a:rPr lang="en-US" smtClean="0"/>
              <a:t>1/17/2017</a:t>
            </a:fld>
            <a:endParaRPr lang="en-US" dirty="0"/>
          </a:p>
        </p:txBody>
      </p:sp>
      <p:sp>
        <p:nvSpPr>
          <p:cNvPr id="6" name="Footer Placeholder 5"/>
          <p:cNvSpPr>
            <a:spLocks noGrp="1"/>
          </p:cNvSpPr>
          <p:nvPr>
            <p:ph type="ftr" sz="quarter" idx="11"/>
          </p:nvPr>
        </p:nvSpPr>
        <p:spPr/>
        <p:txBody>
          <a:bodyPr/>
          <a:lstStyle/>
          <a:p>
            <a:r>
              <a:rPr lang="fr-FR"/>
              <a:t>Parcours avenir – 17 janvier 2017</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16226133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845127" y="2507550"/>
            <a:ext cx="5156200" cy="3680525"/>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6172200" y="2507550"/>
            <a:ext cx="5181601" cy="3680525"/>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Date Placeholder 6"/>
          <p:cNvSpPr>
            <a:spLocks noGrp="1"/>
          </p:cNvSpPr>
          <p:nvPr>
            <p:ph type="dt" sz="half" idx="10"/>
          </p:nvPr>
        </p:nvSpPr>
        <p:spPr/>
        <p:txBody>
          <a:bodyPr/>
          <a:lstStyle/>
          <a:p>
            <a:fld id="{2372048F-E78E-486E-BF14-A5FC28A5171B}" type="datetime1">
              <a:rPr lang="en-US" smtClean="0"/>
              <a:t>1/17/2017</a:t>
            </a:fld>
            <a:endParaRPr lang="en-US" dirty="0"/>
          </a:p>
        </p:txBody>
      </p:sp>
      <p:sp>
        <p:nvSpPr>
          <p:cNvPr id="8" name="Footer Placeholder 7"/>
          <p:cNvSpPr>
            <a:spLocks noGrp="1"/>
          </p:cNvSpPr>
          <p:nvPr>
            <p:ph type="ftr" sz="quarter" idx="11"/>
          </p:nvPr>
        </p:nvSpPr>
        <p:spPr/>
        <p:txBody>
          <a:bodyPr/>
          <a:lstStyle/>
          <a:p>
            <a:r>
              <a:rPr lang="fr-FR"/>
              <a:t>Parcours avenir – 17 janvier 2017</a:t>
            </a:r>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‹N°›</a:t>
            </a:fld>
            <a:endParaRPr lang="en-US" dirty="0"/>
          </a:p>
        </p:txBody>
      </p:sp>
      <p:sp>
        <p:nvSpPr>
          <p:cNvPr id="10" name="Title 9"/>
          <p:cNvSpPr>
            <a:spLocks noGrp="1"/>
          </p:cNvSpPr>
          <p:nvPr>
            <p:ph type="title"/>
          </p:nvPr>
        </p:nvSpPr>
        <p:spPr/>
        <p:txBody>
          <a:bodyPr/>
          <a:lstStyle/>
          <a:p>
            <a:r>
              <a:rPr lang="fr-FR"/>
              <a:t>Modifiez le style du titre</a:t>
            </a:r>
            <a:endParaRPr lang="en-US" dirty="0"/>
          </a:p>
        </p:txBody>
      </p:sp>
    </p:spTree>
    <p:extLst>
      <p:ext uri="{BB962C8B-B14F-4D97-AF65-F5344CB8AC3E}">
        <p14:creationId xmlns:p14="http://schemas.microsoft.com/office/powerpoint/2010/main" val="4721774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itre seul">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0DB2F28-DC99-4999-9D1C-94E9DCBE14EE}" type="datetime1">
              <a:rPr lang="en-US" smtClean="0"/>
              <a:t>1/17/2017</a:t>
            </a:fld>
            <a:endParaRPr lang="en-US" dirty="0"/>
          </a:p>
        </p:txBody>
      </p:sp>
      <p:sp>
        <p:nvSpPr>
          <p:cNvPr id="4" name="Footer Placeholder 3"/>
          <p:cNvSpPr>
            <a:spLocks noGrp="1"/>
          </p:cNvSpPr>
          <p:nvPr>
            <p:ph type="ftr" sz="quarter" idx="11"/>
          </p:nvPr>
        </p:nvSpPr>
        <p:spPr/>
        <p:txBody>
          <a:bodyPr/>
          <a:lstStyle/>
          <a:p>
            <a:r>
              <a:rPr lang="fr-FR"/>
              <a:t>Parcours avenir – 17 janvier 2017</a:t>
            </a:r>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‹N°›</a:t>
            </a:fld>
            <a:endParaRPr lang="en-US" dirty="0"/>
          </a:p>
        </p:txBody>
      </p:sp>
      <p:sp>
        <p:nvSpPr>
          <p:cNvPr id="6" name="Title 5"/>
          <p:cNvSpPr>
            <a:spLocks noGrp="1"/>
          </p:cNvSpPr>
          <p:nvPr>
            <p:ph type="title"/>
          </p:nvPr>
        </p:nvSpPr>
        <p:spPr/>
        <p:txBody>
          <a:bodyPr/>
          <a:lstStyle/>
          <a:p>
            <a:r>
              <a:rPr lang="fr-FR"/>
              <a:t>Modifiez le style du titre</a:t>
            </a:r>
            <a:endParaRPr lang="en-US"/>
          </a:p>
        </p:txBody>
      </p:sp>
    </p:spTree>
    <p:extLst>
      <p:ext uri="{BB962C8B-B14F-4D97-AF65-F5344CB8AC3E}">
        <p14:creationId xmlns:p14="http://schemas.microsoft.com/office/powerpoint/2010/main" val="39494283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5B4D19-3EDD-41A4-8C5B-28FC7651500B}" type="datetime1">
              <a:rPr lang="en-US" smtClean="0"/>
              <a:t>1/17/2017</a:t>
            </a:fld>
            <a:endParaRPr lang="en-US" dirty="0"/>
          </a:p>
        </p:txBody>
      </p:sp>
      <p:sp>
        <p:nvSpPr>
          <p:cNvPr id="3" name="Footer Placeholder 2"/>
          <p:cNvSpPr>
            <a:spLocks noGrp="1"/>
          </p:cNvSpPr>
          <p:nvPr>
            <p:ph type="ftr" sz="quarter" idx="11"/>
          </p:nvPr>
        </p:nvSpPr>
        <p:spPr/>
        <p:txBody>
          <a:bodyPr/>
          <a:lstStyle/>
          <a:p>
            <a:r>
              <a:rPr lang="fr-FR"/>
              <a:t>Parcours avenir – 17 janvier 2017</a:t>
            </a:r>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18478818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fr-FR"/>
              <a:t>Modifiez le style du titre</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2EACB39A-0D87-4EC9-8D94-466223F952FB}" type="datetime1">
              <a:rPr lang="en-US" smtClean="0"/>
              <a:t>1/17/2017</a:t>
            </a:fld>
            <a:endParaRPr lang="en-US" dirty="0"/>
          </a:p>
        </p:txBody>
      </p:sp>
      <p:sp>
        <p:nvSpPr>
          <p:cNvPr id="6" name="Footer Placeholder 5"/>
          <p:cNvSpPr>
            <a:spLocks noGrp="1"/>
          </p:cNvSpPr>
          <p:nvPr>
            <p:ph type="ftr" sz="quarter" idx="11"/>
          </p:nvPr>
        </p:nvSpPr>
        <p:spPr/>
        <p:txBody>
          <a:bodyPr/>
          <a:lstStyle/>
          <a:p>
            <a:r>
              <a:rPr lang="fr-FR"/>
              <a:t>Parcours avenir – 17 janvier 2017</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2202995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4ECA233-2C6E-484B-BCD8-EBE48D33A0E1}" type="datetime1">
              <a:rPr lang="en-US" smtClean="0"/>
              <a:t>1/17/2017</a:t>
            </a:fld>
            <a:endParaRPr lang="en-US" dirty="0"/>
          </a:p>
        </p:txBody>
      </p:sp>
      <p:sp>
        <p:nvSpPr>
          <p:cNvPr id="5" name="Footer Placeholder 4"/>
          <p:cNvSpPr>
            <a:spLocks noGrp="1"/>
          </p:cNvSpPr>
          <p:nvPr>
            <p:ph type="ftr" sz="quarter" idx="11"/>
          </p:nvPr>
        </p:nvSpPr>
        <p:spPr/>
        <p:txBody>
          <a:bodyPr/>
          <a:lstStyle/>
          <a:p>
            <a:r>
              <a:rPr lang="fr-FR"/>
              <a:t>Parcours avenir – 17 janvier 2017</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176094050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fr-FR"/>
              <a:t>Modifiez le style du titre</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25A94F82-C67E-44F3-BFC4-AA9719BE60D7}" type="datetime1">
              <a:rPr lang="en-US" smtClean="0"/>
              <a:t>1/17/2017</a:t>
            </a:fld>
            <a:endParaRPr lang="en-US" dirty="0"/>
          </a:p>
        </p:txBody>
      </p:sp>
      <p:sp>
        <p:nvSpPr>
          <p:cNvPr id="6" name="Footer Placeholder 5"/>
          <p:cNvSpPr>
            <a:spLocks noGrp="1"/>
          </p:cNvSpPr>
          <p:nvPr>
            <p:ph type="ftr" sz="quarter" idx="11"/>
          </p:nvPr>
        </p:nvSpPr>
        <p:spPr/>
        <p:txBody>
          <a:bodyPr/>
          <a:lstStyle/>
          <a:p>
            <a:r>
              <a:rPr lang="fr-FR"/>
              <a:t>Parcours avenir – 17 janvier 2017</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13717510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97199D2-7A41-41BD-BBF0-14D91C4830AE}" type="datetime1">
              <a:rPr lang="en-US" smtClean="0"/>
              <a:t>1/17/2017</a:t>
            </a:fld>
            <a:endParaRPr lang="en-US" dirty="0"/>
          </a:p>
        </p:txBody>
      </p:sp>
      <p:sp>
        <p:nvSpPr>
          <p:cNvPr id="5" name="Footer Placeholder 4"/>
          <p:cNvSpPr>
            <a:spLocks noGrp="1"/>
          </p:cNvSpPr>
          <p:nvPr>
            <p:ph type="ftr" sz="quarter" idx="11"/>
          </p:nvPr>
        </p:nvSpPr>
        <p:spPr/>
        <p:txBody>
          <a:bodyPr/>
          <a:lstStyle/>
          <a:p>
            <a:r>
              <a:rPr lang="fr-FR"/>
              <a:t>Parcours avenir – 17 janvier 2017</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26783753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fr-FR"/>
              <a:t>Modifiez le style du titre</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AC862D29-827C-42E9-92C9-D0DCC296D803}" type="datetime1">
              <a:rPr lang="en-US" smtClean="0"/>
              <a:t>1/17/2017</a:t>
            </a:fld>
            <a:endParaRPr lang="en-US" dirty="0"/>
          </a:p>
        </p:txBody>
      </p:sp>
      <p:sp>
        <p:nvSpPr>
          <p:cNvPr id="5" name="Footer Placeholder 4"/>
          <p:cNvSpPr>
            <a:spLocks noGrp="1"/>
          </p:cNvSpPr>
          <p:nvPr>
            <p:ph type="ftr" sz="quarter" idx="11"/>
          </p:nvPr>
        </p:nvSpPr>
        <p:spPr/>
        <p:txBody>
          <a:bodyPr/>
          <a:lstStyle/>
          <a:p>
            <a:r>
              <a:rPr lang="fr-FR"/>
              <a:t>Parcours avenir – 17 janvier 2017</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27607589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fr-FR"/>
              <a:t>Modifiez le style du titre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0D77BBF9-447F-434B-973A-9503C8D3398C}" type="datetime1">
              <a:rPr lang="en-US" smtClean="0"/>
              <a:t>1/17/2017</a:t>
            </a:fld>
            <a:endParaRPr lang="en-US" dirty="0"/>
          </a:p>
        </p:txBody>
      </p:sp>
      <p:sp>
        <p:nvSpPr>
          <p:cNvPr id="5" name="Footer Placeholder 4"/>
          <p:cNvSpPr>
            <a:spLocks noGrp="1"/>
          </p:cNvSpPr>
          <p:nvPr>
            <p:ph type="ftr" sz="quarter" idx="11"/>
          </p:nvPr>
        </p:nvSpPr>
        <p:spPr/>
        <p:txBody>
          <a:bodyPr/>
          <a:lstStyle/>
          <a:p>
            <a:r>
              <a:rPr lang="fr-FR"/>
              <a:t>Parcours avenir – 17 janvier 2017</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188379920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43207ED-0D9A-4170-A6DB-11A30F556C63}" type="datetime1">
              <a:rPr lang="en-US" smtClean="0"/>
              <a:t>1/17/2017</a:t>
            </a:fld>
            <a:endParaRPr lang="en-US" dirty="0"/>
          </a:p>
        </p:txBody>
      </p:sp>
      <p:sp>
        <p:nvSpPr>
          <p:cNvPr id="5" name="Footer Placeholder 4"/>
          <p:cNvSpPr>
            <a:spLocks noGrp="1"/>
          </p:cNvSpPr>
          <p:nvPr>
            <p:ph type="ftr" sz="quarter" idx="11"/>
          </p:nvPr>
        </p:nvSpPr>
        <p:spPr/>
        <p:txBody>
          <a:bodyPr/>
          <a:lstStyle/>
          <a:p>
            <a:r>
              <a:rPr lang="fr-FR"/>
              <a:t>Parcours avenir – 17 janvier 2017</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282097429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fr-FR"/>
              <a:t>Modifiez le style du titre</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CE6F2D8F-5651-4C36-ABDD-805195B334FA}" type="datetime1">
              <a:rPr lang="en-US" smtClean="0"/>
              <a:t>1/17/2017</a:t>
            </a:fld>
            <a:endParaRPr lang="en-US" dirty="0"/>
          </a:p>
        </p:txBody>
      </p:sp>
      <p:sp>
        <p:nvSpPr>
          <p:cNvPr id="5" name="Footer Placeholder 4"/>
          <p:cNvSpPr>
            <a:spLocks noGrp="1"/>
          </p:cNvSpPr>
          <p:nvPr>
            <p:ph type="ftr" sz="quarter" idx="11"/>
          </p:nvPr>
        </p:nvSpPr>
        <p:spPr/>
        <p:txBody>
          <a:bodyPr/>
          <a:lstStyle/>
          <a:p>
            <a:r>
              <a:rPr lang="fr-FR"/>
              <a:t>Parcours avenir – 17 janvier 2017</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171818209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DF7EC014-0F9A-402C-BA5D-ACB8128AFC11}" type="datetime1">
              <a:rPr lang="en-US" smtClean="0"/>
              <a:t>1/17/2017</a:t>
            </a:fld>
            <a:endParaRPr lang="en-US" dirty="0"/>
          </a:p>
        </p:txBody>
      </p:sp>
      <p:sp>
        <p:nvSpPr>
          <p:cNvPr id="6" name="Footer Placeholder 5"/>
          <p:cNvSpPr>
            <a:spLocks noGrp="1"/>
          </p:cNvSpPr>
          <p:nvPr>
            <p:ph type="ftr" sz="quarter" idx="11"/>
          </p:nvPr>
        </p:nvSpPr>
        <p:spPr/>
        <p:txBody>
          <a:bodyPr/>
          <a:lstStyle/>
          <a:p>
            <a:r>
              <a:rPr lang="fr-FR"/>
              <a:t>Parcours avenir – 17 janvier 2017</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167165905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845127" y="2507550"/>
            <a:ext cx="5156200" cy="3680525"/>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6172200" y="2507550"/>
            <a:ext cx="5181601" cy="3680525"/>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Date Placeholder 6"/>
          <p:cNvSpPr>
            <a:spLocks noGrp="1"/>
          </p:cNvSpPr>
          <p:nvPr>
            <p:ph type="dt" sz="half" idx="10"/>
          </p:nvPr>
        </p:nvSpPr>
        <p:spPr/>
        <p:txBody>
          <a:bodyPr/>
          <a:lstStyle/>
          <a:p>
            <a:fld id="{A3C870E1-3D6F-4CC3-B970-6725EE7462F5}" type="datetime1">
              <a:rPr lang="en-US" smtClean="0"/>
              <a:t>1/17/2017</a:t>
            </a:fld>
            <a:endParaRPr lang="en-US" dirty="0"/>
          </a:p>
        </p:txBody>
      </p:sp>
      <p:sp>
        <p:nvSpPr>
          <p:cNvPr id="8" name="Footer Placeholder 7"/>
          <p:cNvSpPr>
            <a:spLocks noGrp="1"/>
          </p:cNvSpPr>
          <p:nvPr>
            <p:ph type="ftr" sz="quarter" idx="11"/>
          </p:nvPr>
        </p:nvSpPr>
        <p:spPr/>
        <p:txBody>
          <a:bodyPr/>
          <a:lstStyle/>
          <a:p>
            <a:r>
              <a:rPr lang="fr-FR"/>
              <a:t>Parcours avenir – 17 janvier 2017</a:t>
            </a:r>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‹N°›</a:t>
            </a:fld>
            <a:endParaRPr lang="en-US" dirty="0"/>
          </a:p>
        </p:txBody>
      </p:sp>
      <p:sp>
        <p:nvSpPr>
          <p:cNvPr id="10" name="Title 9"/>
          <p:cNvSpPr>
            <a:spLocks noGrp="1"/>
          </p:cNvSpPr>
          <p:nvPr>
            <p:ph type="title"/>
          </p:nvPr>
        </p:nvSpPr>
        <p:spPr/>
        <p:txBody>
          <a:bodyPr/>
          <a:lstStyle/>
          <a:p>
            <a:r>
              <a:rPr lang="fr-FR"/>
              <a:t>Modifiez le style du titre</a:t>
            </a:r>
            <a:endParaRPr lang="en-US" dirty="0"/>
          </a:p>
        </p:txBody>
      </p:sp>
    </p:spTree>
    <p:extLst>
      <p:ext uri="{BB962C8B-B14F-4D97-AF65-F5344CB8AC3E}">
        <p14:creationId xmlns:p14="http://schemas.microsoft.com/office/powerpoint/2010/main" val="187924983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itre seul">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648CA01-1DA2-4CC0-960A-ED98D4196142}" type="datetime1">
              <a:rPr lang="en-US" smtClean="0"/>
              <a:t>1/17/2017</a:t>
            </a:fld>
            <a:endParaRPr lang="en-US" dirty="0"/>
          </a:p>
        </p:txBody>
      </p:sp>
      <p:sp>
        <p:nvSpPr>
          <p:cNvPr id="4" name="Footer Placeholder 3"/>
          <p:cNvSpPr>
            <a:spLocks noGrp="1"/>
          </p:cNvSpPr>
          <p:nvPr>
            <p:ph type="ftr" sz="quarter" idx="11"/>
          </p:nvPr>
        </p:nvSpPr>
        <p:spPr/>
        <p:txBody>
          <a:bodyPr/>
          <a:lstStyle/>
          <a:p>
            <a:r>
              <a:rPr lang="fr-FR"/>
              <a:t>Parcours avenir – 17 janvier 2017</a:t>
            </a:r>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‹N°›</a:t>
            </a:fld>
            <a:endParaRPr lang="en-US" dirty="0"/>
          </a:p>
        </p:txBody>
      </p:sp>
      <p:sp>
        <p:nvSpPr>
          <p:cNvPr id="6" name="Title 5"/>
          <p:cNvSpPr>
            <a:spLocks noGrp="1"/>
          </p:cNvSpPr>
          <p:nvPr>
            <p:ph type="title"/>
          </p:nvPr>
        </p:nvSpPr>
        <p:spPr/>
        <p:txBody>
          <a:bodyPr/>
          <a:lstStyle/>
          <a:p>
            <a:r>
              <a:rPr lang="fr-FR"/>
              <a:t>Modifiez le style du titre</a:t>
            </a:r>
            <a:endParaRPr lang="en-US"/>
          </a:p>
        </p:txBody>
      </p:sp>
    </p:spTree>
    <p:extLst>
      <p:ext uri="{BB962C8B-B14F-4D97-AF65-F5344CB8AC3E}">
        <p14:creationId xmlns:p14="http://schemas.microsoft.com/office/powerpoint/2010/main" val="258160723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5A5899-29B0-4111-AB22-B83540D08A3D}" type="datetime1">
              <a:rPr lang="en-US" smtClean="0"/>
              <a:t>1/17/2017</a:t>
            </a:fld>
            <a:endParaRPr lang="en-US" dirty="0"/>
          </a:p>
        </p:txBody>
      </p:sp>
      <p:sp>
        <p:nvSpPr>
          <p:cNvPr id="3" name="Footer Placeholder 2"/>
          <p:cNvSpPr>
            <a:spLocks noGrp="1"/>
          </p:cNvSpPr>
          <p:nvPr>
            <p:ph type="ftr" sz="quarter" idx="11"/>
          </p:nvPr>
        </p:nvSpPr>
        <p:spPr/>
        <p:txBody>
          <a:bodyPr/>
          <a:lstStyle/>
          <a:p>
            <a:r>
              <a:rPr lang="fr-FR"/>
              <a:t>Parcours avenir – 17 janvier 2017</a:t>
            </a:r>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323420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fr-FR"/>
              <a:t>Modifiez le style du titre</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0132DEE5-9996-40C0-83F5-485CF558E1C0}" type="datetime1">
              <a:rPr lang="en-US" smtClean="0"/>
              <a:t>1/17/2017</a:t>
            </a:fld>
            <a:endParaRPr lang="en-US" dirty="0"/>
          </a:p>
        </p:txBody>
      </p:sp>
      <p:sp>
        <p:nvSpPr>
          <p:cNvPr id="5" name="Footer Placeholder 4"/>
          <p:cNvSpPr>
            <a:spLocks noGrp="1"/>
          </p:cNvSpPr>
          <p:nvPr>
            <p:ph type="ftr" sz="quarter" idx="11"/>
          </p:nvPr>
        </p:nvSpPr>
        <p:spPr/>
        <p:txBody>
          <a:bodyPr/>
          <a:lstStyle/>
          <a:p>
            <a:r>
              <a:rPr lang="fr-FR"/>
              <a:t>Parcours avenir – 17 janvier 2017</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362121749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fr-FR"/>
              <a:t>Modifiez le style du titre</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967FC1B5-4808-4802-A22F-BD30E53A757F}" type="datetime1">
              <a:rPr lang="en-US" smtClean="0"/>
              <a:t>1/17/2017</a:t>
            </a:fld>
            <a:endParaRPr lang="en-US" dirty="0"/>
          </a:p>
        </p:txBody>
      </p:sp>
      <p:sp>
        <p:nvSpPr>
          <p:cNvPr id="6" name="Footer Placeholder 5"/>
          <p:cNvSpPr>
            <a:spLocks noGrp="1"/>
          </p:cNvSpPr>
          <p:nvPr>
            <p:ph type="ftr" sz="quarter" idx="11"/>
          </p:nvPr>
        </p:nvSpPr>
        <p:spPr/>
        <p:txBody>
          <a:bodyPr/>
          <a:lstStyle/>
          <a:p>
            <a:r>
              <a:rPr lang="fr-FR"/>
              <a:t>Parcours avenir – 17 janvier 2017</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117525099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fr-FR"/>
              <a:t>Modifiez le style du titre</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19E0E30A-DC1A-42E1-8B64-FC201637C7C2}" type="datetime1">
              <a:rPr lang="en-US" smtClean="0"/>
              <a:t>1/17/2017</a:t>
            </a:fld>
            <a:endParaRPr lang="en-US" dirty="0"/>
          </a:p>
        </p:txBody>
      </p:sp>
      <p:sp>
        <p:nvSpPr>
          <p:cNvPr id="6" name="Footer Placeholder 5"/>
          <p:cNvSpPr>
            <a:spLocks noGrp="1"/>
          </p:cNvSpPr>
          <p:nvPr>
            <p:ph type="ftr" sz="quarter" idx="11"/>
          </p:nvPr>
        </p:nvSpPr>
        <p:spPr/>
        <p:txBody>
          <a:bodyPr/>
          <a:lstStyle/>
          <a:p>
            <a:r>
              <a:rPr lang="fr-FR"/>
              <a:t>Parcours avenir – 17 janvier 2017</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409562781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BC8542D-9B03-4BD1-9AD6-FD3FEC77D771}" type="datetime1">
              <a:rPr lang="en-US" smtClean="0"/>
              <a:t>1/17/2017</a:t>
            </a:fld>
            <a:endParaRPr lang="en-US" dirty="0"/>
          </a:p>
        </p:txBody>
      </p:sp>
      <p:sp>
        <p:nvSpPr>
          <p:cNvPr id="5" name="Footer Placeholder 4"/>
          <p:cNvSpPr>
            <a:spLocks noGrp="1"/>
          </p:cNvSpPr>
          <p:nvPr>
            <p:ph type="ftr" sz="quarter" idx="11"/>
          </p:nvPr>
        </p:nvSpPr>
        <p:spPr/>
        <p:txBody>
          <a:bodyPr/>
          <a:lstStyle/>
          <a:p>
            <a:r>
              <a:rPr lang="fr-FR"/>
              <a:t>Parcours avenir – 17 janvier 2017</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69612344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fr-FR"/>
              <a:t>Modifiez le style du titre</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8248A391-1FC7-4875-BC37-5158A75EAF44}" type="datetime1">
              <a:rPr lang="en-US" smtClean="0"/>
              <a:t>1/17/2017</a:t>
            </a:fld>
            <a:endParaRPr lang="en-US" dirty="0"/>
          </a:p>
        </p:txBody>
      </p:sp>
      <p:sp>
        <p:nvSpPr>
          <p:cNvPr id="5" name="Footer Placeholder 4"/>
          <p:cNvSpPr>
            <a:spLocks noGrp="1"/>
          </p:cNvSpPr>
          <p:nvPr>
            <p:ph type="ftr" sz="quarter" idx="11"/>
          </p:nvPr>
        </p:nvSpPr>
        <p:spPr/>
        <p:txBody>
          <a:bodyPr/>
          <a:lstStyle/>
          <a:p>
            <a:r>
              <a:rPr lang="fr-FR"/>
              <a:t>Parcours avenir – 17 janvier 2017</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236626578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fr-FR"/>
              <a:t>Modifiez le style du titre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C2A684A7-EA40-4271-9E3D-3D40A0B34EAE}" type="datetime1">
              <a:rPr lang="en-US" smtClean="0"/>
              <a:t>1/17/2017</a:t>
            </a:fld>
            <a:endParaRPr lang="en-US" dirty="0"/>
          </a:p>
        </p:txBody>
      </p:sp>
      <p:sp>
        <p:nvSpPr>
          <p:cNvPr id="5" name="Footer Placeholder 4"/>
          <p:cNvSpPr>
            <a:spLocks noGrp="1"/>
          </p:cNvSpPr>
          <p:nvPr>
            <p:ph type="ftr" sz="quarter" idx="11"/>
          </p:nvPr>
        </p:nvSpPr>
        <p:spPr/>
        <p:txBody>
          <a:bodyPr/>
          <a:lstStyle/>
          <a:p>
            <a:r>
              <a:rPr lang="fr-FR"/>
              <a:t>Parcours avenir – 17 janvier 2017</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346958296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78FA6E7-9BCD-4E89-BC4A-088C4376036F}" type="datetime1">
              <a:rPr lang="en-US" smtClean="0"/>
              <a:t>1/17/2017</a:t>
            </a:fld>
            <a:endParaRPr lang="en-US" dirty="0"/>
          </a:p>
        </p:txBody>
      </p:sp>
      <p:sp>
        <p:nvSpPr>
          <p:cNvPr id="5" name="Footer Placeholder 4"/>
          <p:cNvSpPr>
            <a:spLocks noGrp="1"/>
          </p:cNvSpPr>
          <p:nvPr>
            <p:ph type="ftr" sz="quarter" idx="11"/>
          </p:nvPr>
        </p:nvSpPr>
        <p:spPr/>
        <p:txBody>
          <a:bodyPr/>
          <a:lstStyle/>
          <a:p>
            <a:r>
              <a:rPr lang="fr-FR"/>
              <a:t>Parcours avenir – 17 janvier 2017</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98737536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fr-FR"/>
              <a:t>Modifiez le style du titre</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238F5E48-3097-42B9-A499-EFBD6EAB760C}" type="datetime1">
              <a:rPr lang="en-US" smtClean="0"/>
              <a:t>1/17/2017</a:t>
            </a:fld>
            <a:endParaRPr lang="en-US" dirty="0"/>
          </a:p>
        </p:txBody>
      </p:sp>
      <p:sp>
        <p:nvSpPr>
          <p:cNvPr id="5" name="Footer Placeholder 4"/>
          <p:cNvSpPr>
            <a:spLocks noGrp="1"/>
          </p:cNvSpPr>
          <p:nvPr>
            <p:ph type="ftr" sz="quarter" idx="11"/>
          </p:nvPr>
        </p:nvSpPr>
        <p:spPr/>
        <p:txBody>
          <a:bodyPr/>
          <a:lstStyle/>
          <a:p>
            <a:r>
              <a:rPr lang="fr-FR"/>
              <a:t>Parcours avenir – 17 janvier 2017</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275791051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2D2747DD-AB8B-4900-8499-95D3C1E701D6}" type="datetime1">
              <a:rPr lang="en-US" smtClean="0"/>
              <a:t>1/17/2017</a:t>
            </a:fld>
            <a:endParaRPr lang="en-US" dirty="0"/>
          </a:p>
        </p:txBody>
      </p:sp>
      <p:sp>
        <p:nvSpPr>
          <p:cNvPr id="6" name="Footer Placeholder 5"/>
          <p:cNvSpPr>
            <a:spLocks noGrp="1"/>
          </p:cNvSpPr>
          <p:nvPr>
            <p:ph type="ftr" sz="quarter" idx="11"/>
          </p:nvPr>
        </p:nvSpPr>
        <p:spPr/>
        <p:txBody>
          <a:bodyPr/>
          <a:lstStyle/>
          <a:p>
            <a:r>
              <a:rPr lang="fr-FR"/>
              <a:t>Parcours avenir – 17 janvier 2017</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331141429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845127" y="2507550"/>
            <a:ext cx="5156200" cy="3680525"/>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6172200" y="2507550"/>
            <a:ext cx="5181601" cy="3680525"/>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Date Placeholder 6"/>
          <p:cNvSpPr>
            <a:spLocks noGrp="1"/>
          </p:cNvSpPr>
          <p:nvPr>
            <p:ph type="dt" sz="half" idx="10"/>
          </p:nvPr>
        </p:nvSpPr>
        <p:spPr/>
        <p:txBody>
          <a:bodyPr/>
          <a:lstStyle/>
          <a:p>
            <a:fld id="{42EDA5C3-A29C-4F2A-9566-35AC02B540B4}" type="datetime1">
              <a:rPr lang="en-US" smtClean="0"/>
              <a:t>1/17/2017</a:t>
            </a:fld>
            <a:endParaRPr lang="en-US" dirty="0"/>
          </a:p>
        </p:txBody>
      </p:sp>
      <p:sp>
        <p:nvSpPr>
          <p:cNvPr id="8" name="Footer Placeholder 7"/>
          <p:cNvSpPr>
            <a:spLocks noGrp="1"/>
          </p:cNvSpPr>
          <p:nvPr>
            <p:ph type="ftr" sz="quarter" idx="11"/>
          </p:nvPr>
        </p:nvSpPr>
        <p:spPr/>
        <p:txBody>
          <a:bodyPr/>
          <a:lstStyle/>
          <a:p>
            <a:r>
              <a:rPr lang="fr-FR"/>
              <a:t>Parcours avenir – 17 janvier 2017</a:t>
            </a:r>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‹N°›</a:t>
            </a:fld>
            <a:endParaRPr lang="en-US" dirty="0"/>
          </a:p>
        </p:txBody>
      </p:sp>
      <p:sp>
        <p:nvSpPr>
          <p:cNvPr id="10" name="Title 9"/>
          <p:cNvSpPr>
            <a:spLocks noGrp="1"/>
          </p:cNvSpPr>
          <p:nvPr>
            <p:ph type="title"/>
          </p:nvPr>
        </p:nvSpPr>
        <p:spPr/>
        <p:txBody>
          <a:bodyPr/>
          <a:lstStyle/>
          <a:p>
            <a:r>
              <a:rPr lang="fr-FR"/>
              <a:t>Modifiez le style du titre</a:t>
            </a:r>
            <a:endParaRPr lang="en-US" dirty="0"/>
          </a:p>
        </p:txBody>
      </p:sp>
    </p:spTree>
    <p:extLst>
      <p:ext uri="{BB962C8B-B14F-4D97-AF65-F5344CB8AC3E}">
        <p14:creationId xmlns:p14="http://schemas.microsoft.com/office/powerpoint/2010/main" val="172987325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Titre seul">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09D20D5-EACC-43DA-A1D0-4EE0725CC205}" type="datetime1">
              <a:rPr lang="en-US" smtClean="0"/>
              <a:t>1/17/2017</a:t>
            </a:fld>
            <a:endParaRPr lang="en-US" dirty="0"/>
          </a:p>
        </p:txBody>
      </p:sp>
      <p:sp>
        <p:nvSpPr>
          <p:cNvPr id="4" name="Footer Placeholder 3"/>
          <p:cNvSpPr>
            <a:spLocks noGrp="1"/>
          </p:cNvSpPr>
          <p:nvPr>
            <p:ph type="ftr" sz="quarter" idx="11"/>
          </p:nvPr>
        </p:nvSpPr>
        <p:spPr/>
        <p:txBody>
          <a:bodyPr/>
          <a:lstStyle/>
          <a:p>
            <a:r>
              <a:rPr lang="fr-FR"/>
              <a:t>Parcours avenir – 17 janvier 2017</a:t>
            </a:r>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‹N°›</a:t>
            </a:fld>
            <a:endParaRPr lang="en-US" dirty="0"/>
          </a:p>
        </p:txBody>
      </p:sp>
      <p:sp>
        <p:nvSpPr>
          <p:cNvPr id="6" name="Title 5"/>
          <p:cNvSpPr>
            <a:spLocks noGrp="1"/>
          </p:cNvSpPr>
          <p:nvPr>
            <p:ph type="title"/>
          </p:nvPr>
        </p:nvSpPr>
        <p:spPr/>
        <p:txBody>
          <a:bodyPr/>
          <a:lstStyle/>
          <a:p>
            <a:r>
              <a:rPr lang="fr-FR"/>
              <a:t>Modifiez le style du titre</a:t>
            </a:r>
            <a:endParaRPr lang="en-US"/>
          </a:p>
        </p:txBody>
      </p:sp>
    </p:spTree>
    <p:extLst>
      <p:ext uri="{BB962C8B-B14F-4D97-AF65-F5344CB8AC3E}">
        <p14:creationId xmlns:p14="http://schemas.microsoft.com/office/powerpoint/2010/main" val="1128032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2BF6B8CB-96C0-41D6-B684-5C14D8AD28DD}" type="datetime1">
              <a:rPr lang="en-US" smtClean="0"/>
              <a:t>1/17/2017</a:t>
            </a:fld>
            <a:endParaRPr lang="en-US" dirty="0"/>
          </a:p>
        </p:txBody>
      </p:sp>
      <p:sp>
        <p:nvSpPr>
          <p:cNvPr id="6" name="Footer Placeholder 5"/>
          <p:cNvSpPr>
            <a:spLocks noGrp="1"/>
          </p:cNvSpPr>
          <p:nvPr>
            <p:ph type="ftr" sz="quarter" idx="11"/>
          </p:nvPr>
        </p:nvSpPr>
        <p:spPr/>
        <p:txBody>
          <a:bodyPr/>
          <a:lstStyle/>
          <a:p>
            <a:r>
              <a:rPr lang="fr-FR"/>
              <a:t>Parcours avenir – 17 janvier 2017</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191956188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0D9E6F-35B7-4337-9F9B-401033CB37F6}" type="datetime1">
              <a:rPr lang="en-US" smtClean="0"/>
              <a:t>1/17/2017</a:t>
            </a:fld>
            <a:endParaRPr lang="en-US" dirty="0"/>
          </a:p>
        </p:txBody>
      </p:sp>
      <p:sp>
        <p:nvSpPr>
          <p:cNvPr id="3" name="Footer Placeholder 2"/>
          <p:cNvSpPr>
            <a:spLocks noGrp="1"/>
          </p:cNvSpPr>
          <p:nvPr>
            <p:ph type="ftr" sz="quarter" idx="11"/>
          </p:nvPr>
        </p:nvSpPr>
        <p:spPr/>
        <p:txBody>
          <a:bodyPr/>
          <a:lstStyle/>
          <a:p>
            <a:r>
              <a:rPr lang="fr-FR"/>
              <a:t>Parcours avenir – 17 janvier 2017</a:t>
            </a:r>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389300494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fr-FR"/>
              <a:t>Modifiez le style du titre</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58CFCDFE-0882-4C1F-A1CF-701B5FC11FA0}" type="datetime1">
              <a:rPr lang="en-US" smtClean="0"/>
              <a:t>1/17/2017</a:t>
            </a:fld>
            <a:endParaRPr lang="en-US" dirty="0"/>
          </a:p>
        </p:txBody>
      </p:sp>
      <p:sp>
        <p:nvSpPr>
          <p:cNvPr id="6" name="Footer Placeholder 5"/>
          <p:cNvSpPr>
            <a:spLocks noGrp="1"/>
          </p:cNvSpPr>
          <p:nvPr>
            <p:ph type="ftr" sz="quarter" idx="11"/>
          </p:nvPr>
        </p:nvSpPr>
        <p:spPr/>
        <p:txBody>
          <a:bodyPr/>
          <a:lstStyle/>
          <a:p>
            <a:r>
              <a:rPr lang="fr-FR"/>
              <a:t>Parcours avenir – 17 janvier 2017</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404478259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fr-FR"/>
              <a:t>Modifiez le style du titre</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679A3851-4A03-4A7C-8CB9-35F515E247AB}" type="datetime1">
              <a:rPr lang="en-US" smtClean="0"/>
              <a:t>1/17/2017</a:t>
            </a:fld>
            <a:endParaRPr lang="en-US" dirty="0"/>
          </a:p>
        </p:txBody>
      </p:sp>
      <p:sp>
        <p:nvSpPr>
          <p:cNvPr id="6" name="Footer Placeholder 5"/>
          <p:cNvSpPr>
            <a:spLocks noGrp="1"/>
          </p:cNvSpPr>
          <p:nvPr>
            <p:ph type="ftr" sz="quarter" idx="11"/>
          </p:nvPr>
        </p:nvSpPr>
        <p:spPr/>
        <p:txBody>
          <a:bodyPr/>
          <a:lstStyle/>
          <a:p>
            <a:r>
              <a:rPr lang="fr-FR"/>
              <a:t>Parcours avenir – 17 janvier 2017</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104677179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79A91D3-6A75-4F82-B0A3-66AB1F3382B1}" type="datetime1">
              <a:rPr lang="en-US" smtClean="0"/>
              <a:t>1/17/2017</a:t>
            </a:fld>
            <a:endParaRPr lang="en-US" dirty="0"/>
          </a:p>
        </p:txBody>
      </p:sp>
      <p:sp>
        <p:nvSpPr>
          <p:cNvPr id="5" name="Footer Placeholder 4"/>
          <p:cNvSpPr>
            <a:spLocks noGrp="1"/>
          </p:cNvSpPr>
          <p:nvPr>
            <p:ph type="ftr" sz="quarter" idx="11"/>
          </p:nvPr>
        </p:nvSpPr>
        <p:spPr/>
        <p:txBody>
          <a:bodyPr/>
          <a:lstStyle/>
          <a:p>
            <a:r>
              <a:rPr lang="fr-FR"/>
              <a:t>Parcours avenir – 17 janvier 2017</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216186749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fr-FR"/>
              <a:t>Modifiez le style du titre</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E4E6CBD1-793A-4539-A8BF-0ACBC49836EB}" type="datetime1">
              <a:rPr lang="en-US" smtClean="0"/>
              <a:t>1/17/2017</a:t>
            </a:fld>
            <a:endParaRPr lang="en-US" dirty="0"/>
          </a:p>
        </p:txBody>
      </p:sp>
      <p:sp>
        <p:nvSpPr>
          <p:cNvPr id="5" name="Footer Placeholder 4"/>
          <p:cNvSpPr>
            <a:spLocks noGrp="1"/>
          </p:cNvSpPr>
          <p:nvPr>
            <p:ph type="ftr" sz="quarter" idx="11"/>
          </p:nvPr>
        </p:nvSpPr>
        <p:spPr/>
        <p:txBody>
          <a:bodyPr/>
          <a:lstStyle/>
          <a:p>
            <a:r>
              <a:rPr lang="fr-FR"/>
              <a:t>Parcours avenir – 17 janvier 2017</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387594294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fr-FR"/>
              <a:t>Modifiez le style du titre</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5C4DD581-091C-4C64-9AD5-B9B6EDD6E9CD}" type="datetime1">
              <a:rPr lang="en-US" smtClean="0"/>
              <a:t>1/17/2017</a:t>
            </a:fld>
            <a:endParaRPr lang="en-US" dirty="0"/>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r>
              <a:rPr lang="fr-FR"/>
              <a:t>Parcours avenir – 17 janvier 2017</a:t>
            </a:r>
            <a:endParaRPr lang="en-US" dirty="0"/>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4FAB73BC-B049-4115-A692-8D63A059BFB8}" type="slidenum">
              <a:rPr lang="en-US" smtClean="0"/>
              <a:pPr/>
              <a:t>‹N°›</a:t>
            </a:fld>
            <a:endParaRPr lang="en-US" dirty="0"/>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67006644"/>
      </p:ext>
    </p:extLst>
  </p:cSld>
  <p:clrMapOvr>
    <a:overrideClrMapping bg1="dk1" tx1="lt1" bg2="dk2" tx2="lt2" accent1="accent1" accent2="accent2" accent3="accent3" accent4="accent4" accent5="accent5" accent6="accent6" hlink="hlink" folHlink="folHlink"/>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8F64FCF-801A-464D-A1D4-F063D170732B}" type="datetime1">
              <a:rPr lang="en-US" smtClean="0"/>
              <a:t>1/17/2017</a:t>
            </a:fld>
            <a:endParaRPr lang="en-US" dirty="0"/>
          </a:p>
        </p:txBody>
      </p:sp>
      <p:sp>
        <p:nvSpPr>
          <p:cNvPr id="5" name="Footer Placeholder 4"/>
          <p:cNvSpPr>
            <a:spLocks noGrp="1"/>
          </p:cNvSpPr>
          <p:nvPr>
            <p:ph type="ftr" sz="quarter" idx="11"/>
          </p:nvPr>
        </p:nvSpPr>
        <p:spPr/>
        <p:txBody>
          <a:bodyPr/>
          <a:lstStyle/>
          <a:p>
            <a:r>
              <a:rPr lang="fr-FR"/>
              <a:t>Parcours avenir – 17 janvier 2017</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271743704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fr-FR"/>
              <a:t>Modifiez le style du titre</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75B213F4-0A14-4397-85C7-C1EFF9039FD9}" type="datetime1">
              <a:rPr lang="en-US" smtClean="0"/>
              <a:t>1/17/2017</a:t>
            </a:fld>
            <a:endParaRPr lang="en-US" dirty="0"/>
          </a:p>
        </p:txBody>
      </p:sp>
      <p:sp>
        <p:nvSpPr>
          <p:cNvPr id="5" name="Footer Placeholder 4"/>
          <p:cNvSpPr>
            <a:spLocks noGrp="1"/>
          </p:cNvSpPr>
          <p:nvPr>
            <p:ph type="ftr" sz="quarter" idx="11"/>
          </p:nvPr>
        </p:nvSpPr>
        <p:spPr/>
        <p:txBody>
          <a:bodyPr/>
          <a:lstStyle/>
          <a:p>
            <a:r>
              <a:rPr lang="fr-FR"/>
              <a:t>Parcours avenir – 17 janvier 2017</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6819016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F495FF9D-9240-4275-96F9-8AC0B194FF2F}" type="datetime1">
              <a:rPr lang="en-US" smtClean="0"/>
              <a:t>1/17/2017</a:t>
            </a:fld>
            <a:endParaRPr lang="en-US" dirty="0"/>
          </a:p>
        </p:txBody>
      </p:sp>
      <p:sp>
        <p:nvSpPr>
          <p:cNvPr id="6" name="Footer Placeholder 5"/>
          <p:cNvSpPr>
            <a:spLocks noGrp="1"/>
          </p:cNvSpPr>
          <p:nvPr>
            <p:ph type="ftr" sz="quarter" idx="11"/>
          </p:nvPr>
        </p:nvSpPr>
        <p:spPr/>
        <p:txBody>
          <a:bodyPr/>
          <a:lstStyle/>
          <a:p>
            <a:r>
              <a:rPr lang="fr-FR"/>
              <a:t>Parcours avenir – 17 janvier 2017</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303249863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fr-FR"/>
              <a:t>Modifier les styles du texte du masque</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FF022D91-4421-47E1-A4FC-C39B4C620BAF}" type="datetime1">
              <a:rPr lang="en-US" smtClean="0"/>
              <a:t>1/17/2017</a:t>
            </a:fld>
            <a:endParaRPr lang="en-US" dirty="0"/>
          </a:p>
        </p:txBody>
      </p:sp>
      <p:sp>
        <p:nvSpPr>
          <p:cNvPr id="8" name="Footer Placeholder 7"/>
          <p:cNvSpPr>
            <a:spLocks noGrp="1"/>
          </p:cNvSpPr>
          <p:nvPr>
            <p:ph type="ftr" sz="quarter" idx="11"/>
          </p:nvPr>
        </p:nvSpPr>
        <p:spPr/>
        <p:txBody>
          <a:bodyPr/>
          <a:lstStyle/>
          <a:p>
            <a:r>
              <a:rPr lang="fr-FR"/>
              <a:t>Parcours avenir – 17 janvier 2017</a:t>
            </a:r>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266005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845127" y="2507550"/>
            <a:ext cx="5156200" cy="3680525"/>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6172200" y="2507550"/>
            <a:ext cx="5181601" cy="3680525"/>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Date Placeholder 6"/>
          <p:cNvSpPr>
            <a:spLocks noGrp="1"/>
          </p:cNvSpPr>
          <p:nvPr>
            <p:ph type="dt" sz="half" idx="10"/>
          </p:nvPr>
        </p:nvSpPr>
        <p:spPr/>
        <p:txBody>
          <a:bodyPr/>
          <a:lstStyle/>
          <a:p>
            <a:fld id="{835E56F2-1F6A-4A8E-AE37-B2865C783B15}" type="datetime1">
              <a:rPr lang="en-US" smtClean="0"/>
              <a:t>1/17/2017</a:t>
            </a:fld>
            <a:endParaRPr lang="en-US" dirty="0"/>
          </a:p>
        </p:txBody>
      </p:sp>
      <p:sp>
        <p:nvSpPr>
          <p:cNvPr id="8" name="Footer Placeholder 7"/>
          <p:cNvSpPr>
            <a:spLocks noGrp="1"/>
          </p:cNvSpPr>
          <p:nvPr>
            <p:ph type="ftr" sz="quarter" idx="11"/>
          </p:nvPr>
        </p:nvSpPr>
        <p:spPr/>
        <p:txBody>
          <a:bodyPr/>
          <a:lstStyle/>
          <a:p>
            <a:r>
              <a:rPr lang="fr-FR"/>
              <a:t>Parcours avenir – 17 janvier 2017</a:t>
            </a:r>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‹N°›</a:t>
            </a:fld>
            <a:endParaRPr lang="en-US" dirty="0"/>
          </a:p>
        </p:txBody>
      </p:sp>
      <p:sp>
        <p:nvSpPr>
          <p:cNvPr id="10" name="Title 9"/>
          <p:cNvSpPr>
            <a:spLocks noGrp="1"/>
          </p:cNvSpPr>
          <p:nvPr>
            <p:ph type="title"/>
          </p:nvPr>
        </p:nvSpPr>
        <p:spPr/>
        <p:txBody>
          <a:bodyPr/>
          <a:lstStyle/>
          <a:p>
            <a:r>
              <a:rPr lang="fr-FR"/>
              <a:t>Modifiez le style du titre</a:t>
            </a:r>
            <a:endParaRPr lang="en-US" dirty="0"/>
          </a:p>
        </p:txBody>
      </p:sp>
    </p:spTree>
    <p:extLst>
      <p:ext uri="{BB962C8B-B14F-4D97-AF65-F5344CB8AC3E}">
        <p14:creationId xmlns:p14="http://schemas.microsoft.com/office/powerpoint/2010/main" val="126770363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3DD644A4-33FD-4478-B655-19219F0124D3}" type="datetime1">
              <a:rPr lang="en-US" smtClean="0"/>
              <a:t>1/17/2017</a:t>
            </a:fld>
            <a:endParaRPr lang="en-US" dirty="0"/>
          </a:p>
        </p:txBody>
      </p:sp>
      <p:sp>
        <p:nvSpPr>
          <p:cNvPr id="4" name="Footer Placeholder 3"/>
          <p:cNvSpPr>
            <a:spLocks noGrp="1"/>
          </p:cNvSpPr>
          <p:nvPr>
            <p:ph type="ftr" sz="quarter" idx="11"/>
          </p:nvPr>
        </p:nvSpPr>
        <p:spPr/>
        <p:txBody>
          <a:bodyPr/>
          <a:lstStyle/>
          <a:p>
            <a:r>
              <a:rPr lang="fr-FR"/>
              <a:t>Parcours avenir – 17 janvier 2017</a:t>
            </a:r>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298568629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28F742-9E0E-477E-9D4A-F46E4FB7F5A4}" type="datetime1">
              <a:rPr lang="en-US" smtClean="0"/>
              <a:t>1/17/2017</a:t>
            </a:fld>
            <a:endParaRPr lang="en-US" dirty="0"/>
          </a:p>
        </p:txBody>
      </p:sp>
      <p:sp>
        <p:nvSpPr>
          <p:cNvPr id="3" name="Footer Placeholder 2"/>
          <p:cNvSpPr>
            <a:spLocks noGrp="1"/>
          </p:cNvSpPr>
          <p:nvPr>
            <p:ph type="ftr" sz="quarter" idx="11"/>
          </p:nvPr>
        </p:nvSpPr>
        <p:spPr/>
        <p:txBody>
          <a:bodyPr/>
          <a:lstStyle/>
          <a:p>
            <a:r>
              <a:rPr lang="fr-FR"/>
              <a:t>Parcours avenir – 17 janvier 2017</a:t>
            </a:r>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375904773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fr-FR"/>
              <a:t>Modifiez le style du titre</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C884028E-7EBD-4478-848B-C936F8F65C17}" type="datetime1">
              <a:rPr lang="en-US" smtClean="0"/>
              <a:t>1/17/2017</a:t>
            </a:fld>
            <a:endParaRPr lang="en-US" dirty="0"/>
          </a:p>
        </p:txBody>
      </p:sp>
      <p:sp>
        <p:nvSpPr>
          <p:cNvPr id="6" name="Footer Placeholder 5"/>
          <p:cNvSpPr>
            <a:spLocks noGrp="1"/>
          </p:cNvSpPr>
          <p:nvPr>
            <p:ph type="ftr" sz="quarter" idx="11"/>
          </p:nvPr>
        </p:nvSpPr>
        <p:spPr/>
        <p:txBody>
          <a:bodyPr/>
          <a:lstStyle/>
          <a:p>
            <a:r>
              <a:rPr lang="fr-FR"/>
              <a:t>Parcours avenir – 17 janvier 2017</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342205671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fr-FR"/>
              <a:t>Modifiez le style du titre</a:t>
            </a:r>
            <a:endParaRPr lang="en-US" dirty="0"/>
          </a:p>
        </p:txBody>
      </p:sp>
      <p:sp>
        <p:nvSpPr>
          <p:cNvPr id="3" name="Picture Placeholder 2"/>
          <p:cNvSpPr>
            <a:spLocks noGrp="1" noChangeAspect="1"/>
          </p:cNvSpPr>
          <p:nvPr>
            <p:ph type="pic" idx="1"/>
          </p:nvPr>
        </p:nvSpPr>
        <p:spPr>
          <a:xfrm>
            <a:off x="0" y="0"/>
            <a:ext cx="11292840" cy="5128923"/>
          </a:xfrm>
          <a:blipFill>
            <a:blip r:embed="rId2"/>
            <a:stretch>
              <a:fillRect/>
            </a:stretch>
          </a:blip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25517429-717C-4DA9-B2A2-09D07816F113}" type="datetime1">
              <a:rPr lang="en-US" smtClean="0"/>
              <a:t>1/17/2017</a:t>
            </a:fld>
            <a:endParaRPr lang="en-US" dirty="0"/>
          </a:p>
        </p:txBody>
      </p:sp>
      <p:sp>
        <p:nvSpPr>
          <p:cNvPr id="6" name="Footer Placeholder 5"/>
          <p:cNvSpPr>
            <a:spLocks noGrp="1"/>
          </p:cNvSpPr>
          <p:nvPr>
            <p:ph type="ftr" sz="quarter" idx="11"/>
          </p:nvPr>
        </p:nvSpPr>
        <p:spPr/>
        <p:txBody>
          <a:bodyPr/>
          <a:lstStyle/>
          <a:p>
            <a:r>
              <a:rPr lang="fr-FR"/>
              <a:t>Parcours avenir – 17 janvier 2017</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407988666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76ECC35-DCB1-48BE-AADD-CBB88B363A74}" type="datetime1">
              <a:rPr lang="en-US" smtClean="0"/>
              <a:t>1/17/2017</a:t>
            </a:fld>
            <a:endParaRPr lang="en-US" dirty="0"/>
          </a:p>
        </p:txBody>
      </p:sp>
      <p:sp>
        <p:nvSpPr>
          <p:cNvPr id="5" name="Footer Placeholder 4"/>
          <p:cNvSpPr>
            <a:spLocks noGrp="1"/>
          </p:cNvSpPr>
          <p:nvPr>
            <p:ph type="ftr" sz="quarter" idx="11"/>
          </p:nvPr>
        </p:nvSpPr>
        <p:spPr/>
        <p:txBody>
          <a:bodyPr/>
          <a:lstStyle/>
          <a:p>
            <a:r>
              <a:rPr lang="fr-FR"/>
              <a:t>Parcours avenir – 17 janvier 2017</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92893978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9EDBEC0-5F78-4160-8C24-B94FD1CAB858}" type="datetime1">
              <a:rPr lang="en-US" smtClean="0"/>
              <a:t>1/17/2017</a:t>
            </a:fld>
            <a:endParaRPr lang="en-US" dirty="0"/>
          </a:p>
        </p:txBody>
      </p:sp>
      <p:sp>
        <p:nvSpPr>
          <p:cNvPr id="5" name="Footer Placeholder 4"/>
          <p:cNvSpPr>
            <a:spLocks noGrp="1"/>
          </p:cNvSpPr>
          <p:nvPr>
            <p:ph type="ftr" sz="quarter" idx="11"/>
          </p:nvPr>
        </p:nvSpPr>
        <p:spPr/>
        <p:txBody>
          <a:bodyPr/>
          <a:lstStyle/>
          <a:p>
            <a:r>
              <a:rPr lang="fr-FR"/>
              <a:t>Parcours avenir – 17 janvier 2017</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2405860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re seul">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7E9D942-BD8A-4493-B6BA-8AF3EAA22D23}" type="datetime1">
              <a:rPr lang="en-US" smtClean="0"/>
              <a:t>1/17/2017</a:t>
            </a:fld>
            <a:endParaRPr lang="en-US" dirty="0"/>
          </a:p>
        </p:txBody>
      </p:sp>
      <p:sp>
        <p:nvSpPr>
          <p:cNvPr id="4" name="Footer Placeholder 3"/>
          <p:cNvSpPr>
            <a:spLocks noGrp="1"/>
          </p:cNvSpPr>
          <p:nvPr>
            <p:ph type="ftr" sz="quarter" idx="11"/>
          </p:nvPr>
        </p:nvSpPr>
        <p:spPr/>
        <p:txBody>
          <a:bodyPr/>
          <a:lstStyle/>
          <a:p>
            <a:r>
              <a:rPr lang="fr-FR"/>
              <a:t>Parcours avenir – 17 janvier 2017</a:t>
            </a:r>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‹N°›</a:t>
            </a:fld>
            <a:endParaRPr lang="en-US" dirty="0"/>
          </a:p>
        </p:txBody>
      </p:sp>
      <p:sp>
        <p:nvSpPr>
          <p:cNvPr id="6" name="Title 5"/>
          <p:cNvSpPr>
            <a:spLocks noGrp="1"/>
          </p:cNvSpPr>
          <p:nvPr>
            <p:ph type="title"/>
          </p:nvPr>
        </p:nvSpPr>
        <p:spPr/>
        <p:txBody>
          <a:bodyPr/>
          <a:lstStyle/>
          <a:p>
            <a:r>
              <a:rPr lang="fr-FR"/>
              <a:t>Modifiez le style du titre</a:t>
            </a:r>
            <a:endParaRPr lang="en-US"/>
          </a:p>
        </p:txBody>
      </p:sp>
    </p:spTree>
    <p:extLst>
      <p:ext uri="{BB962C8B-B14F-4D97-AF65-F5344CB8AC3E}">
        <p14:creationId xmlns:p14="http://schemas.microsoft.com/office/powerpoint/2010/main" val="997225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391CA2-9354-4E64-B39C-49C58655E12C}" type="datetime1">
              <a:rPr lang="en-US" smtClean="0"/>
              <a:t>1/17/2017</a:t>
            </a:fld>
            <a:endParaRPr lang="en-US" dirty="0"/>
          </a:p>
        </p:txBody>
      </p:sp>
      <p:sp>
        <p:nvSpPr>
          <p:cNvPr id="3" name="Footer Placeholder 2"/>
          <p:cNvSpPr>
            <a:spLocks noGrp="1"/>
          </p:cNvSpPr>
          <p:nvPr>
            <p:ph type="ftr" sz="quarter" idx="11"/>
          </p:nvPr>
        </p:nvSpPr>
        <p:spPr/>
        <p:txBody>
          <a:bodyPr/>
          <a:lstStyle/>
          <a:p>
            <a:r>
              <a:rPr lang="fr-FR"/>
              <a:t>Parcours avenir – 17 janvier 2017</a:t>
            </a:r>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2481631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fr-FR"/>
              <a:t>Modifiez le style du titre</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31AFBA35-B8AD-4A26-A934-5A30677AC017}" type="datetime1">
              <a:rPr lang="en-US" smtClean="0"/>
              <a:t>1/17/2017</a:t>
            </a:fld>
            <a:endParaRPr lang="en-US" dirty="0"/>
          </a:p>
        </p:txBody>
      </p:sp>
      <p:sp>
        <p:nvSpPr>
          <p:cNvPr id="6" name="Footer Placeholder 5"/>
          <p:cNvSpPr>
            <a:spLocks noGrp="1"/>
          </p:cNvSpPr>
          <p:nvPr>
            <p:ph type="ftr" sz="quarter" idx="11"/>
          </p:nvPr>
        </p:nvSpPr>
        <p:spPr/>
        <p:txBody>
          <a:bodyPr/>
          <a:lstStyle/>
          <a:p>
            <a:r>
              <a:rPr lang="fr-FR"/>
              <a:t>Parcours avenir – 17 janvier 2017</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262020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fr-FR"/>
              <a:t>Modifiez le style du titre</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AAA4A414-AFDD-4355-8038-93D92810A97D}" type="datetime1">
              <a:rPr lang="en-US" smtClean="0"/>
              <a:t>1/17/2017</a:t>
            </a:fld>
            <a:endParaRPr lang="en-US" dirty="0"/>
          </a:p>
        </p:txBody>
      </p:sp>
      <p:sp>
        <p:nvSpPr>
          <p:cNvPr id="6" name="Footer Placeholder 5"/>
          <p:cNvSpPr>
            <a:spLocks noGrp="1"/>
          </p:cNvSpPr>
          <p:nvPr>
            <p:ph type="ftr" sz="quarter" idx="11"/>
          </p:nvPr>
        </p:nvSpPr>
        <p:spPr/>
        <p:txBody>
          <a:bodyPr/>
          <a:lstStyle/>
          <a:p>
            <a:r>
              <a:rPr lang="fr-FR"/>
              <a:t>Parcours avenir – 17 janvier 2017</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3669181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8858580A-B28C-4FF4-A1CF-E27B51CE2F15}" type="datetime1">
              <a:rPr lang="en-US" smtClean="0"/>
              <a:t>1/17/2017</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r>
              <a:rPr lang="fr-FR"/>
              <a:t>Parcours avenir – 17 janvier 2017</a:t>
            </a:r>
            <a:endParaRPr lang="en-US" dirty="0"/>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2506788040"/>
      </p:ext>
    </p:extLst>
  </p:cSld>
  <p:clrMap bg1="lt1" tx1="dk1" bg2="lt2" tx2="dk2" accent1="accent1" accent2="accent2" accent3="accent3" accent4="accent4" accent5="accent5" accent6="accent6" hlink="hlink" folHlink="folHlink"/>
  <p:sldLayoutIdLst>
    <p:sldLayoutId id="2147483902" r:id="rId1"/>
    <p:sldLayoutId id="2147483903" r:id="rId2"/>
    <p:sldLayoutId id="2147483904" r:id="rId3"/>
    <p:sldLayoutId id="2147483905" r:id="rId4"/>
    <p:sldLayoutId id="2147483906" r:id="rId5"/>
    <p:sldLayoutId id="2147483907" r:id="rId6"/>
    <p:sldLayoutId id="2147483908" r:id="rId7"/>
    <p:sldLayoutId id="2147483909" r:id="rId8"/>
    <p:sldLayoutId id="2147483910" r:id="rId9"/>
    <p:sldLayoutId id="2147483911" r:id="rId10"/>
    <p:sldLayoutId id="2147483912"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16D7FB11-A748-4071-A04D-6A9CB43C3BAF}" type="datetime1">
              <a:rPr lang="en-US" smtClean="0"/>
              <a:t>1/17/2017</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r>
              <a:rPr lang="fr-FR"/>
              <a:t>Parcours avenir – 17 janvier 2017</a:t>
            </a:r>
            <a:endParaRPr lang="en-US" dirty="0"/>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4250177920"/>
      </p:ext>
    </p:extLst>
  </p:cSld>
  <p:clrMap bg1="lt1" tx1="dk1" bg2="lt2" tx2="dk2" accent1="accent1" accent2="accent2" accent3="accent3" accent4="accent4" accent5="accent5" accent6="accent6" hlink="hlink" folHlink="folHlink"/>
  <p:sldLayoutIdLst>
    <p:sldLayoutId id="2147483938" r:id="rId1"/>
    <p:sldLayoutId id="2147483939" r:id="rId2"/>
    <p:sldLayoutId id="2147483940" r:id="rId3"/>
    <p:sldLayoutId id="2147483941" r:id="rId4"/>
    <p:sldLayoutId id="2147483942" r:id="rId5"/>
    <p:sldLayoutId id="2147483943" r:id="rId6"/>
    <p:sldLayoutId id="2147483944" r:id="rId7"/>
    <p:sldLayoutId id="2147483945" r:id="rId8"/>
    <p:sldLayoutId id="2147483946" r:id="rId9"/>
    <p:sldLayoutId id="2147483947" r:id="rId10"/>
    <p:sldLayoutId id="2147483948"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B43FC831-3D45-420C-A312-4A31D8C9388F}" type="datetime1">
              <a:rPr lang="en-US" smtClean="0"/>
              <a:t>1/17/2017</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r>
              <a:rPr lang="fr-FR"/>
              <a:t>Parcours avenir – 17 janvier 2017</a:t>
            </a:r>
            <a:endParaRPr lang="en-US" dirty="0"/>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2354596848"/>
      </p:ext>
    </p:extLst>
  </p:cSld>
  <p:clrMap bg1="lt1" tx1="dk1" bg2="lt2" tx2="dk2" accent1="accent1" accent2="accent2" accent3="accent3" accent4="accent4" accent5="accent5" accent6="accent6" hlink="hlink" folHlink="folHlink"/>
  <p:sldLayoutIdLst>
    <p:sldLayoutId id="2147483950" r:id="rId1"/>
    <p:sldLayoutId id="2147483951" r:id="rId2"/>
    <p:sldLayoutId id="2147483952" r:id="rId3"/>
    <p:sldLayoutId id="2147483953" r:id="rId4"/>
    <p:sldLayoutId id="2147483954" r:id="rId5"/>
    <p:sldLayoutId id="2147483955" r:id="rId6"/>
    <p:sldLayoutId id="2147483956" r:id="rId7"/>
    <p:sldLayoutId id="2147483957" r:id="rId8"/>
    <p:sldLayoutId id="2147483958" r:id="rId9"/>
    <p:sldLayoutId id="2147483959" r:id="rId10"/>
    <p:sldLayoutId id="2147483960"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A928E38B-A15D-4C3A-B07D-0E3CC4928B70}" type="datetime1">
              <a:rPr lang="en-US" smtClean="0"/>
              <a:t>1/17/2017</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r>
              <a:rPr lang="fr-FR"/>
              <a:t>Parcours avenir – 17 janvier 2017</a:t>
            </a:r>
            <a:endParaRPr lang="en-US" dirty="0"/>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2374779600"/>
      </p:ext>
    </p:extLst>
  </p:cSld>
  <p:clrMap bg1="lt1" tx1="dk1" bg2="lt2" tx2="dk2" accent1="accent1" accent2="accent2" accent3="accent3" accent4="accent4" accent5="accent5" accent6="accent6" hlink="hlink" folHlink="folHlink"/>
  <p:sldLayoutIdLst>
    <p:sldLayoutId id="2147483962" r:id="rId1"/>
    <p:sldLayoutId id="2147483963" r:id="rId2"/>
    <p:sldLayoutId id="2147483964" r:id="rId3"/>
    <p:sldLayoutId id="2147483965" r:id="rId4"/>
    <p:sldLayoutId id="2147483966" r:id="rId5"/>
    <p:sldLayoutId id="2147483967" r:id="rId6"/>
    <p:sldLayoutId id="2147483968" r:id="rId7"/>
    <p:sldLayoutId id="2147483969" r:id="rId8"/>
    <p:sldLayoutId id="2147483970" r:id="rId9"/>
    <p:sldLayoutId id="2147483971" r:id="rId10"/>
    <p:sldLayoutId id="2147483972"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fr-FR"/>
              <a:t>Modifiez le style du titre</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903D3520-E656-4556-B4AC-37BEA794D0BF}" type="datetime1">
              <a:rPr lang="en-US" smtClean="0"/>
              <a:t>1/17/2017</a:t>
            </a:fld>
            <a:endParaRPr lang="en-US" dirty="0"/>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r>
              <a:rPr lang="fr-FR"/>
              <a:t>Parcours avenir – 17 janvier 2017</a:t>
            </a:r>
            <a:endParaRPr lang="en-US" dirty="0"/>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233887388"/>
      </p:ext>
    </p:extLst>
  </p:cSld>
  <p:clrMap bg1="lt1" tx1="dk1" bg2="lt2" tx2="dk2" accent1="accent1" accent2="accent2" accent3="accent3" accent4="accent4" accent5="accent5" accent6="accent6" hlink="hlink" folHlink="folHlink"/>
  <p:sldLayoutIdLst>
    <p:sldLayoutId id="2147483974" r:id="rId1"/>
    <p:sldLayoutId id="2147483975" r:id="rId2"/>
    <p:sldLayoutId id="2147483976" r:id="rId3"/>
    <p:sldLayoutId id="2147483977" r:id="rId4"/>
    <p:sldLayoutId id="2147483978" r:id="rId5"/>
    <p:sldLayoutId id="2147483979" r:id="rId6"/>
    <p:sldLayoutId id="2147483980" r:id="rId7"/>
    <p:sldLayoutId id="2147483981" r:id="rId8"/>
    <p:sldLayoutId id="2147483982" r:id="rId9"/>
    <p:sldLayoutId id="2147483983" r:id="rId10"/>
    <p:sldLayoutId id="2147483984" r:id="rId11"/>
  </p:sldLayoutIdLst>
  <p:hf sldNum="0" hdr="0" dt="0"/>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51.xml"/><Relationship Id="rId5" Type="http://schemas.openxmlformats.org/officeDocument/2006/relationships/image" Target="../media/image4.jpg"/><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6.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52.xml"/><Relationship Id="rId5" Type="http://schemas.openxmlformats.org/officeDocument/2006/relationships/image" Target="../media/image7.jpeg"/><Relationship Id="rId4" Type="http://schemas.openxmlformats.org/officeDocument/2006/relationships/image" Target="../media/image6.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46.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45.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hyperlink" Target="http://www.education.gouv.fr/pid25535/bulletin_officiel.html?cid_bo=87834" TargetMode="External"/><Relationship Id="rId2" Type="http://schemas.openxmlformats.org/officeDocument/2006/relationships/notesSlide" Target="../notesSlides/notesSlide6.xml"/><Relationship Id="rId1" Type="http://schemas.openxmlformats.org/officeDocument/2006/relationships/slideLayout" Target="../slideLayouts/slideLayout4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6.xml"/></Relationships>
</file>

<file path=ppt/slides/_rels/slide9.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9.xml"/><Relationship Id="rId1" Type="http://schemas.openxmlformats.org/officeDocument/2006/relationships/slideLayout" Target="../slideLayouts/slideLayout4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LOGO_RENCHANTER.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20564931">
            <a:off x="800279" y="3858114"/>
            <a:ext cx="2544241" cy="2629904"/>
          </a:xfrm>
          <a:prstGeom prst="rect">
            <a:avLst/>
          </a:prstGeom>
          <a:solidFill>
            <a:srgbClr val="FFFF00"/>
          </a:solidFill>
        </p:spPr>
      </p:pic>
      <p:pic>
        <p:nvPicPr>
          <p:cNvPr id="4" name="Imag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7544" y="649651"/>
            <a:ext cx="2448272" cy="2520280"/>
          </a:xfrm>
          <a:prstGeom prst="rect">
            <a:avLst/>
          </a:prstGeom>
        </p:spPr>
      </p:pic>
      <p:sp>
        <p:nvSpPr>
          <p:cNvPr id="6" name="Rectangle à coins arrondis 5"/>
          <p:cNvSpPr/>
          <p:nvPr/>
        </p:nvSpPr>
        <p:spPr>
          <a:xfrm rot="454728">
            <a:off x="3905680" y="2411712"/>
            <a:ext cx="7170253" cy="3938776"/>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600" dirty="0"/>
              <a:t>Du Collège au Lycée : l’Ecole en mutation</a:t>
            </a:r>
          </a:p>
        </p:txBody>
      </p:sp>
      <p:sp>
        <p:nvSpPr>
          <p:cNvPr id="8" name="Espace réservé du pied de page 7"/>
          <p:cNvSpPr>
            <a:spLocks noGrp="1"/>
          </p:cNvSpPr>
          <p:nvPr>
            <p:ph type="ftr" sz="quarter" idx="11"/>
          </p:nvPr>
        </p:nvSpPr>
        <p:spPr/>
        <p:txBody>
          <a:bodyPr/>
          <a:lstStyle/>
          <a:p>
            <a:r>
              <a:rPr lang="fr-FR"/>
              <a:t>Parcours avenir – 17 janvier 2017</a:t>
            </a:r>
            <a:endParaRPr lang="en-US" dirty="0"/>
          </a:p>
        </p:txBody>
      </p:sp>
      <p:pic>
        <p:nvPicPr>
          <p:cNvPr id="7" name="Imag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187681" y="96769"/>
            <a:ext cx="3096343" cy="1512168"/>
          </a:xfrm>
          <a:prstGeom prst="rect">
            <a:avLst/>
          </a:prstGeom>
        </p:spPr>
      </p:pic>
    </p:spTree>
    <p:extLst>
      <p:ext uri="{BB962C8B-B14F-4D97-AF65-F5344CB8AC3E}">
        <p14:creationId xmlns:p14="http://schemas.microsoft.com/office/powerpoint/2010/main" val="29448194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La notion de parcours</a:t>
            </a:r>
          </a:p>
        </p:txBody>
      </p:sp>
      <p:pic>
        <p:nvPicPr>
          <p:cNvPr id="4" name="Espace réservé du contenu 3"/>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1264596" y="1911536"/>
            <a:ext cx="3638415" cy="3638415"/>
          </a:xfrm>
        </p:spPr>
      </p:pic>
      <p:sp>
        <p:nvSpPr>
          <p:cNvPr id="3" name="Espace réservé du contenu 2"/>
          <p:cNvSpPr>
            <a:spLocks noGrp="1"/>
          </p:cNvSpPr>
          <p:nvPr>
            <p:ph sz="half" idx="2"/>
          </p:nvPr>
        </p:nvSpPr>
        <p:spPr>
          <a:xfrm>
            <a:off x="5194570" y="1828800"/>
            <a:ext cx="6997430" cy="4351337"/>
          </a:xfrm>
        </p:spPr>
        <p:txBody>
          <a:bodyPr>
            <a:normAutofit lnSpcReduction="10000"/>
          </a:bodyPr>
          <a:lstStyle/>
          <a:p>
            <a:r>
              <a:rPr lang="fr-FR" dirty="0"/>
              <a:t>Chemin que l’on souhaite que les élèves empruntent et …</a:t>
            </a:r>
          </a:p>
          <a:p>
            <a:r>
              <a:rPr lang="fr-FR" dirty="0"/>
              <a:t>Celui qu’il vit effectivement , de façon personnelle et qu’il s’approprie progressivement </a:t>
            </a:r>
          </a:p>
          <a:p>
            <a:r>
              <a:rPr lang="fr-FR" dirty="0"/>
              <a:t>S’inscrit dans un curriculum : autour des programmes, des dispositifs pédagogiques, des expériences et des pratiques </a:t>
            </a:r>
          </a:p>
          <a:p>
            <a:pPr lvl="1"/>
            <a:r>
              <a:rPr lang="fr-FR" dirty="0"/>
              <a:t>Dans et hors de l’Ecole</a:t>
            </a:r>
          </a:p>
          <a:p>
            <a:r>
              <a:rPr lang="fr-FR" dirty="0"/>
              <a:t>Le SCCCC est le cadre de référence pour la mise en œuvre des parcours</a:t>
            </a:r>
          </a:p>
          <a:p>
            <a:endParaRPr lang="fr-FR" dirty="0"/>
          </a:p>
        </p:txBody>
      </p:sp>
      <p:sp>
        <p:nvSpPr>
          <p:cNvPr id="5" name="Espace réservé du pied de page 4"/>
          <p:cNvSpPr>
            <a:spLocks noGrp="1"/>
          </p:cNvSpPr>
          <p:nvPr>
            <p:ph type="ftr" sz="quarter" idx="11"/>
          </p:nvPr>
        </p:nvSpPr>
        <p:spPr/>
        <p:txBody>
          <a:bodyPr/>
          <a:lstStyle/>
          <a:p>
            <a:r>
              <a:rPr lang="fr-FR"/>
              <a:t>Parcours avenir – 17 janvier 2017</a:t>
            </a:r>
            <a:endParaRPr lang="en-US" dirty="0"/>
          </a:p>
        </p:txBody>
      </p:sp>
    </p:spTree>
    <p:extLst>
      <p:ext uri="{BB962C8B-B14F-4D97-AF65-F5344CB8AC3E}">
        <p14:creationId xmlns:p14="http://schemas.microsoft.com/office/powerpoint/2010/main" val="3499601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1981200" y="274638"/>
            <a:ext cx="8229600" cy="778098"/>
          </a:xfrm>
        </p:spPr>
        <p:txBody>
          <a:bodyPr>
            <a:normAutofit/>
          </a:bodyPr>
          <a:lstStyle/>
          <a:p>
            <a:br>
              <a:rPr lang="fr-FR" sz="2800" b="1" dirty="0"/>
            </a:br>
            <a:endParaRPr lang="fr-FR" sz="1200" dirty="0"/>
          </a:p>
        </p:txBody>
      </p:sp>
      <p:sp>
        <p:nvSpPr>
          <p:cNvPr id="5" name="Espace réservé du contenu 4"/>
          <p:cNvSpPr>
            <a:spLocks noGrp="1"/>
          </p:cNvSpPr>
          <p:nvPr>
            <p:ph idx="1"/>
          </p:nvPr>
        </p:nvSpPr>
        <p:spPr>
          <a:xfrm>
            <a:off x="2063552" y="195943"/>
            <a:ext cx="8229600" cy="6473417"/>
          </a:xfrm>
        </p:spPr>
        <p:txBody>
          <a:bodyPr>
            <a:normAutofit/>
          </a:bodyPr>
          <a:lstStyle/>
          <a:p>
            <a:pPr algn="ctr">
              <a:buNone/>
            </a:pPr>
            <a:r>
              <a:rPr lang="fr-FR" sz="4000" dirty="0"/>
              <a:t>TEMPS D’ECHANGES </a:t>
            </a:r>
          </a:p>
          <a:p>
            <a:pPr>
              <a:buNone/>
            </a:pPr>
            <a:r>
              <a:rPr lang="fr-FR" dirty="0"/>
              <a:t>20 min</a:t>
            </a:r>
          </a:p>
          <a:p>
            <a:pPr>
              <a:buNone/>
            </a:pPr>
            <a:r>
              <a:rPr lang="fr-FR" dirty="0"/>
              <a:t>En groupe de 4 </a:t>
            </a:r>
          </a:p>
          <a:p>
            <a:pPr>
              <a:buFontTx/>
              <a:buChar char="-"/>
            </a:pPr>
            <a:r>
              <a:rPr lang="fr-FR" b="1" dirty="0"/>
              <a:t>Qu’est-ce que je retiens de la journée d’immersion en LP</a:t>
            </a:r>
          </a:p>
          <a:p>
            <a:pPr lvl="1">
              <a:buFontTx/>
              <a:buChar char="-"/>
            </a:pPr>
            <a:r>
              <a:rPr lang="fr-FR" dirty="0"/>
              <a:t>Chacun exprime une idée, un point marquant</a:t>
            </a:r>
          </a:p>
          <a:p>
            <a:pPr>
              <a:buFontTx/>
              <a:buChar char="-"/>
            </a:pPr>
            <a:r>
              <a:rPr lang="fr-FR" dirty="0"/>
              <a:t>Le groupe :</a:t>
            </a:r>
          </a:p>
          <a:p>
            <a:pPr lvl="1">
              <a:buFontTx/>
              <a:buChar char="-"/>
            </a:pPr>
            <a:r>
              <a:rPr lang="fr-FR" b="1" dirty="0"/>
              <a:t>Nous retenons :</a:t>
            </a:r>
          </a:p>
          <a:p>
            <a:pPr lvl="2">
              <a:buFontTx/>
              <a:buChar char="-"/>
            </a:pPr>
            <a:r>
              <a:rPr lang="fr-FR" dirty="0"/>
              <a:t>Une idée forte partagée</a:t>
            </a:r>
          </a:p>
          <a:p>
            <a:pPr lvl="2">
              <a:buFontTx/>
              <a:buChar char="-"/>
            </a:pPr>
            <a:r>
              <a:rPr lang="fr-FR" dirty="0"/>
              <a:t>Une question qui reste ou qui se pose</a:t>
            </a:r>
          </a:p>
          <a:p>
            <a:pPr lvl="2">
              <a:buFontTx/>
              <a:buChar char="-"/>
            </a:pPr>
            <a:r>
              <a:rPr lang="fr-FR" dirty="0"/>
              <a:t>Une avancée du côté des enseignants</a:t>
            </a:r>
          </a:p>
          <a:p>
            <a:pPr lvl="2">
              <a:buFontTx/>
              <a:buChar char="-"/>
            </a:pPr>
            <a:endParaRPr lang="fr-FR" dirty="0"/>
          </a:p>
          <a:p>
            <a:pPr marL="274320" lvl="1" indent="0">
              <a:buNone/>
            </a:pPr>
            <a:r>
              <a:rPr lang="fr-FR" dirty="0"/>
              <a:t>1 fiche A3 à compléter</a:t>
            </a:r>
          </a:p>
          <a:p>
            <a:pPr marL="274320" lvl="1" indent="0">
              <a:buNone/>
            </a:pPr>
            <a:r>
              <a:rPr lang="fr-FR" dirty="0"/>
              <a:t>1 rapporteur pour partager : « Nous retenons » </a:t>
            </a:r>
          </a:p>
          <a:p>
            <a:pPr marL="0" indent="0">
              <a:buNone/>
            </a:pPr>
            <a:r>
              <a:rPr lang="fr-FR" dirty="0"/>
              <a:t>- Restitution</a:t>
            </a:r>
            <a:br>
              <a:rPr lang="fr-FR" dirty="0"/>
            </a:br>
            <a:endParaRPr lang="fr-FR" dirty="0"/>
          </a:p>
        </p:txBody>
      </p:sp>
      <p:sp>
        <p:nvSpPr>
          <p:cNvPr id="6" name="Espace réservé du pied de page 5"/>
          <p:cNvSpPr>
            <a:spLocks noGrp="1"/>
          </p:cNvSpPr>
          <p:nvPr>
            <p:ph type="ftr" sz="quarter" idx="11"/>
          </p:nvPr>
        </p:nvSpPr>
        <p:spPr/>
        <p:txBody>
          <a:bodyPr/>
          <a:lstStyle/>
          <a:p>
            <a:r>
              <a:rPr lang="fr-FR"/>
              <a:t>Parcours avenir – 17 janvier 2017</a:t>
            </a:r>
            <a:endParaRPr lang="fr-FR" dirty="0"/>
          </a:p>
        </p:txBody>
      </p:sp>
    </p:spTree>
    <p:extLst>
      <p:ext uri="{BB962C8B-B14F-4D97-AF65-F5344CB8AC3E}">
        <p14:creationId xmlns:p14="http://schemas.microsoft.com/office/powerpoint/2010/main" val="26309000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45127" y="415132"/>
            <a:ext cx="10515600" cy="1325562"/>
          </a:xfrm>
        </p:spPr>
        <p:txBody>
          <a:bodyPr>
            <a:normAutofit fontScale="90000"/>
          </a:bodyPr>
          <a:lstStyle/>
          <a:p>
            <a:br>
              <a:rPr lang="fr-FR" sz="5300" b="1" dirty="0"/>
            </a:br>
            <a:r>
              <a:rPr lang="fr-FR" sz="5300" b="1" dirty="0"/>
              <a:t>Des Parcours éducatifs </a:t>
            </a:r>
            <a:br>
              <a:rPr lang="fr-FR" b="1" dirty="0"/>
            </a:br>
            <a:r>
              <a:rPr lang="fr-FR" b="1" dirty="0"/>
              <a:t>à l'école, au collège et au lycée </a:t>
            </a:r>
            <a:br>
              <a:rPr lang="fr-FR" b="1" dirty="0"/>
            </a:br>
            <a:endParaRPr lang="fr-FR" b="1" dirty="0"/>
          </a:p>
        </p:txBody>
      </p:sp>
      <p:sp>
        <p:nvSpPr>
          <p:cNvPr id="6" name="Espace réservé du contenu 5"/>
          <p:cNvSpPr>
            <a:spLocks noGrp="1"/>
          </p:cNvSpPr>
          <p:nvPr>
            <p:ph idx="1"/>
          </p:nvPr>
        </p:nvSpPr>
        <p:spPr/>
        <p:txBody>
          <a:bodyPr>
            <a:normAutofit/>
          </a:bodyPr>
          <a:lstStyle/>
          <a:p>
            <a:r>
              <a:rPr lang="fr-FR" dirty="0"/>
              <a:t>Mis en place progressivement depuis la rentrée 2015, les quatre parcours éducatifs (Avenir, de Santé, d'Éducation artistique et culturelle, Citoyen) permettent de suivre le travail de l'élève dans ces différents domaines tout au long de sa scolarité.</a:t>
            </a:r>
          </a:p>
          <a:p>
            <a:endParaRPr lang="fr-FR" dirty="0"/>
          </a:p>
          <a:p>
            <a:pPr lvl="1"/>
            <a:r>
              <a:rPr lang="fr-FR" dirty="0"/>
              <a:t>Parcours d’Education Artistique et Culturelle</a:t>
            </a:r>
          </a:p>
          <a:p>
            <a:pPr lvl="2">
              <a:buFont typeface="Wingdings" panose="05000000000000000000" pitchFamily="2" charset="2"/>
              <a:buChar char=""/>
            </a:pPr>
            <a:r>
              <a:rPr lang="fr-FR" sz="1200" b="1" dirty="0">
                <a:solidFill>
                  <a:srgbClr val="7030A0"/>
                </a:solidFill>
              </a:rPr>
              <a:t>http://www.ec29.org/parcours-d-education-artistique-et-culturelle</a:t>
            </a:r>
          </a:p>
          <a:p>
            <a:pPr lvl="1"/>
            <a:r>
              <a:rPr lang="fr-FR" dirty="0"/>
              <a:t>Parcours Avenir</a:t>
            </a:r>
          </a:p>
          <a:p>
            <a:pPr lvl="1"/>
            <a:r>
              <a:rPr lang="fr-FR" dirty="0"/>
              <a:t>Parcours Santé</a:t>
            </a:r>
          </a:p>
          <a:p>
            <a:pPr lvl="1"/>
            <a:r>
              <a:rPr lang="fr-FR" dirty="0"/>
              <a:t>Parcours Citoyen</a:t>
            </a:r>
          </a:p>
          <a:p>
            <a:endParaRPr lang="fr-FR" dirty="0"/>
          </a:p>
        </p:txBody>
      </p:sp>
      <p:sp>
        <p:nvSpPr>
          <p:cNvPr id="5" name="Espace réservé du pied de page 4"/>
          <p:cNvSpPr>
            <a:spLocks noGrp="1"/>
          </p:cNvSpPr>
          <p:nvPr>
            <p:ph type="ftr" sz="quarter" idx="11"/>
          </p:nvPr>
        </p:nvSpPr>
        <p:spPr/>
        <p:txBody>
          <a:bodyPr/>
          <a:lstStyle/>
          <a:p>
            <a:r>
              <a:rPr lang="fr-FR"/>
              <a:t>Parcours avenir – 17 janvier 2017</a:t>
            </a:r>
            <a:endParaRPr lang="en-US" dirty="0"/>
          </a:p>
        </p:txBody>
      </p:sp>
      <p:pic>
        <p:nvPicPr>
          <p:cNvPr id="3" name="Image 2"/>
          <p:cNvPicPr>
            <a:picLocks noChangeAspect="1"/>
          </p:cNvPicPr>
          <p:nvPr/>
        </p:nvPicPr>
        <p:blipFill rotWithShape="1">
          <a:blip r:embed="rId3"/>
          <a:srcRect l="7630" t="-1681" r="2744" b="3168"/>
          <a:stretch/>
        </p:blipFill>
        <p:spPr>
          <a:xfrm>
            <a:off x="8031638" y="3516198"/>
            <a:ext cx="2771482" cy="2573517"/>
          </a:xfrm>
          <a:prstGeom prst="rect">
            <a:avLst/>
          </a:prstGeom>
        </p:spPr>
      </p:pic>
    </p:spTree>
    <p:extLst>
      <p:ext uri="{BB962C8B-B14F-4D97-AF65-F5344CB8AC3E}">
        <p14:creationId xmlns:p14="http://schemas.microsoft.com/office/powerpoint/2010/main" val="18922038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a:t>Parcours avenir – 17 janvier 2017</a:t>
            </a:r>
            <a:endParaRPr lang="en-US" dirty="0"/>
          </a:p>
        </p:txBody>
      </p:sp>
      <p:pic>
        <p:nvPicPr>
          <p:cNvPr id="3" name="Image 2"/>
          <p:cNvPicPr>
            <a:picLocks noChangeAspect="1"/>
          </p:cNvPicPr>
          <p:nvPr/>
        </p:nvPicPr>
        <p:blipFill>
          <a:blip r:embed="rId2"/>
          <a:stretch>
            <a:fillRect/>
          </a:stretch>
        </p:blipFill>
        <p:spPr>
          <a:xfrm>
            <a:off x="876693" y="88070"/>
            <a:ext cx="10492033" cy="6716054"/>
          </a:xfrm>
          <a:prstGeom prst="rect">
            <a:avLst/>
          </a:prstGeom>
        </p:spPr>
      </p:pic>
    </p:spTree>
    <p:extLst>
      <p:ext uri="{BB962C8B-B14F-4D97-AF65-F5344CB8AC3E}">
        <p14:creationId xmlns:p14="http://schemas.microsoft.com/office/powerpoint/2010/main" val="20608641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209800" y="620714"/>
            <a:ext cx="7772400" cy="4941887"/>
          </a:xfrm>
        </p:spPr>
        <p:txBody>
          <a:bodyPr/>
          <a:lstStyle/>
          <a:p>
            <a:pPr eaLnBrk="1" hangingPunct="1"/>
            <a:r>
              <a:rPr lang="fr-FR" altLang="fr-FR" sz="5400" dirty="0">
                <a:solidFill>
                  <a:srgbClr val="FF3300"/>
                </a:solidFill>
              </a:rPr>
              <a:t> </a:t>
            </a:r>
            <a:br>
              <a:rPr lang="fr-FR" altLang="fr-FR" sz="5400" dirty="0">
                <a:solidFill>
                  <a:srgbClr val="FF3300"/>
                </a:solidFill>
              </a:rPr>
            </a:br>
            <a:r>
              <a:rPr lang="fr-FR" altLang="fr-FR" sz="5400" dirty="0">
                <a:solidFill>
                  <a:srgbClr val="FF3300"/>
                </a:solidFill>
              </a:rPr>
              <a:t>PARCOURS AVENIR </a:t>
            </a:r>
            <a:br>
              <a:rPr lang="fr-FR" altLang="fr-FR" sz="5400" dirty="0">
                <a:solidFill>
                  <a:srgbClr val="FF3300"/>
                </a:solidFill>
              </a:rPr>
            </a:br>
            <a:r>
              <a:rPr lang="fr-FR" altLang="fr-FR" sz="5400" dirty="0">
                <a:solidFill>
                  <a:srgbClr val="FF3300"/>
                </a:solidFill>
              </a:rPr>
              <a:t>Apprendre à s’orienter </a:t>
            </a:r>
            <a:br>
              <a:rPr lang="fr-FR" altLang="fr-FR" sz="5400" dirty="0">
                <a:solidFill>
                  <a:srgbClr val="FF3300"/>
                </a:solidFill>
              </a:rPr>
            </a:br>
            <a:r>
              <a:rPr lang="fr-FR" altLang="fr-FR" sz="5400" dirty="0">
                <a:solidFill>
                  <a:srgbClr val="FF3300"/>
                </a:solidFill>
              </a:rPr>
              <a:t>tout au long de la vie </a:t>
            </a:r>
            <a:br>
              <a:rPr lang="fr-FR" altLang="fr-FR" sz="4000" dirty="0"/>
            </a:br>
            <a:br>
              <a:rPr lang="fr-FR" altLang="fr-FR" sz="4000" dirty="0">
                <a:solidFill>
                  <a:srgbClr val="FF0000"/>
                </a:solidFill>
              </a:rPr>
            </a:br>
            <a:r>
              <a:rPr lang="fr-FR" altLang="fr-FR" sz="4000" dirty="0">
                <a:solidFill>
                  <a:srgbClr val="FF0000"/>
                </a:solidFill>
              </a:rPr>
              <a:t>Bref historique</a:t>
            </a:r>
            <a:br>
              <a:rPr lang="fr-FR" altLang="fr-FR" sz="4000" dirty="0">
                <a:solidFill>
                  <a:srgbClr val="FF6600"/>
                </a:solidFill>
              </a:rPr>
            </a:br>
            <a:endParaRPr lang="fr-FR" altLang="fr-FR" sz="4000" dirty="0">
              <a:solidFill>
                <a:srgbClr val="FF6600"/>
              </a:solidFill>
            </a:endParaRPr>
          </a:p>
        </p:txBody>
      </p:sp>
      <p:sp>
        <p:nvSpPr>
          <p:cNvPr id="2" name="Espace réservé du pied de page 1"/>
          <p:cNvSpPr>
            <a:spLocks noGrp="1"/>
          </p:cNvSpPr>
          <p:nvPr>
            <p:ph type="ftr" sz="quarter" idx="11"/>
          </p:nvPr>
        </p:nvSpPr>
        <p:spPr/>
        <p:txBody>
          <a:bodyPr/>
          <a:lstStyle/>
          <a:p>
            <a:r>
              <a:rPr lang="fr-FR"/>
              <a:t>Parcours avenir – 17 janvier 2017</a:t>
            </a:r>
            <a:endParaRPr lang="en-US" dirty="0"/>
          </a:p>
        </p:txBody>
      </p:sp>
    </p:spTree>
    <p:extLst>
      <p:ext uri="{BB962C8B-B14F-4D97-AF65-F5344CB8AC3E}">
        <p14:creationId xmlns:p14="http://schemas.microsoft.com/office/powerpoint/2010/main" val="33652354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body" idx="1"/>
          </p:nvPr>
        </p:nvSpPr>
        <p:spPr>
          <a:xfrm>
            <a:off x="1981200" y="765175"/>
            <a:ext cx="8229600" cy="5360988"/>
          </a:xfrm>
        </p:spPr>
        <p:txBody>
          <a:bodyPr/>
          <a:lstStyle/>
          <a:p>
            <a:pPr marL="0" indent="0" algn="ctr">
              <a:buNone/>
              <a:defRPr/>
            </a:pPr>
            <a:r>
              <a:rPr lang="fr-FR" altLang="fr-FR" sz="5400" b="1" dirty="0">
                <a:solidFill>
                  <a:srgbClr val="000066"/>
                </a:solidFill>
              </a:rPr>
              <a:t>1989</a:t>
            </a:r>
            <a:r>
              <a:rPr lang="fr-FR" altLang="fr-FR" sz="3600" dirty="0">
                <a:solidFill>
                  <a:srgbClr val="000066"/>
                </a:solidFill>
              </a:rPr>
              <a:t> </a:t>
            </a:r>
          </a:p>
          <a:p>
            <a:pPr eaLnBrk="1" hangingPunct="1">
              <a:defRPr/>
            </a:pPr>
            <a:endParaRPr lang="fr-FR" altLang="fr-FR" sz="3600" dirty="0">
              <a:solidFill>
                <a:srgbClr val="000066"/>
              </a:solidFill>
            </a:endParaRPr>
          </a:p>
          <a:p>
            <a:pPr eaLnBrk="1" hangingPunct="1">
              <a:defRPr/>
            </a:pPr>
            <a:r>
              <a:rPr lang="fr-FR" altLang="fr-FR" sz="3600" dirty="0">
                <a:solidFill>
                  <a:srgbClr val="000066"/>
                </a:solidFill>
              </a:rPr>
              <a:t>la </a:t>
            </a:r>
            <a:r>
              <a:rPr lang="fr-FR" altLang="fr-FR" sz="3600" b="1" dirty="0">
                <a:solidFill>
                  <a:srgbClr val="000066"/>
                </a:solidFill>
              </a:rPr>
              <a:t>loi d’orientation</a:t>
            </a:r>
            <a:r>
              <a:rPr lang="fr-FR" altLang="fr-FR" sz="3600" dirty="0">
                <a:solidFill>
                  <a:srgbClr val="000066"/>
                </a:solidFill>
              </a:rPr>
              <a:t> met le jeune au centre du système éducatif pour lui permettre de construire son projet personnel.</a:t>
            </a:r>
          </a:p>
          <a:p>
            <a:pPr eaLnBrk="1" hangingPunct="1">
              <a:buFontTx/>
              <a:buNone/>
              <a:defRPr/>
            </a:pPr>
            <a:endParaRPr lang="fr-FR" altLang="fr-FR" dirty="0">
              <a:solidFill>
                <a:srgbClr val="000066"/>
              </a:solidFill>
            </a:endParaRPr>
          </a:p>
        </p:txBody>
      </p:sp>
      <p:sp>
        <p:nvSpPr>
          <p:cNvPr id="2" name="Espace réservé du pied de page 1"/>
          <p:cNvSpPr>
            <a:spLocks noGrp="1"/>
          </p:cNvSpPr>
          <p:nvPr>
            <p:ph type="ftr" sz="quarter" idx="11"/>
          </p:nvPr>
        </p:nvSpPr>
        <p:spPr/>
        <p:txBody>
          <a:bodyPr/>
          <a:lstStyle/>
          <a:p>
            <a:r>
              <a:rPr lang="fr-FR"/>
              <a:t>Parcours avenir – 17 janvier 2017</a:t>
            </a:r>
            <a:endParaRPr lang="en-US" dirty="0"/>
          </a:p>
        </p:txBody>
      </p:sp>
    </p:spTree>
    <p:extLst>
      <p:ext uri="{BB962C8B-B14F-4D97-AF65-F5344CB8AC3E}">
        <p14:creationId xmlns:p14="http://schemas.microsoft.com/office/powerpoint/2010/main" val="15425064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body" idx="1"/>
          </p:nvPr>
        </p:nvSpPr>
        <p:spPr>
          <a:xfrm>
            <a:off x="1919288" y="908050"/>
            <a:ext cx="8229600" cy="4114800"/>
          </a:xfrm>
        </p:spPr>
        <p:txBody>
          <a:bodyPr/>
          <a:lstStyle/>
          <a:p>
            <a:pPr eaLnBrk="1" hangingPunct="1">
              <a:defRPr/>
            </a:pPr>
            <a:endParaRPr lang="fr-FR" altLang="fr-FR" sz="4000" dirty="0"/>
          </a:p>
          <a:p>
            <a:pPr marL="0" indent="0" algn="ctr">
              <a:buNone/>
              <a:defRPr/>
            </a:pPr>
            <a:r>
              <a:rPr lang="fr-FR" altLang="fr-FR" sz="6000" b="1" dirty="0">
                <a:solidFill>
                  <a:srgbClr val="000066"/>
                </a:solidFill>
              </a:rPr>
              <a:t>1996 </a:t>
            </a:r>
          </a:p>
          <a:p>
            <a:pPr marL="0" indent="0">
              <a:buNone/>
              <a:defRPr/>
            </a:pPr>
            <a:endParaRPr lang="fr-FR" altLang="fr-FR" sz="4000" dirty="0">
              <a:solidFill>
                <a:srgbClr val="000066"/>
              </a:solidFill>
            </a:endParaRPr>
          </a:p>
          <a:p>
            <a:pPr marL="0" indent="0">
              <a:buNone/>
              <a:defRPr/>
            </a:pPr>
            <a:r>
              <a:rPr lang="fr-FR" altLang="fr-FR" sz="4000" dirty="0">
                <a:solidFill>
                  <a:srgbClr val="000066"/>
                </a:solidFill>
              </a:rPr>
              <a:t>l’éducation à l’orientation permet au jeune de construire son projet en développant des compétences.</a:t>
            </a:r>
          </a:p>
        </p:txBody>
      </p:sp>
      <p:sp>
        <p:nvSpPr>
          <p:cNvPr id="2" name="Espace réservé du pied de page 1"/>
          <p:cNvSpPr>
            <a:spLocks noGrp="1"/>
          </p:cNvSpPr>
          <p:nvPr>
            <p:ph type="ftr" sz="quarter" idx="11"/>
          </p:nvPr>
        </p:nvSpPr>
        <p:spPr/>
        <p:txBody>
          <a:bodyPr/>
          <a:lstStyle/>
          <a:p>
            <a:r>
              <a:rPr lang="fr-FR"/>
              <a:t>Parcours avenir – 17 janvier 2017</a:t>
            </a:r>
            <a:endParaRPr lang="en-US" dirty="0"/>
          </a:p>
        </p:txBody>
      </p:sp>
    </p:spTree>
    <p:extLst>
      <p:ext uri="{BB962C8B-B14F-4D97-AF65-F5344CB8AC3E}">
        <p14:creationId xmlns:p14="http://schemas.microsoft.com/office/powerpoint/2010/main" val="37986610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fr-FR" altLang="fr-FR"/>
              <a:t>Les compétences à développer</a:t>
            </a:r>
          </a:p>
        </p:txBody>
      </p:sp>
      <p:sp>
        <p:nvSpPr>
          <p:cNvPr id="5123" name="Rectangle 3"/>
          <p:cNvSpPr>
            <a:spLocks noGrp="1" noChangeArrowheads="1"/>
          </p:cNvSpPr>
          <p:nvPr>
            <p:ph type="body" idx="1"/>
          </p:nvPr>
        </p:nvSpPr>
        <p:spPr>
          <a:xfrm>
            <a:off x="1981200" y="2133601"/>
            <a:ext cx="8229600" cy="3992563"/>
          </a:xfrm>
        </p:spPr>
        <p:txBody>
          <a:bodyPr/>
          <a:lstStyle/>
          <a:p>
            <a:pPr eaLnBrk="1" hangingPunct="1">
              <a:lnSpc>
                <a:spcPct val="90000"/>
              </a:lnSpc>
            </a:pPr>
            <a:r>
              <a:rPr lang="fr-FR" altLang="fr-FR">
                <a:cs typeface="Times New Roman" panose="02020603050405020304" pitchFamily="18" charset="0"/>
              </a:rPr>
              <a:t>Connaissance de l’univers professionnel </a:t>
            </a:r>
          </a:p>
          <a:p>
            <a:pPr eaLnBrk="1" hangingPunct="1">
              <a:lnSpc>
                <a:spcPct val="90000"/>
              </a:lnSpc>
            </a:pPr>
            <a:r>
              <a:rPr lang="fr-FR" altLang="fr-FR">
                <a:cs typeface="Times New Roman" panose="02020603050405020304" pitchFamily="18" charset="0"/>
              </a:rPr>
              <a:t>Connaissance des systèmes de formation </a:t>
            </a:r>
          </a:p>
          <a:p>
            <a:pPr eaLnBrk="1" hangingPunct="1">
              <a:lnSpc>
                <a:spcPct val="90000"/>
              </a:lnSpc>
            </a:pPr>
            <a:r>
              <a:rPr lang="fr-FR" altLang="fr-FR">
                <a:cs typeface="Times New Roman" panose="02020603050405020304" pitchFamily="18" charset="0"/>
              </a:rPr>
              <a:t>Construction d’une représentation positive de soi</a:t>
            </a:r>
            <a:endParaRPr lang="fr-FR" altLang="fr-FR"/>
          </a:p>
          <a:p>
            <a:pPr eaLnBrk="1" hangingPunct="1">
              <a:lnSpc>
                <a:spcPct val="90000"/>
              </a:lnSpc>
            </a:pPr>
            <a:r>
              <a:rPr lang="fr-FR" altLang="fr-FR">
                <a:cs typeface="Times New Roman" panose="02020603050405020304" pitchFamily="18" charset="0"/>
              </a:rPr>
              <a:t>Compétences et savoirs transversaux</a:t>
            </a:r>
          </a:p>
          <a:p>
            <a:pPr eaLnBrk="1" hangingPunct="1">
              <a:lnSpc>
                <a:spcPct val="90000"/>
              </a:lnSpc>
            </a:pPr>
            <a:endParaRPr lang="fr-FR" altLang="fr-FR">
              <a:cs typeface="Times New Roman" panose="02020603050405020304" pitchFamily="18" charset="0"/>
            </a:endParaRPr>
          </a:p>
          <a:p>
            <a:pPr eaLnBrk="1" hangingPunct="1">
              <a:lnSpc>
                <a:spcPct val="90000"/>
              </a:lnSpc>
              <a:buFontTx/>
              <a:buNone/>
            </a:pPr>
            <a:endParaRPr lang="fr-FR" altLang="fr-FR">
              <a:cs typeface="Times New Roman" panose="02020603050405020304" pitchFamily="18" charset="0"/>
            </a:endParaRPr>
          </a:p>
          <a:p>
            <a:pPr lvl="1" algn="r" eaLnBrk="1" hangingPunct="1">
              <a:lnSpc>
                <a:spcPct val="90000"/>
              </a:lnSpc>
              <a:buFontTx/>
              <a:buNone/>
            </a:pPr>
            <a:r>
              <a:rPr lang="fr-FR" altLang="fr-FR" sz="1800" i="1"/>
              <a:t>extrait </a:t>
            </a:r>
            <a:r>
              <a:rPr lang="en-GB" altLang="fr-FR" sz="1800" i="1">
                <a:cs typeface="Times New Roman" panose="02020603050405020304" pitchFamily="18" charset="0"/>
              </a:rPr>
              <a:t>BO 31-5/9/96 – BO 38-24/10/96 – BO 24-11/6/98</a:t>
            </a:r>
            <a:endParaRPr lang="fr-FR" altLang="fr-FR" sz="1800" i="1">
              <a:cs typeface="Times New Roman" panose="02020603050405020304" pitchFamily="18" charset="0"/>
            </a:endParaRPr>
          </a:p>
        </p:txBody>
      </p:sp>
      <p:sp>
        <p:nvSpPr>
          <p:cNvPr id="2" name="Espace réservé du pied de page 1"/>
          <p:cNvSpPr>
            <a:spLocks noGrp="1"/>
          </p:cNvSpPr>
          <p:nvPr>
            <p:ph type="ftr" sz="quarter" idx="11"/>
          </p:nvPr>
        </p:nvSpPr>
        <p:spPr/>
        <p:txBody>
          <a:bodyPr/>
          <a:lstStyle/>
          <a:p>
            <a:r>
              <a:rPr lang="fr-FR"/>
              <a:t>Parcours avenir – 17 janvier 2017</a:t>
            </a:r>
            <a:endParaRPr lang="en-US" dirty="0"/>
          </a:p>
        </p:txBody>
      </p:sp>
    </p:spTree>
    <p:extLst>
      <p:ext uri="{BB962C8B-B14F-4D97-AF65-F5344CB8AC3E}">
        <p14:creationId xmlns:p14="http://schemas.microsoft.com/office/powerpoint/2010/main" val="19645092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209800" y="304800"/>
            <a:ext cx="7772400" cy="914400"/>
          </a:xfrm>
        </p:spPr>
        <p:txBody>
          <a:bodyPr/>
          <a:lstStyle/>
          <a:p>
            <a:pPr eaLnBrk="1" hangingPunct="1"/>
            <a:r>
              <a:rPr lang="fr-FR" altLang="fr-FR" sz="4000">
                <a:solidFill>
                  <a:srgbClr val="FF9A00"/>
                </a:solidFill>
                <a:latin typeface="Helvetica" panose="020B0604020202020204" pitchFamily="34" charset="0"/>
              </a:rPr>
              <a:t>L’éducation à l’orientation</a:t>
            </a:r>
          </a:p>
        </p:txBody>
      </p:sp>
      <p:sp>
        <p:nvSpPr>
          <p:cNvPr id="30723" name="Rectangle 3"/>
          <p:cNvSpPr>
            <a:spLocks noGrp="1" noChangeArrowheads="1"/>
          </p:cNvSpPr>
          <p:nvPr>
            <p:ph type="body" idx="1"/>
          </p:nvPr>
        </p:nvSpPr>
        <p:spPr>
          <a:xfrm>
            <a:off x="2209800" y="1447800"/>
            <a:ext cx="7772400" cy="4953000"/>
          </a:xfrm>
        </p:spPr>
        <p:txBody>
          <a:bodyPr/>
          <a:lstStyle/>
          <a:p>
            <a:pPr eaLnBrk="1" hangingPunct="1">
              <a:defRPr/>
            </a:pPr>
            <a:r>
              <a:rPr lang="fr-FR" dirty="0"/>
              <a:t>Une démarche </a:t>
            </a:r>
          </a:p>
          <a:p>
            <a:pPr lvl="2" eaLnBrk="1" hangingPunct="1">
              <a:defRPr/>
            </a:pPr>
            <a:r>
              <a:rPr lang="fr-FR" dirty="0">
                <a:solidFill>
                  <a:srgbClr val="FF0000"/>
                </a:solidFill>
                <a:effectLst>
                  <a:outerShdw blurRad="38100" dist="38100" dir="2700000" algn="tl">
                    <a:srgbClr val="000000"/>
                  </a:outerShdw>
                </a:effectLst>
              </a:rPr>
              <a:t>continue, </a:t>
            </a:r>
          </a:p>
          <a:p>
            <a:pPr lvl="2" eaLnBrk="1" hangingPunct="1">
              <a:defRPr/>
            </a:pPr>
            <a:r>
              <a:rPr lang="fr-FR" dirty="0">
                <a:solidFill>
                  <a:srgbClr val="FF0000"/>
                </a:solidFill>
                <a:effectLst>
                  <a:outerShdw blurRad="38100" dist="38100" dir="2700000" algn="tl">
                    <a:srgbClr val="000000"/>
                  </a:outerShdw>
                </a:effectLst>
              </a:rPr>
              <a:t>collective, </a:t>
            </a:r>
          </a:p>
          <a:p>
            <a:pPr lvl="2" eaLnBrk="1" hangingPunct="1">
              <a:defRPr/>
            </a:pPr>
            <a:r>
              <a:rPr lang="fr-FR" dirty="0">
                <a:solidFill>
                  <a:srgbClr val="FF0000"/>
                </a:solidFill>
                <a:effectLst>
                  <a:outerShdw blurRad="38100" dist="38100" dir="2700000" algn="tl">
                    <a:srgbClr val="000000"/>
                  </a:outerShdw>
                </a:effectLst>
              </a:rPr>
              <a:t>cohérente  </a:t>
            </a:r>
          </a:p>
          <a:p>
            <a:pPr lvl="2" eaLnBrk="1" hangingPunct="1">
              <a:defRPr/>
            </a:pPr>
            <a:r>
              <a:rPr lang="fr-FR" dirty="0">
                <a:solidFill>
                  <a:srgbClr val="FF0000"/>
                </a:solidFill>
                <a:effectLst>
                  <a:outerShdw blurRad="38100" dist="38100" dir="2700000" algn="tl">
                    <a:srgbClr val="000000"/>
                  </a:outerShdw>
                </a:effectLst>
              </a:rPr>
              <a:t>concertée</a:t>
            </a:r>
          </a:p>
          <a:p>
            <a:pPr eaLnBrk="1" hangingPunct="1">
              <a:defRPr/>
            </a:pPr>
            <a:endParaRPr lang="fr-FR" sz="2400" dirty="0">
              <a:solidFill>
                <a:srgbClr val="FF0000"/>
              </a:solidFill>
              <a:effectLst>
                <a:outerShdw blurRad="38100" dist="38100" dir="2700000" algn="tl">
                  <a:srgbClr val="000000"/>
                </a:outerShdw>
              </a:effectLst>
            </a:endParaRPr>
          </a:p>
          <a:p>
            <a:pPr eaLnBrk="1" hangingPunct="1">
              <a:defRPr/>
            </a:pPr>
            <a:r>
              <a:rPr lang="fr-FR" dirty="0"/>
              <a:t>Autour d’actions pédagogiques reliées aux disciplines d’enseignement pour donner du sens</a:t>
            </a:r>
          </a:p>
          <a:p>
            <a:pPr eaLnBrk="1" hangingPunct="1">
              <a:buFontTx/>
              <a:buNone/>
              <a:defRPr/>
            </a:pPr>
            <a:endParaRPr lang="fr-FR" dirty="0"/>
          </a:p>
          <a:p>
            <a:pPr algn="r" eaLnBrk="1" hangingPunct="1">
              <a:buFontTx/>
              <a:buNone/>
              <a:defRPr/>
            </a:pPr>
            <a:r>
              <a:rPr lang="fr-FR" sz="1800" i="1" dirty="0"/>
              <a:t>Source : extrait du rapport du HCEE, 2004</a:t>
            </a:r>
            <a:endParaRPr lang="fr-FR" dirty="0"/>
          </a:p>
        </p:txBody>
      </p:sp>
      <p:sp>
        <p:nvSpPr>
          <p:cNvPr id="2" name="Espace réservé du pied de page 1"/>
          <p:cNvSpPr>
            <a:spLocks noGrp="1"/>
          </p:cNvSpPr>
          <p:nvPr>
            <p:ph type="ftr" sz="quarter" idx="11"/>
          </p:nvPr>
        </p:nvSpPr>
        <p:spPr/>
        <p:txBody>
          <a:bodyPr/>
          <a:lstStyle/>
          <a:p>
            <a:r>
              <a:rPr lang="fr-FR"/>
              <a:t>Parcours avenir – 17 janvier 2017</a:t>
            </a:r>
            <a:endParaRPr lang="en-US" dirty="0"/>
          </a:p>
        </p:txBody>
      </p:sp>
    </p:spTree>
    <p:extLst>
      <p:ext uri="{BB962C8B-B14F-4D97-AF65-F5344CB8AC3E}">
        <p14:creationId xmlns:p14="http://schemas.microsoft.com/office/powerpoint/2010/main" val="5529099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re 1"/>
          <p:cNvSpPr>
            <a:spLocks noGrp="1"/>
          </p:cNvSpPr>
          <p:nvPr>
            <p:ph type="title"/>
          </p:nvPr>
        </p:nvSpPr>
        <p:spPr>
          <a:xfrm>
            <a:off x="1981200" y="231775"/>
            <a:ext cx="8229600" cy="1143000"/>
          </a:xfrm>
        </p:spPr>
        <p:txBody>
          <a:bodyPr/>
          <a:lstStyle/>
          <a:p>
            <a:r>
              <a:rPr lang="fr-FR" altLang="fr-FR" sz="6000" b="1"/>
              <a:t>2008</a:t>
            </a:r>
          </a:p>
        </p:txBody>
      </p:sp>
      <p:sp>
        <p:nvSpPr>
          <p:cNvPr id="7171" name="Espace réservé du contenu 2"/>
          <p:cNvSpPr>
            <a:spLocks noGrp="1"/>
          </p:cNvSpPr>
          <p:nvPr>
            <p:ph idx="1"/>
          </p:nvPr>
        </p:nvSpPr>
        <p:spPr/>
        <p:txBody>
          <a:bodyPr/>
          <a:lstStyle/>
          <a:p>
            <a:r>
              <a:rPr lang="fr-FR" altLang="fr-FR"/>
              <a:t>PDMF : Parcours de Découverte des Métiers et des Formations</a:t>
            </a:r>
          </a:p>
          <a:p>
            <a:pPr lvl="1">
              <a:buFont typeface="Wingdings" panose="05000000000000000000" pitchFamily="2" charset="2"/>
              <a:buChar char="Ø"/>
            </a:pPr>
            <a:r>
              <a:rPr lang="fr-FR" altLang="fr-FR"/>
              <a:t>Donner à chacun les compétences pour construire ses choix personnels et éviter le décrochage scolaire.</a:t>
            </a:r>
          </a:p>
          <a:p>
            <a:pPr lvl="1">
              <a:buFont typeface="Wingdings" panose="05000000000000000000" pitchFamily="2" charset="2"/>
              <a:buChar char="Ø"/>
            </a:pPr>
            <a:endParaRPr lang="fr-FR" altLang="fr-FR"/>
          </a:p>
          <a:p>
            <a:r>
              <a:rPr lang="fr-FR" altLang="fr-FR"/>
              <a:t>En relation avec les 7 grandes Compétences </a:t>
            </a:r>
          </a:p>
          <a:p>
            <a:pPr>
              <a:buFontTx/>
              <a:buNone/>
            </a:pPr>
            <a:r>
              <a:rPr lang="fr-FR" altLang="fr-FR"/>
              <a:t>		</a:t>
            </a:r>
            <a:r>
              <a:rPr lang="fr-FR" altLang="fr-FR" i="1"/>
              <a:t>6 « Compétences sociales et civiques »</a:t>
            </a:r>
          </a:p>
          <a:p>
            <a:pPr>
              <a:buFontTx/>
              <a:buNone/>
            </a:pPr>
            <a:r>
              <a:rPr lang="fr-FR" altLang="fr-FR"/>
              <a:t> 	et  </a:t>
            </a:r>
            <a:r>
              <a:rPr lang="fr-FR" altLang="fr-FR" i="1"/>
              <a:t>7 « Autonomie et initiative »</a:t>
            </a:r>
            <a:endParaRPr lang="fr-FR" altLang="fr-FR"/>
          </a:p>
          <a:p>
            <a:endParaRPr lang="fr-FR" altLang="fr-FR"/>
          </a:p>
        </p:txBody>
      </p:sp>
      <p:sp>
        <p:nvSpPr>
          <p:cNvPr id="2" name="Espace réservé du pied de page 1"/>
          <p:cNvSpPr>
            <a:spLocks noGrp="1"/>
          </p:cNvSpPr>
          <p:nvPr>
            <p:ph type="ftr" sz="quarter" idx="11"/>
          </p:nvPr>
        </p:nvSpPr>
        <p:spPr/>
        <p:txBody>
          <a:bodyPr/>
          <a:lstStyle/>
          <a:p>
            <a:r>
              <a:rPr lang="fr-FR"/>
              <a:t>Parcours avenir – 17 janvier 2017</a:t>
            </a:r>
            <a:endParaRPr lang="en-US" dirty="0"/>
          </a:p>
        </p:txBody>
      </p:sp>
    </p:spTree>
    <p:extLst>
      <p:ext uri="{BB962C8B-B14F-4D97-AF65-F5344CB8AC3E}">
        <p14:creationId xmlns:p14="http://schemas.microsoft.com/office/powerpoint/2010/main" val="36559498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41247" y="457200"/>
            <a:ext cx="3663019" cy="1600197"/>
          </a:xfrm>
        </p:spPr>
        <p:txBody>
          <a:bodyPr/>
          <a:lstStyle/>
          <a:p>
            <a:r>
              <a:rPr lang="fr-FR" b="1" dirty="0">
                <a:solidFill>
                  <a:srgbClr val="0070C0"/>
                </a:solidFill>
              </a:rPr>
              <a:t>Des transformations de l’Ecole </a:t>
            </a:r>
          </a:p>
        </p:txBody>
      </p:sp>
      <p:sp>
        <p:nvSpPr>
          <p:cNvPr id="3" name="Espace réservé du contenu 2"/>
          <p:cNvSpPr>
            <a:spLocks noGrp="1"/>
          </p:cNvSpPr>
          <p:nvPr>
            <p:ph idx="1"/>
          </p:nvPr>
        </p:nvSpPr>
        <p:spPr>
          <a:xfrm>
            <a:off x="5661497" y="685800"/>
            <a:ext cx="4921835" cy="5486400"/>
          </a:xfrm>
        </p:spPr>
        <p:txBody>
          <a:bodyPr>
            <a:normAutofit/>
          </a:bodyPr>
          <a:lstStyle/>
          <a:p>
            <a:endParaRPr lang="fr-FR" dirty="0"/>
          </a:p>
          <a:p>
            <a:r>
              <a:rPr lang="fr-FR" dirty="0"/>
              <a:t>Nouveaux programmes</a:t>
            </a:r>
          </a:p>
          <a:p>
            <a:r>
              <a:rPr lang="fr-FR" dirty="0"/>
              <a:t>Nouveau SCCCC</a:t>
            </a:r>
          </a:p>
          <a:p>
            <a:r>
              <a:rPr lang="fr-FR" dirty="0"/>
              <a:t>Nouveaux cycles </a:t>
            </a:r>
          </a:p>
          <a:p>
            <a:r>
              <a:rPr lang="fr-FR" dirty="0"/>
              <a:t>Cycle 3</a:t>
            </a:r>
          </a:p>
          <a:p>
            <a:r>
              <a:rPr lang="fr-FR" dirty="0"/>
              <a:t>Parcours éducatifs </a:t>
            </a:r>
          </a:p>
          <a:p>
            <a:r>
              <a:rPr lang="fr-FR" dirty="0"/>
              <a:t>Compétence</a:t>
            </a:r>
          </a:p>
          <a:p>
            <a:r>
              <a:rPr lang="fr-FR" dirty="0"/>
              <a:t>Evaluation positive </a:t>
            </a:r>
          </a:p>
          <a:p>
            <a:r>
              <a:rPr lang="fr-FR" dirty="0"/>
              <a:t>Nouvelles procédures d’orientation</a:t>
            </a:r>
          </a:p>
          <a:p>
            <a:endParaRPr lang="fr-FR" dirty="0"/>
          </a:p>
        </p:txBody>
      </p:sp>
      <p:sp>
        <p:nvSpPr>
          <p:cNvPr id="5" name="Espace réservé du pied de page 4"/>
          <p:cNvSpPr>
            <a:spLocks noGrp="1"/>
          </p:cNvSpPr>
          <p:nvPr>
            <p:ph type="ftr" sz="quarter" idx="11"/>
          </p:nvPr>
        </p:nvSpPr>
        <p:spPr/>
        <p:txBody>
          <a:bodyPr/>
          <a:lstStyle/>
          <a:p>
            <a:r>
              <a:rPr lang="fr-FR"/>
              <a:t>Parcours avenir – 17 janvier 2017</a:t>
            </a:r>
            <a:endParaRPr lang="en-US" dirty="0"/>
          </a:p>
        </p:txBody>
      </p:sp>
      <p:sp>
        <p:nvSpPr>
          <p:cNvPr id="7" name="Espace réservé du texte 6"/>
          <p:cNvSpPr>
            <a:spLocks noGrp="1"/>
          </p:cNvSpPr>
          <p:nvPr>
            <p:ph type="body" sz="half" idx="2"/>
          </p:nvPr>
        </p:nvSpPr>
        <p:spPr>
          <a:xfrm>
            <a:off x="841247" y="2099734"/>
            <a:ext cx="4011161" cy="3810001"/>
          </a:xfrm>
        </p:spPr>
        <p:txBody>
          <a:bodyPr/>
          <a:lstStyle/>
          <a:p>
            <a:r>
              <a:rPr lang="fr-FR" sz="1400" b="1" dirty="0">
                <a:solidFill>
                  <a:srgbClr val="FF0000"/>
                </a:solidFill>
              </a:rPr>
              <a:t>Pour un nouveau peuple scolaire </a:t>
            </a:r>
          </a:p>
          <a:p>
            <a:endParaRPr lang="fr-FR" dirty="0"/>
          </a:p>
        </p:txBody>
      </p:sp>
      <p:pic>
        <p:nvPicPr>
          <p:cNvPr id="8" name="Picture 4" descr="https://encrypted-tbn3.gstatic.com/images?q=tbn:ANd9GcSIxeqdaGAUvt-AxPY-fYyik7pHV1isAumkgkmLWJ0cjT2xhRGw6w"/>
          <p:cNvPicPr>
            <a:picLocks noChangeAspect="1" noChangeArrowheads="1"/>
          </p:cNvPicPr>
          <p:nvPr/>
        </p:nvPicPr>
        <p:blipFill>
          <a:blip r:embed="rId3" cstate="print"/>
          <a:srcRect/>
          <a:stretch>
            <a:fillRect/>
          </a:stretch>
        </p:blipFill>
        <p:spPr bwMode="auto">
          <a:xfrm rot="1156816">
            <a:off x="2297464" y="2925139"/>
            <a:ext cx="3145913" cy="2159188"/>
          </a:xfrm>
          <a:prstGeom prst="rect">
            <a:avLst/>
          </a:prstGeom>
          <a:noFill/>
        </p:spPr>
      </p:pic>
      <p:pic>
        <p:nvPicPr>
          <p:cNvPr id="9" name="Picture 2" descr="http://www.coupdepouce.com/img/photos/biz/cdp/manque-motivation-ecole-410.jpg"/>
          <p:cNvPicPr>
            <a:picLocks noChangeAspect="1" noChangeArrowheads="1"/>
          </p:cNvPicPr>
          <p:nvPr/>
        </p:nvPicPr>
        <p:blipFill rotWithShape="1">
          <a:blip r:embed="rId4" cstate="print"/>
          <a:srcRect l="-3416" t="-1" r="-11640" b="-9775"/>
          <a:stretch/>
        </p:blipFill>
        <p:spPr bwMode="auto">
          <a:xfrm>
            <a:off x="107504" y="2567311"/>
            <a:ext cx="3587674" cy="2467620"/>
          </a:xfrm>
          <a:prstGeom prst="rect">
            <a:avLst/>
          </a:prstGeom>
          <a:noFill/>
        </p:spPr>
      </p:pic>
      <p:pic>
        <p:nvPicPr>
          <p:cNvPr id="10" name="Picture 6" descr="https://encrypted-tbn1.gstatic.com/images?q=tbn:ANd9GcQ5lCychnyyGUjwlRZLKNBeBKPrPxQxYDdLzhdasJd0jmWnjFrEcA"/>
          <p:cNvPicPr>
            <a:picLocks noChangeAspect="1" noChangeArrowheads="1"/>
          </p:cNvPicPr>
          <p:nvPr/>
        </p:nvPicPr>
        <p:blipFill>
          <a:blip r:embed="rId5" cstate="print"/>
          <a:srcRect/>
          <a:stretch>
            <a:fillRect/>
          </a:stretch>
        </p:blipFill>
        <p:spPr bwMode="auto">
          <a:xfrm>
            <a:off x="979808" y="4598018"/>
            <a:ext cx="3169405" cy="2229711"/>
          </a:xfrm>
          <a:prstGeom prst="rect">
            <a:avLst/>
          </a:prstGeom>
          <a:noFill/>
        </p:spPr>
      </p:pic>
      <p:pic>
        <p:nvPicPr>
          <p:cNvPr id="11" name="Picture 2" descr="http://www.coupdepouce.com/img/photos/biz/cdp/manque-motivation-ecole-410.jpg"/>
          <p:cNvPicPr>
            <a:picLocks noChangeAspect="1" noChangeArrowheads="1"/>
          </p:cNvPicPr>
          <p:nvPr/>
        </p:nvPicPr>
        <p:blipFill rotWithShape="1">
          <a:blip r:embed="rId4" cstate="print"/>
          <a:srcRect l="-3416" t="-1" r="-11640" b="-9775"/>
          <a:stretch/>
        </p:blipFill>
        <p:spPr bwMode="auto">
          <a:xfrm>
            <a:off x="32158" y="2604102"/>
            <a:ext cx="3587674" cy="2467620"/>
          </a:xfrm>
          <a:prstGeom prst="rect">
            <a:avLst/>
          </a:prstGeom>
          <a:noFill/>
        </p:spPr>
      </p:pic>
    </p:spTree>
    <p:extLst>
      <p:ext uri="{BB962C8B-B14F-4D97-AF65-F5344CB8AC3E}">
        <p14:creationId xmlns:p14="http://schemas.microsoft.com/office/powerpoint/2010/main" val="18394212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919288" y="260350"/>
            <a:ext cx="8229600" cy="6453188"/>
          </a:xfrm>
        </p:spPr>
        <p:txBody>
          <a:bodyPr/>
          <a:lstStyle/>
          <a:p>
            <a:pPr algn="ctr" eaLnBrk="1" hangingPunct="1">
              <a:defRPr/>
            </a:pPr>
            <a:r>
              <a:rPr lang="fr-FR" sz="4000" b="1" dirty="0">
                <a:solidFill>
                  <a:schemeClr val="accent4">
                    <a:lumMod val="50000"/>
                  </a:schemeClr>
                </a:solidFill>
              </a:rPr>
              <a:t>Des enjeux éducatifs:</a:t>
            </a:r>
          </a:p>
          <a:p>
            <a:pPr eaLnBrk="1" hangingPunct="1">
              <a:defRPr/>
            </a:pPr>
            <a:endParaRPr lang="fr-FR" sz="2000" dirty="0"/>
          </a:p>
          <a:p>
            <a:pPr eaLnBrk="1" hangingPunct="1">
              <a:buFont typeface="Arial" pitchFamily="34" charset="0"/>
              <a:buChar char="•"/>
              <a:defRPr/>
            </a:pPr>
            <a:r>
              <a:rPr lang="fr-FR" sz="2000" dirty="0"/>
              <a:t> </a:t>
            </a:r>
            <a:r>
              <a:rPr lang="fr-FR" sz="2400" dirty="0"/>
              <a:t>Développer son ambition sociale et scolaire </a:t>
            </a:r>
          </a:p>
          <a:p>
            <a:pPr eaLnBrk="1" hangingPunct="1">
              <a:buFont typeface="Arial" pitchFamily="34" charset="0"/>
              <a:buChar char="•"/>
              <a:defRPr/>
            </a:pPr>
            <a:r>
              <a:rPr lang="fr-FR" sz="2400" dirty="0"/>
              <a:t> Construire son projet de formation et d’orientation en découvrant les principes et la diversité du monde économique, social et professionnel en constante évolution</a:t>
            </a:r>
          </a:p>
          <a:p>
            <a:pPr eaLnBrk="1" hangingPunct="1">
              <a:buFont typeface="Arial" pitchFamily="34" charset="0"/>
              <a:buChar char="•"/>
              <a:defRPr/>
            </a:pPr>
            <a:r>
              <a:rPr lang="fr-FR" sz="2400" dirty="0"/>
              <a:t> Permettre  au jeune : </a:t>
            </a:r>
          </a:p>
          <a:p>
            <a:pPr lvl="1" eaLnBrk="1" hangingPunct="1">
              <a:buFont typeface="Wingdings" pitchFamily="2" charset="2"/>
              <a:buChar char="ü"/>
              <a:defRPr/>
            </a:pPr>
            <a:r>
              <a:rPr lang="fr-FR" dirty="0"/>
              <a:t>de s’informer sur les possibilités de formation et les voies d’accès aux divers champs professionnels </a:t>
            </a:r>
          </a:p>
          <a:p>
            <a:pPr lvl="1" eaLnBrk="1" hangingPunct="1">
              <a:buFont typeface="Wingdings" pitchFamily="2" charset="2"/>
              <a:buChar char="ü"/>
              <a:defRPr/>
            </a:pPr>
            <a:r>
              <a:rPr lang="fr-FR" dirty="0"/>
              <a:t>de découvrir la complexité de toute activité professionnelle, des savoirs et de l’expérience qu’elle requiert</a:t>
            </a:r>
          </a:p>
          <a:p>
            <a:pPr lvl="1" eaLnBrk="1" hangingPunct="1">
              <a:buFont typeface="Wingdings" pitchFamily="2" charset="2"/>
              <a:buChar char="ü"/>
              <a:defRPr/>
            </a:pPr>
            <a:r>
              <a:rPr lang="fr-FR" dirty="0"/>
              <a:t>de favoriser son engagement dans un projet individuel ou collectif </a:t>
            </a:r>
            <a:endParaRPr lang="fr-FR" sz="2000" dirty="0"/>
          </a:p>
          <a:p>
            <a:pPr eaLnBrk="1" hangingPunct="1">
              <a:defRPr/>
            </a:pPr>
            <a:endParaRPr lang="fr-FR" dirty="0"/>
          </a:p>
        </p:txBody>
      </p:sp>
      <p:sp>
        <p:nvSpPr>
          <p:cNvPr id="2" name="Espace réservé du pied de page 1"/>
          <p:cNvSpPr>
            <a:spLocks noGrp="1"/>
          </p:cNvSpPr>
          <p:nvPr>
            <p:ph type="ftr" sz="quarter" idx="11"/>
          </p:nvPr>
        </p:nvSpPr>
        <p:spPr/>
        <p:txBody>
          <a:bodyPr/>
          <a:lstStyle/>
          <a:p>
            <a:r>
              <a:rPr lang="fr-FR"/>
              <a:t>Parcours avenir – 17 janvier 2017</a:t>
            </a:r>
            <a:endParaRPr lang="en-US" dirty="0"/>
          </a:p>
        </p:txBody>
      </p:sp>
    </p:spTree>
    <p:extLst>
      <p:ext uri="{BB962C8B-B14F-4D97-AF65-F5344CB8AC3E}">
        <p14:creationId xmlns:p14="http://schemas.microsoft.com/office/powerpoint/2010/main" val="36259672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981200" y="260350"/>
            <a:ext cx="8229600" cy="6408738"/>
          </a:xfrm>
        </p:spPr>
        <p:txBody>
          <a:bodyPr/>
          <a:lstStyle/>
          <a:p>
            <a:pPr eaLnBrk="1" hangingPunct="1">
              <a:buFontTx/>
              <a:buNone/>
              <a:defRPr/>
            </a:pPr>
            <a:r>
              <a:rPr lang="fr-FR" b="1" dirty="0">
                <a:solidFill>
                  <a:schemeClr val="accent6">
                    <a:lumMod val="50000"/>
                  </a:schemeClr>
                </a:solidFill>
              </a:rPr>
              <a:t>Les 3 objectifs du Parcours Avenir :</a:t>
            </a:r>
          </a:p>
          <a:p>
            <a:pPr eaLnBrk="1" hangingPunct="1">
              <a:buFontTx/>
              <a:buNone/>
              <a:defRPr/>
            </a:pPr>
            <a:endParaRPr lang="fr-FR" sz="2400" dirty="0"/>
          </a:p>
          <a:p>
            <a:pPr eaLnBrk="1" hangingPunct="1">
              <a:defRPr/>
            </a:pPr>
            <a:r>
              <a:rPr lang="fr-FR" b="1" dirty="0"/>
              <a:t>objectif 1 - Permettre à l'élève de découvrir le monde économique et professionnel </a:t>
            </a:r>
            <a:endParaRPr lang="fr-FR" dirty="0"/>
          </a:p>
          <a:p>
            <a:pPr eaLnBrk="1" hangingPunct="1">
              <a:buFontTx/>
              <a:buNone/>
              <a:defRPr/>
            </a:pPr>
            <a:r>
              <a:rPr lang="fr-FR" dirty="0"/>
              <a:t> </a:t>
            </a:r>
          </a:p>
          <a:p>
            <a:pPr eaLnBrk="1" hangingPunct="1">
              <a:defRPr/>
            </a:pPr>
            <a:r>
              <a:rPr lang="fr-FR" b="1" dirty="0"/>
              <a:t>objectif 2  - Développer chez l'élève le sens de l'engagement et de l'initiative </a:t>
            </a:r>
            <a:endParaRPr lang="fr-FR" dirty="0"/>
          </a:p>
          <a:p>
            <a:pPr eaLnBrk="1" hangingPunct="1">
              <a:buFontTx/>
              <a:buNone/>
              <a:defRPr/>
            </a:pPr>
            <a:r>
              <a:rPr lang="fr-FR" dirty="0"/>
              <a:t> </a:t>
            </a:r>
          </a:p>
          <a:p>
            <a:pPr eaLnBrk="1" hangingPunct="1">
              <a:defRPr/>
            </a:pPr>
            <a:r>
              <a:rPr lang="fr-FR" b="1" dirty="0"/>
              <a:t>objectif 3 - Permettre à l'élève d'élaborer son projet d'orientation scolaire et professionnelle.</a:t>
            </a:r>
          </a:p>
          <a:p>
            <a:pPr eaLnBrk="1" hangingPunct="1">
              <a:defRPr/>
            </a:pPr>
            <a:endParaRPr lang="fr-FR" dirty="0"/>
          </a:p>
          <a:p>
            <a:pPr eaLnBrk="1" hangingPunct="1">
              <a:buFontTx/>
              <a:buNone/>
              <a:defRPr/>
            </a:pPr>
            <a:r>
              <a:rPr lang="fr-FR" dirty="0"/>
              <a:t>Dimension individuelle et dimension collective. </a:t>
            </a:r>
          </a:p>
          <a:p>
            <a:pPr eaLnBrk="1" hangingPunct="1">
              <a:defRPr/>
            </a:pPr>
            <a:endParaRPr lang="fr-FR" dirty="0"/>
          </a:p>
          <a:p>
            <a:pPr eaLnBrk="1" hangingPunct="1">
              <a:defRPr/>
            </a:pPr>
            <a:endParaRPr lang="fr-FR" b="1" dirty="0">
              <a:solidFill>
                <a:schemeClr val="accent6">
                  <a:lumMod val="50000"/>
                </a:schemeClr>
              </a:solidFill>
            </a:endParaRPr>
          </a:p>
          <a:p>
            <a:pPr eaLnBrk="1" hangingPunct="1">
              <a:defRPr/>
            </a:pPr>
            <a:endParaRPr lang="fr-FR" dirty="0"/>
          </a:p>
        </p:txBody>
      </p:sp>
      <p:sp>
        <p:nvSpPr>
          <p:cNvPr id="2" name="Espace réservé du pied de page 1"/>
          <p:cNvSpPr>
            <a:spLocks noGrp="1"/>
          </p:cNvSpPr>
          <p:nvPr>
            <p:ph type="ftr" sz="quarter" idx="11"/>
          </p:nvPr>
        </p:nvSpPr>
        <p:spPr/>
        <p:txBody>
          <a:bodyPr/>
          <a:lstStyle/>
          <a:p>
            <a:r>
              <a:rPr lang="fr-FR"/>
              <a:t>Parcours avenir – 17 janvier 2017</a:t>
            </a:r>
            <a:endParaRPr lang="en-US" dirty="0"/>
          </a:p>
        </p:txBody>
      </p:sp>
    </p:spTree>
    <p:extLst>
      <p:ext uri="{BB962C8B-B14F-4D97-AF65-F5344CB8AC3E}">
        <p14:creationId xmlns:p14="http://schemas.microsoft.com/office/powerpoint/2010/main" val="19134759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Compétence …</a:t>
            </a:r>
          </a:p>
        </p:txBody>
      </p:sp>
      <p:sp>
        <p:nvSpPr>
          <p:cNvPr id="3" name="Espace réservé du contenu 2"/>
          <p:cNvSpPr>
            <a:spLocks noGrp="1"/>
          </p:cNvSpPr>
          <p:nvPr>
            <p:ph idx="1"/>
          </p:nvPr>
        </p:nvSpPr>
        <p:spPr/>
        <p:txBody>
          <a:bodyPr>
            <a:normAutofit/>
          </a:bodyPr>
          <a:lstStyle/>
          <a:p>
            <a:pPr algn="just"/>
            <a:r>
              <a:rPr lang="fr-FR" b="1" dirty="0"/>
              <a:t>La compétence est une qualification. </a:t>
            </a:r>
          </a:p>
          <a:p>
            <a:pPr marL="0" indent="0" algn="just">
              <a:buNone/>
            </a:pPr>
            <a:endParaRPr lang="fr-FR" b="1" dirty="0"/>
          </a:p>
          <a:p>
            <a:pPr algn="just"/>
            <a:r>
              <a:rPr lang="fr-FR" b="1" dirty="0"/>
              <a:t>Elle se décline en savoirs (connaissances), en savoir-faire (pratiques) et en savoir-être (comportements relationnels) ainsi qu’en des aptitudes physiques.</a:t>
            </a:r>
          </a:p>
          <a:p>
            <a:pPr marL="0" indent="0" algn="just">
              <a:buNone/>
            </a:pPr>
            <a:endParaRPr lang="fr-FR" b="1" dirty="0"/>
          </a:p>
          <a:p>
            <a:pPr algn="just"/>
            <a:r>
              <a:rPr lang="fr-FR" b="1" dirty="0"/>
              <a:t>Elle est acquise, mise en œuvre ou non sur le poste pour remplir les tâches qui sont attendues. Elle se distingue en cela du potentiel qui serait une "compétence en devenir".</a:t>
            </a:r>
          </a:p>
          <a:p>
            <a:endParaRPr lang="fr-FR" dirty="0"/>
          </a:p>
        </p:txBody>
      </p:sp>
      <p:sp>
        <p:nvSpPr>
          <p:cNvPr id="4" name="Espace réservé du pied de page 3"/>
          <p:cNvSpPr>
            <a:spLocks noGrp="1"/>
          </p:cNvSpPr>
          <p:nvPr>
            <p:ph type="ftr" sz="quarter" idx="11"/>
          </p:nvPr>
        </p:nvSpPr>
        <p:spPr/>
        <p:txBody>
          <a:bodyPr/>
          <a:lstStyle/>
          <a:p>
            <a:r>
              <a:rPr lang="fr-FR"/>
              <a:t>Parcours avenir – 17 janvier 2017</a:t>
            </a:r>
            <a:endParaRPr lang="en-US" dirty="0"/>
          </a:p>
        </p:txBody>
      </p:sp>
    </p:spTree>
    <p:extLst>
      <p:ext uri="{BB962C8B-B14F-4D97-AF65-F5344CB8AC3E}">
        <p14:creationId xmlns:p14="http://schemas.microsoft.com/office/powerpoint/2010/main" val="35248296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Construction du Parcours Avenir et Compétence </a:t>
            </a:r>
          </a:p>
        </p:txBody>
      </p:sp>
      <p:sp>
        <p:nvSpPr>
          <p:cNvPr id="3" name="Espace réservé du contenu 2"/>
          <p:cNvSpPr>
            <a:spLocks noGrp="1"/>
          </p:cNvSpPr>
          <p:nvPr>
            <p:ph idx="1"/>
          </p:nvPr>
        </p:nvSpPr>
        <p:spPr/>
        <p:txBody>
          <a:bodyPr/>
          <a:lstStyle/>
          <a:p>
            <a:r>
              <a:rPr lang="fr-FR" b="1" dirty="0">
                <a:latin typeface="Calibri" charset="0"/>
              </a:rPr>
              <a:t>La  compétence </a:t>
            </a:r>
            <a:r>
              <a:rPr lang="fr-FR" dirty="0">
                <a:latin typeface="Calibri" charset="0"/>
              </a:rPr>
              <a:t>est : « l’aptitude à mobiliser ses ressources  pour accomplir une tâche ou faire face à une situation complexe ou inédite »</a:t>
            </a:r>
            <a:endParaRPr lang="fr-FR" sz="2100" dirty="0"/>
          </a:p>
          <a:p>
            <a:pPr lvl="1"/>
            <a:r>
              <a:rPr lang="fr-FR" sz="2100" dirty="0"/>
              <a:t>Un savoir agir réfléchi</a:t>
            </a:r>
          </a:p>
          <a:p>
            <a:pPr lvl="1"/>
            <a:r>
              <a:rPr lang="fr-FR" sz="2100" dirty="0"/>
              <a:t>Entrainer au </a:t>
            </a:r>
            <a:r>
              <a:rPr lang="fr-FR" sz="2100" dirty="0" err="1"/>
              <a:t>Feed</a:t>
            </a:r>
            <a:r>
              <a:rPr lang="fr-FR" sz="2100" dirty="0"/>
              <a:t> back : attitude réflexive       </a:t>
            </a:r>
            <a:r>
              <a:rPr lang="fr-FR" dirty="0"/>
              <a:t> (Michel Develay)</a:t>
            </a:r>
          </a:p>
          <a:p>
            <a:r>
              <a:rPr lang="fr-FR" dirty="0"/>
              <a:t>La compétence est maîtrisée si l’élève sait la mobiliser de manière relativement stable, dans le temps, mais aussi dans la variété des situations rencontrées. Si évaluer une tâche consiste à examiner la pertinence de la réponse apportée par l’élève dans une situation et un contexte donnés, évaluer la maîtrise d’une compétence demande de mettre en regard plusieurs tâches et situations, sur un temps un peu long.</a:t>
            </a:r>
          </a:p>
          <a:p>
            <a:endParaRPr lang="fr-FR" dirty="0"/>
          </a:p>
        </p:txBody>
      </p:sp>
      <p:sp>
        <p:nvSpPr>
          <p:cNvPr id="4" name="Espace réservé du pied de page 3"/>
          <p:cNvSpPr>
            <a:spLocks noGrp="1"/>
          </p:cNvSpPr>
          <p:nvPr>
            <p:ph type="ftr" sz="quarter" idx="11"/>
          </p:nvPr>
        </p:nvSpPr>
        <p:spPr/>
        <p:txBody>
          <a:bodyPr/>
          <a:lstStyle/>
          <a:p>
            <a:r>
              <a:rPr lang="fr-FR"/>
              <a:t>Parcours avenir – 17 janvier 2017</a:t>
            </a:r>
            <a:endParaRPr lang="en-US" dirty="0"/>
          </a:p>
        </p:txBody>
      </p:sp>
    </p:spTree>
    <p:extLst>
      <p:ext uri="{BB962C8B-B14F-4D97-AF65-F5344CB8AC3E}">
        <p14:creationId xmlns:p14="http://schemas.microsoft.com/office/powerpoint/2010/main" val="12590844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Témoignages / expérience : </a:t>
            </a:r>
          </a:p>
        </p:txBody>
      </p:sp>
      <p:sp>
        <p:nvSpPr>
          <p:cNvPr id="3" name="Espace réservé du contenu 2"/>
          <p:cNvSpPr>
            <a:spLocks noGrp="1"/>
          </p:cNvSpPr>
          <p:nvPr>
            <p:ph idx="1"/>
          </p:nvPr>
        </p:nvSpPr>
        <p:spPr/>
        <p:txBody>
          <a:bodyPr/>
          <a:lstStyle/>
          <a:p>
            <a:r>
              <a:rPr lang="fr-FR" dirty="0"/>
              <a:t>Magali MORVAN</a:t>
            </a:r>
          </a:p>
          <a:p>
            <a:r>
              <a:rPr lang="fr-FR" dirty="0"/>
              <a:t>Martine LE STRAT</a:t>
            </a:r>
          </a:p>
        </p:txBody>
      </p:sp>
      <p:sp>
        <p:nvSpPr>
          <p:cNvPr id="4" name="Espace réservé du pied de page 3"/>
          <p:cNvSpPr>
            <a:spLocks noGrp="1"/>
          </p:cNvSpPr>
          <p:nvPr>
            <p:ph type="ftr" sz="quarter" idx="11"/>
          </p:nvPr>
        </p:nvSpPr>
        <p:spPr/>
        <p:txBody>
          <a:bodyPr/>
          <a:lstStyle/>
          <a:p>
            <a:r>
              <a:rPr lang="fr-FR"/>
              <a:t>Parcours avenir – 17 janvier 2017</a:t>
            </a:r>
            <a:endParaRPr lang="en-US" dirty="0"/>
          </a:p>
        </p:txBody>
      </p:sp>
    </p:spTree>
    <p:extLst>
      <p:ext uri="{BB962C8B-B14F-4D97-AF65-F5344CB8AC3E}">
        <p14:creationId xmlns:p14="http://schemas.microsoft.com/office/powerpoint/2010/main" val="18600606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Atelier : </a:t>
            </a:r>
          </a:p>
        </p:txBody>
      </p:sp>
      <p:sp>
        <p:nvSpPr>
          <p:cNvPr id="3" name="Espace réservé du contenu 2"/>
          <p:cNvSpPr>
            <a:spLocks noGrp="1"/>
          </p:cNvSpPr>
          <p:nvPr>
            <p:ph idx="1"/>
          </p:nvPr>
        </p:nvSpPr>
        <p:spPr/>
        <p:txBody>
          <a:bodyPr/>
          <a:lstStyle/>
          <a:p>
            <a:pPr marL="0" indent="0">
              <a:buNone/>
            </a:pPr>
            <a:r>
              <a:rPr lang="fr-FR" dirty="0"/>
              <a:t>Travail de groupe : </a:t>
            </a:r>
          </a:p>
          <a:p>
            <a:pPr>
              <a:buFontTx/>
              <a:buChar char="-"/>
            </a:pPr>
            <a:r>
              <a:rPr lang="fr-FR" dirty="0"/>
              <a:t>Appropriation du document « parcours Avenir du 1/07/15 »</a:t>
            </a:r>
          </a:p>
          <a:p>
            <a:pPr>
              <a:buFontTx/>
              <a:buChar char="-"/>
            </a:pPr>
            <a:r>
              <a:rPr lang="fr-FR" dirty="0"/>
              <a:t>Réalisation d’une fiche pédagogique d’une action menée ou possible en lien avec un objectif du Parcours Avenir </a:t>
            </a:r>
          </a:p>
        </p:txBody>
      </p:sp>
      <p:sp>
        <p:nvSpPr>
          <p:cNvPr id="4" name="Espace réservé du pied de page 3"/>
          <p:cNvSpPr>
            <a:spLocks noGrp="1"/>
          </p:cNvSpPr>
          <p:nvPr>
            <p:ph type="ftr" sz="quarter" idx="11"/>
          </p:nvPr>
        </p:nvSpPr>
        <p:spPr/>
        <p:txBody>
          <a:bodyPr/>
          <a:lstStyle/>
          <a:p>
            <a:r>
              <a:rPr lang="fr-FR"/>
              <a:t>Parcours avenir – 17 janvier 2017</a:t>
            </a:r>
            <a:endParaRPr lang="en-US" dirty="0"/>
          </a:p>
        </p:txBody>
      </p:sp>
    </p:spTree>
    <p:extLst>
      <p:ext uri="{BB962C8B-B14F-4D97-AF65-F5344CB8AC3E}">
        <p14:creationId xmlns:p14="http://schemas.microsoft.com/office/powerpoint/2010/main" val="19374532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a:t>Un point d’étape sur les nouvelles dispositions d’accompagnement et d’orientation </a:t>
            </a:r>
          </a:p>
        </p:txBody>
      </p:sp>
      <p:sp>
        <p:nvSpPr>
          <p:cNvPr id="6" name="Sous-titre 5"/>
          <p:cNvSpPr>
            <a:spLocks noGrp="1"/>
          </p:cNvSpPr>
          <p:nvPr>
            <p:ph type="subTitle" idx="1"/>
          </p:nvPr>
        </p:nvSpPr>
        <p:spPr/>
        <p:txBody>
          <a:bodyPr/>
          <a:lstStyle/>
          <a:p>
            <a:endParaRPr lang="fr-FR"/>
          </a:p>
        </p:txBody>
      </p:sp>
      <p:sp>
        <p:nvSpPr>
          <p:cNvPr id="4" name="Espace réservé du pied de page 3"/>
          <p:cNvSpPr>
            <a:spLocks noGrp="1"/>
          </p:cNvSpPr>
          <p:nvPr>
            <p:ph type="ftr" sz="quarter" idx="11"/>
          </p:nvPr>
        </p:nvSpPr>
        <p:spPr/>
        <p:txBody>
          <a:bodyPr/>
          <a:lstStyle/>
          <a:p>
            <a:r>
              <a:rPr lang="fr-FR"/>
              <a:t>Parcours avenir – 17 janvier 2017</a:t>
            </a:r>
            <a:endParaRPr lang="en-US" dirty="0"/>
          </a:p>
        </p:txBody>
      </p:sp>
    </p:spTree>
    <p:extLst>
      <p:ext uri="{BB962C8B-B14F-4D97-AF65-F5344CB8AC3E}">
        <p14:creationId xmlns:p14="http://schemas.microsoft.com/office/powerpoint/2010/main" val="35446962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Des nouvelles procédures d’accompagnement et d’orientation</a:t>
            </a:r>
          </a:p>
        </p:txBody>
      </p:sp>
      <p:sp>
        <p:nvSpPr>
          <p:cNvPr id="3" name="Espace réservé du contenu 2"/>
          <p:cNvSpPr>
            <a:spLocks noGrp="1"/>
          </p:cNvSpPr>
          <p:nvPr>
            <p:ph idx="1"/>
          </p:nvPr>
        </p:nvSpPr>
        <p:spPr/>
        <p:txBody>
          <a:bodyPr>
            <a:normAutofit lnSpcReduction="10000"/>
          </a:bodyPr>
          <a:lstStyle/>
          <a:p>
            <a:pPr marL="0" indent="0">
              <a:buNone/>
            </a:pPr>
            <a:r>
              <a:rPr lang="fr-FR" b="1" dirty="0"/>
              <a:t>Les dispositions de décret n° 2014-1377 du 18/11/14</a:t>
            </a:r>
            <a:r>
              <a:rPr lang="fr-FR" dirty="0"/>
              <a:t> relatif aux procédures d’orientation </a:t>
            </a:r>
            <a:r>
              <a:rPr lang="fr-FR" b="1" dirty="0"/>
              <a:t>sont entrées en vigueur au 1</a:t>
            </a:r>
            <a:r>
              <a:rPr lang="fr-FR" b="1" baseline="30000" dirty="0"/>
              <a:t>er</a:t>
            </a:r>
            <a:r>
              <a:rPr lang="fr-FR" b="1" dirty="0"/>
              <a:t> septembre 2015</a:t>
            </a:r>
            <a:r>
              <a:rPr lang="fr-FR" dirty="0"/>
              <a:t>, et s’appliquent en </a:t>
            </a:r>
            <a:r>
              <a:rPr lang="fr-FR" b="1" dirty="0"/>
              <a:t>juin 2016</a:t>
            </a:r>
            <a:r>
              <a:rPr lang="fr-FR" dirty="0"/>
              <a:t> pour les décisions d’orientation.  </a:t>
            </a:r>
          </a:p>
          <a:p>
            <a:r>
              <a:rPr lang="fr-FR" b="1" dirty="0"/>
              <a:t>Un accompagnement pédagogique adapté aux besoins de tous les élèves </a:t>
            </a:r>
            <a:r>
              <a:rPr lang="fr-FR" dirty="0"/>
              <a:t>est mis en place </a:t>
            </a:r>
            <a:r>
              <a:rPr lang="fr-FR" i="1" dirty="0"/>
              <a:t>(par ex. un programme personnalisé de réussite éducative)</a:t>
            </a:r>
            <a:r>
              <a:rPr lang="fr-FR" dirty="0"/>
              <a:t> et obligatoirement lorsqu'un élève est autorisé à redoubler</a:t>
            </a:r>
            <a:r>
              <a:rPr lang="fr-FR" i="1" dirty="0"/>
              <a:t>.</a:t>
            </a:r>
            <a:r>
              <a:rPr lang="fr-FR" dirty="0"/>
              <a:t> </a:t>
            </a:r>
          </a:p>
          <a:p>
            <a:pPr lvl="0"/>
            <a:r>
              <a:rPr lang="fr-FR" b="1" dirty="0"/>
              <a:t>Le redoublement</a:t>
            </a:r>
            <a:r>
              <a:rPr lang="fr-FR" dirty="0"/>
              <a:t> est </a:t>
            </a:r>
            <a:r>
              <a:rPr lang="fr-FR" b="1" dirty="0"/>
              <a:t>exceptionnel</a:t>
            </a:r>
            <a:r>
              <a:rPr lang="fr-FR" dirty="0"/>
              <a:t>. Il est mis en œuvre dans les conditions prévues par le décret, à savoir : </a:t>
            </a:r>
          </a:p>
          <a:p>
            <a:pPr lvl="1"/>
            <a:r>
              <a:rPr lang="fr-FR" dirty="0"/>
              <a:t>apparaître comme étant de nature à pallier une période importante de rupture des apprentissages scolaires,</a:t>
            </a:r>
          </a:p>
          <a:p>
            <a:pPr lvl="1"/>
            <a:r>
              <a:rPr lang="fr-FR" dirty="0"/>
              <a:t>obtenir l’accord écrit des représentants légaux de l'élève,</a:t>
            </a:r>
          </a:p>
          <a:p>
            <a:pPr lvl="1"/>
            <a:r>
              <a:rPr lang="fr-FR" dirty="0"/>
              <a:t>recueillir l'avis du conseil de classe. </a:t>
            </a:r>
          </a:p>
          <a:p>
            <a:r>
              <a:rPr lang="fr-FR" b="1" dirty="0"/>
              <a:t>Dans les fiches de dialogue : le redoublement n’apparaît plus comme une demande possible de la famille, ni comme une proposition du conseil de classe.</a:t>
            </a:r>
            <a:r>
              <a:rPr lang="fr-FR" dirty="0"/>
              <a:t> </a:t>
            </a:r>
          </a:p>
          <a:p>
            <a:endParaRPr lang="fr-FR" dirty="0"/>
          </a:p>
        </p:txBody>
      </p:sp>
      <p:sp>
        <p:nvSpPr>
          <p:cNvPr id="4" name="Espace réservé du pied de page 3"/>
          <p:cNvSpPr>
            <a:spLocks noGrp="1"/>
          </p:cNvSpPr>
          <p:nvPr>
            <p:ph type="ftr" sz="quarter" idx="11"/>
          </p:nvPr>
        </p:nvSpPr>
        <p:spPr/>
        <p:txBody>
          <a:bodyPr/>
          <a:lstStyle/>
          <a:p>
            <a:r>
              <a:rPr lang="fr-FR"/>
              <a:t>Parcours avenir – 17 janvier 2017</a:t>
            </a:r>
            <a:endParaRPr lang="en-US" dirty="0"/>
          </a:p>
        </p:txBody>
      </p:sp>
    </p:spTree>
    <p:extLst>
      <p:ext uri="{BB962C8B-B14F-4D97-AF65-F5344CB8AC3E}">
        <p14:creationId xmlns:p14="http://schemas.microsoft.com/office/powerpoint/2010/main" val="28757690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Des nouvelles procédures d’accompagnement et d’orientation</a:t>
            </a:r>
          </a:p>
        </p:txBody>
      </p:sp>
      <p:sp>
        <p:nvSpPr>
          <p:cNvPr id="3" name="Espace réservé du contenu 2"/>
          <p:cNvSpPr>
            <a:spLocks noGrp="1"/>
          </p:cNvSpPr>
          <p:nvPr>
            <p:ph idx="1"/>
          </p:nvPr>
        </p:nvSpPr>
        <p:spPr/>
        <p:txBody>
          <a:bodyPr>
            <a:normAutofit fontScale="92500" lnSpcReduction="20000"/>
          </a:bodyPr>
          <a:lstStyle/>
          <a:p>
            <a:pPr lvl="0">
              <a:buFont typeface="Wingdings" panose="05000000000000000000" pitchFamily="2" charset="2"/>
              <a:buChar char="F"/>
            </a:pPr>
            <a:r>
              <a:rPr lang="fr-FR" dirty="0"/>
              <a:t>Les choix de l’élève et de sa famille doivent être privilégiés et fortement pris en compte. </a:t>
            </a:r>
          </a:p>
          <a:p>
            <a:pPr lvl="0"/>
            <a:r>
              <a:rPr lang="fr-FR" b="1" dirty="0"/>
              <a:t>Les classes de 6</a:t>
            </a:r>
            <a:r>
              <a:rPr lang="fr-FR" b="1" baseline="30000" dirty="0"/>
              <a:t>ème</a:t>
            </a:r>
            <a:r>
              <a:rPr lang="fr-FR" b="1" dirty="0"/>
              <a:t>, 5</a:t>
            </a:r>
            <a:r>
              <a:rPr lang="fr-FR" b="1" baseline="30000" dirty="0"/>
              <a:t>ème</a:t>
            </a:r>
            <a:r>
              <a:rPr lang="fr-FR" b="1" dirty="0"/>
              <a:t>, 4</a:t>
            </a:r>
            <a:r>
              <a:rPr lang="fr-FR" b="1" baseline="30000" dirty="0"/>
              <a:t>ème</a:t>
            </a:r>
            <a:r>
              <a:rPr lang="fr-FR" b="1" dirty="0"/>
              <a:t> et 1</a:t>
            </a:r>
            <a:r>
              <a:rPr lang="fr-FR" b="1" baseline="30000" dirty="0"/>
              <a:t>ère</a:t>
            </a:r>
            <a:r>
              <a:rPr lang="fr-FR" b="1" dirty="0"/>
              <a:t> ne constituent plus un palier d’orientation. En conséquence, pour les niveaux 6</a:t>
            </a:r>
            <a:r>
              <a:rPr lang="fr-FR" b="1" baseline="30000" dirty="0"/>
              <a:t>ème</a:t>
            </a:r>
            <a:r>
              <a:rPr lang="fr-FR" b="1" dirty="0"/>
              <a:t>, 5</a:t>
            </a:r>
            <a:r>
              <a:rPr lang="fr-FR" b="1" baseline="30000" dirty="0"/>
              <a:t>ème</a:t>
            </a:r>
            <a:r>
              <a:rPr lang="fr-FR" b="1" dirty="0"/>
              <a:t>, 4</a:t>
            </a:r>
            <a:r>
              <a:rPr lang="fr-FR" b="1" baseline="30000" dirty="0"/>
              <a:t>ème</a:t>
            </a:r>
            <a:r>
              <a:rPr lang="fr-FR" b="1" dirty="0"/>
              <a:t> et 1</a:t>
            </a:r>
            <a:r>
              <a:rPr lang="fr-FR" b="1" baseline="30000" dirty="0"/>
              <a:t>ère</a:t>
            </a:r>
            <a:r>
              <a:rPr lang="fr-FR" dirty="0"/>
              <a:t>, seront examinées </a:t>
            </a:r>
            <a:r>
              <a:rPr lang="fr-FR" b="1" dirty="0"/>
              <a:t>lors des Commissions d'Appel 3</a:t>
            </a:r>
            <a:r>
              <a:rPr lang="fr-FR" b="1" baseline="30000" dirty="0"/>
              <a:t>ème</a:t>
            </a:r>
            <a:r>
              <a:rPr lang="fr-FR" b="1" dirty="0"/>
              <a:t> et 2</a:t>
            </a:r>
            <a:r>
              <a:rPr lang="fr-FR" b="1" baseline="30000" dirty="0"/>
              <a:t>nde</a:t>
            </a:r>
            <a:r>
              <a:rPr lang="fr-FR" dirty="0"/>
              <a:t> </a:t>
            </a:r>
            <a:r>
              <a:rPr lang="fr-FR" b="1" u="sng" dirty="0"/>
              <a:t>uniquement les situations de désaccord sur le redoublement demandé par la famille</a:t>
            </a:r>
            <a:r>
              <a:rPr lang="fr-FR" dirty="0"/>
              <a:t>.</a:t>
            </a:r>
          </a:p>
          <a:p>
            <a:pPr lvl="0"/>
            <a:r>
              <a:rPr lang="fr-FR" b="1" dirty="0"/>
              <a:t>Le maintien dans la classe d’origine</a:t>
            </a:r>
            <a:r>
              <a:rPr lang="fr-FR" dirty="0"/>
              <a:t> peut concerner les élèves des classes de </a:t>
            </a:r>
            <a:r>
              <a:rPr lang="fr-FR" b="1" dirty="0"/>
              <a:t>3</a:t>
            </a:r>
            <a:r>
              <a:rPr lang="fr-FR" b="1" baseline="30000" dirty="0"/>
              <a:t>ème</a:t>
            </a:r>
            <a:r>
              <a:rPr lang="fr-FR" b="1" dirty="0"/>
              <a:t> et 2</a:t>
            </a:r>
            <a:r>
              <a:rPr lang="fr-FR" b="1" baseline="30000" dirty="0"/>
              <a:t>nde</a:t>
            </a:r>
            <a:r>
              <a:rPr lang="fr-FR" b="1" dirty="0"/>
              <a:t> GT</a:t>
            </a:r>
            <a:r>
              <a:rPr lang="fr-FR" dirty="0"/>
              <a:t> </a:t>
            </a:r>
            <a:r>
              <a:rPr lang="fr-FR" b="1" u="sng" dirty="0"/>
              <a:t>lorsque les parents de l'élève ou l'élève majeur n'obtiennent pas satisfaction pour les voies d'orientation demandées</a:t>
            </a:r>
            <a:r>
              <a:rPr lang="fr-FR" dirty="0"/>
              <a:t>. Ils peuvent, de droit, obtenir le maintien de l'élève dans sa classe d'origine pour la durée d'une seule année scolaire.</a:t>
            </a:r>
          </a:p>
          <a:p>
            <a:pPr lvl="0"/>
            <a:r>
              <a:rPr lang="fr-FR" dirty="0"/>
              <a:t>Après un </a:t>
            </a:r>
            <a:r>
              <a:rPr lang="fr-FR" b="1" i="1" dirty="0"/>
              <a:t>premier échec</a:t>
            </a:r>
            <a:r>
              <a:rPr lang="fr-FR" dirty="0"/>
              <a:t> au Baccalauréat, le</a:t>
            </a:r>
            <a:r>
              <a:rPr lang="fr-FR" b="1" dirty="0"/>
              <a:t> redoublement de la</a:t>
            </a:r>
            <a:r>
              <a:rPr lang="fr-FR" dirty="0"/>
              <a:t> </a:t>
            </a:r>
            <a:r>
              <a:rPr lang="fr-FR" b="1" dirty="0"/>
              <a:t>classe Terminale</a:t>
            </a:r>
            <a:r>
              <a:rPr lang="fr-FR" dirty="0"/>
              <a:t> pour l'élève </a:t>
            </a:r>
            <a:r>
              <a:rPr lang="fr-FR" b="1" u="sng" dirty="0"/>
              <a:t>est un droit</a:t>
            </a:r>
            <a:r>
              <a:rPr lang="fr-FR" dirty="0"/>
              <a:t>. </a:t>
            </a:r>
          </a:p>
          <a:p>
            <a:pPr lvl="0"/>
            <a:r>
              <a:rPr lang="fr-FR" b="1" dirty="0"/>
              <a:t>Ces dispositions s’inscrivent dans une approche de la démarche d’orientation progressivement renouvelée et sont cohérentes avec le Projet de l’Ecole catholique, </a:t>
            </a:r>
          </a:p>
          <a:p>
            <a:endParaRPr lang="fr-FR" dirty="0"/>
          </a:p>
        </p:txBody>
      </p:sp>
      <p:sp>
        <p:nvSpPr>
          <p:cNvPr id="4" name="Espace réservé du pied de page 3"/>
          <p:cNvSpPr>
            <a:spLocks noGrp="1"/>
          </p:cNvSpPr>
          <p:nvPr>
            <p:ph type="ftr" sz="quarter" idx="11"/>
          </p:nvPr>
        </p:nvSpPr>
        <p:spPr/>
        <p:txBody>
          <a:bodyPr/>
          <a:lstStyle/>
          <a:p>
            <a:r>
              <a:rPr lang="fr-FR"/>
              <a:t>Parcours avenir – 17 janvier 2017</a:t>
            </a:r>
            <a:endParaRPr lang="en-US" dirty="0"/>
          </a:p>
        </p:txBody>
      </p:sp>
    </p:spTree>
    <p:extLst>
      <p:ext uri="{BB962C8B-B14F-4D97-AF65-F5344CB8AC3E}">
        <p14:creationId xmlns:p14="http://schemas.microsoft.com/office/powerpoint/2010/main" val="20670710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solidFill>
                  <a:srgbClr val="FF0000"/>
                </a:solidFill>
              </a:rPr>
              <a:t> Nouvelles dispositions /</a:t>
            </a:r>
            <a:br>
              <a:rPr lang="fr-FR" b="1" dirty="0">
                <a:solidFill>
                  <a:srgbClr val="FF0000"/>
                </a:solidFill>
              </a:rPr>
            </a:br>
            <a:r>
              <a:rPr lang="fr-FR" b="1" dirty="0">
                <a:solidFill>
                  <a:srgbClr val="FF0000"/>
                </a:solidFill>
              </a:rPr>
              <a:t> Conseil de classe renouvelé</a:t>
            </a:r>
            <a:br>
              <a:rPr lang="fr-FR" b="1" dirty="0">
                <a:solidFill>
                  <a:srgbClr val="FF0000"/>
                </a:solidFill>
              </a:rPr>
            </a:br>
            <a:endParaRPr lang="fr-FR" dirty="0"/>
          </a:p>
        </p:txBody>
      </p:sp>
      <p:sp>
        <p:nvSpPr>
          <p:cNvPr id="3" name="Espace réservé du contenu 2"/>
          <p:cNvSpPr>
            <a:spLocks noGrp="1"/>
          </p:cNvSpPr>
          <p:nvPr>
            <p:ph idx="1"/>
          </p:nvPr>
        </p:nvSpPr>
        <p:spPr>
          <a:xfrm>
            <a:off x="1261872" y="1284052"/>
            <a:ext cx="8981354" cy="4896086"/>
          </a:xfrm>
        </p:spPr>
        <p:txBody>
          <a:bodyPr>
            <a:normAutofit fontScale="85000" lnSpcReduction="10000"/>
          </a:bodyPr>
          <a:lstStyle/>
          <a:p>
            <a:r>
              <a:rPr lang="fr-FR" sz="2600" b="1" u="sng" dirty="0"/>
              <a:t>Pour accompagner et suivre le parcours de chaque élève </a:t>
            </a:r>
            <a:r>
              <a:rPr lang="fr-FR" b="1" dirty="0"/>
              <a:t>: </a:t>
            </a:r>
            <a:r>
              <a:rPr lang="fr-FR" sz="2100" b="1" dirty="0"/>
              <a:t>se centrer sur les acquis et sur la maîtrise des compétences du socle</a:t>
            </a:r>
          </a:p>
          <a:p>
            <a:r>
              <a:rPr lang="fr-FR" sz="2600" b="1" u="sng" dirty="0"/>
              <a:t>Pour proposer une orientation (conseil):</a:t>
            </a:r>
          </a:p>
          <a:p>
            <a:pPr lvl="1">
              <a:buFont typeface="Arial" panose="020B0604020202020204" pitchFamily="34" charset="0"/>
              <a:buChar char="•"/>
            </a:pPr>
            <a:r>
              <a:rPr lang="fr-FR" sz="2600" b="1" u="sng" dirty="0"/>
              <a:t>En classe de 3</a:t>
            </a:r>
            <a:r>
              <a:rPr lang="fr-FR" sz="2600" b="1" u="sng" baseline="30000" dirty="0"/>
              <a:t>ème</a:t>
            </a:r>
            <a:r>
              <a:rPr lang="fr-FR" sz="2600" b="1" u="sng" dirty="0"/>
              <a:t> </a:t>
            </a:r>
            <a:r>
              <a:rPr lang="fr-FR" sz="2600" b="1" dirty="0"/>
              <a:t>: le Conseil de Classe propose une orientation vers :</a:t>
            </a:r>
          </a:p>
          <a:p>
            <a:r>
              <a:rPr lang="fr-FR" dirty="0"/>
              <a:t>une entrée en 2</a:t>
            </a:r>
            <a:r>
              <a:rPr lang="fr-FR" baseline="30000" dirty="0"/>
              <a:t>nde</a:t>
            </a:r>
            <a:r>
              <a:rPr lang="fr-FR" dirty="0"/>
              <a:t> GT ou en 2nde spécifique (pour un Bac. Général ou Technologique),</a:t>
            </a:r>
          </a:p>
          <a:p>
            <a:r>
              <a:rPr lang="fr-FR" dirty="0"/>
              <a:t>une entrée en 2</a:t>
            </a:r>
            <a:r>
              <a:rPr lang="fr-FR" baseline="30000" dirty="0"/>
              <a:t>nde</a:t>
            </a:r>
            <a:r>
              <a:rPr lang="fr-FR" dirty="0"/>
              <a:t> Professionnelle (pour un Bac. Professionnel en 3 ans),</a:t>
            </a:r>
          </a:p>
          <a:p>
            <a:r>
              <a:rPr lang="fr-FR" dirty="0"/>
              <a:t>une entrée en 1</a:t>
            </a:r>
            <a:r>
              <a:rPr lang="fr-FR" baseline="30000" dirty="0"/>
              <a:t>ère</a:t>
            </a:r>
            <a:r>
              <a:rPr lang="fr-FR" dirty="0"/>
              <a:t> année de CAP (pour un CAP en 2 ans).</a:t>
            </a:r>
          </a:p>
          <a:p>
            <a:pPr lvl="1"/>
            <a:r>
              <a:rPr lang="fr-FR" sz="2600" b="1" u="sng" dirty="0"/>
              <a:t>En classe de 2</a:t>
            </a:r>
            <a:r>
              <a:rPr lang="fr-FR" sz="2600" b="1" u="sng" baseline="30000" dirty="0"/>
              <a:t>nde </a:t>
            </a:r>
            <a:r>
              <a:rPr lang="fr-FR" sz="2600" b="1" dirty="0"/>
              <a:t>: le Conseil de Classe propose une orientation vers :</a:t>
            </a:r>
          </a:p>
          <a:p>
            <a:r>
              <a:rPr lang="fr-FR" dirty="0"/>
              <a:t>la 1</a:t>
            </a:r>
            <a:r>
              <a:rPr lang="fr-FR" baseline="30000" dirty="0"/>
              <a:t>ère</a:t>
            </a:r>
            <a:r>
              <a:rPr lang="fr-FR" dirty="0"/>
              <a:t> Générale  </a:t>
            </a:r>
          </a:p>
          <a:p>
            <a:r>
              <a:rPr lang="fr-FR" dirty="0"/>
              <a:t>ou la 1</a:t>
            </a:r>
            <a:r>
              <a:rPr lang="fr-FR" baseline="30000" dirty="0"/>
              <a:t>ère</a:t>
            </a:r>
            <a:r>
              <a:rPr lang="fr-FR" dirty="0"/>
              <a:t> Technologique  </a:t>
            </a:r>
          </a:p>
          <a:p>
            <a:r>
              <a:rPr lang="fr-FR" dirty="0"/>
              <a:t>éventuellement vers une 1</a:t>
            </a:r>
            <a:r>
              <a:rPr lang="fr-FR" baseline="30000" dirty="0"/>
              <a:t>ère</a:t>
            </a:r>
            <a:r>
              <a:rPr lang="fr-FR" dirty="0"/>
              <a:t> Professionnelle </a:t>
            </a:r>
            <a:r>
              <a:rPr lang="fr-FR" dirty="0">
                <a:solidFill>
                  <a:srgbClr val="FF0000"/>
                </a:solidFill>
              </a:rPr>
              <a:t>(si la famille le demande).</a:t>
            </a:r>
            <a:r>
              <a:rPr lang="fr-FR" b="1" dirty="0">
                <a:solidFill>
                  <a:srgbClr val="FF0000"/>
                </a:solidFill>
              </a:rPr>
              <a:t> </a:t>
            </a:r>
            <a:endParaRPr lang="fr-FR" dirty="0">
              <a:solidFill>
                <a:srgbClr val="FF0000"/>
              </a:solidFill>
            </a:endParaRPr>
          </a:p>
          <a:p>
            <a:endParaRPr lang="fr-FR" dirty="0"/>
          </a:p>
        </p:txBody>
      </p:sp>
      <p:sp>
        <p:nvSpPr>
          <p:cNvPr id="4" name="Espace réservé du pied de page 3"/>
          <p:cNvSpPr>
            <a:spLocks noGrp="1"/>
          </p:cNvSpPr>
          <p:nvPr>
            <p:ph type="ftr" sz="quarter" idx="11"/>
          </p:nvPr>
        </p:nvSpPr>
        <p:spPr/>
        <p:txBody>
          <a:bodyPr/>
          <a:lstStyle/>
          <a:p>
            <a:r>
              <a:rPr lang="fr-FR"/>
              <a:t>Parcours avenir – 17 janvier 2017</a:t>
            </a:r>
            <a:endParaRPr lang="en-US" dirty="0"/>
          </a:p>
        </p:txBody>
      </p:sp>
    </p:spTree>
    <p:extLst>
      <p:ext uri="{BB962C8B-B14F-4D97-AF65-F5344CB8AC3E}">
        <p14:creationId xmlns:p14="http://schemas.microsoft.com/office/powerpoint/2010/main" val="2881193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r>
              <a:rPr lang="fr-FR"/>
              <a:t>Parcours avenir – 17 janvier 2017</a:t>
            </a:r>
            <a:endParaRPr lang="fr-FR" dirty="0"/>
          </a:p>
        </p:txBody>
      </p:sp>
      <p:sp>
        <p:nvSpPr>
          <p:cNvPr id="9" name="ZoneTexte 8"/>
          <p:cNvSpPr txBox="1"/>
          <p:nvPr/>
        </p:nvSpPr>
        <p:spPr>
          <a:xfrm>
            <a:off x="4031845" y="567704"/>
            <a:ext cx="818109" cy="369332"/>
          </a:xfrm>
          <a:prstGeom prst="rect">
            <a:avLst/>
          </a:prstGeom>
          <a:solidFill>
            <a:srgbClr val="FCD5B5"/>
          </a:solidFill>
          <a:ln>
            <a:solidFill>
              <a:schemeClr val="accent6">
                <a:lumMod val="40000"/>
                <a:lumOff val="60000"/>
              </a:schemeClr>
            </a:solidFill>
          </a:ln>
        </p:spPr>
        <p:txBody>
          <a:bodyPr wrap="none" rtlCol="0">
            <a:spAutoFit/>
          </a:bodyPr>
          <a:lstStyle/>
          <a:p>
            <a:r>
              <a:rPr lang="fr-FR" dirty="0"/>
              <a:t>Cycles </a:t>
            </a:r>
          </a:p>
        </p:txBody>
      </p:sp>
      <p:sp>
        <p:nvSpPr>
          <p:cNvPr id="10" name="ZoneTexte 9"/>
          <p:cNvSpPr txBox="1"/>
          <p:nvPr/>
        </p:nvSpPr>
        <p:spPr>
          <a:xfrm>
            <a:off x="1968501" y="3052802"/>
            <a:ext cx="1947521" cy="369332"/>
          </a:xfrm>
          <a:prstGeom prst="rect">
            <a:avLst/>
          </a:prstGeom>
          <a:solidFill>
            <a:srgbClr val="FCD5B5"/>
          </a:solidFill>
        </p:spPr>
        <p:txBody>
          <a:bodyPr wrap="none" rtlCol="0">
            <a:spAutoFit/>
          </a:bodyPr>
          <a:lstStyle/>
          <a:p>
            <a:r>
              <a:rPr lang="fr-FR" dirty="0"/>
              <a:t>Parcours éducatifs </a:t>
            </a:r>
          </a:p>
        </p:txBody>
      </p:sp>
      <p:sp>
        <p:nvSpPr>
          <p:cNvPr id="11" name="ZoneTexte 10"/>
          <p:cNvSpPr txBox="1"/>
          <p:nvPr/>
        </p:nvSpPr>
        <p:spPr>
          <a:xfrm>
            <a:off x="7543800" y="3979902"/>
            <a:ext cx="677890" cy="369332"/>
          </a:xfrm>
          <a:prstGeom prst="rect">
            <a:avLst/>
          </a:prstGeom>
          <a:solidFill>
            <a:schemeClr val="accent3">
              <a:lumMod val="40000"/>
              <a:lumOff val="60000"/>
            </a:schemeClr>
          </a:solidFill>
        </p:spPr>
        <p:txBody>
          <a:bodyPr wrap="none" rtlCol="0">
            <a:spAutoFit/>
          </a:bodyPr>
          <a:lstStyle/>
          <a:p>
            <a:r>
              <a:rPr lang="fr-FR" dirty="0"/>
              <a:t>Socle</a:t>
            </a:r>
          </a:p>
        </p:txBody>
      </p:sp>
      <p:sp>
        <p:nvSpPr>
          <p:cNvPr id="12" name="ZoneTexte 11"/>
          <p:cNvSpPr txBox="1"/>
          <p:nvPr/>
        </p:nvSpPr>
        <p:spPr>
          <a:xfrm>
            <a:off x="7281891" y="432137"/>
            <a:ext cx="1517851" cy="369332"/>
          </a:xfrm>
          <a:prstGeom prst="rect">
            <a:avLst/>
          </a:prstGeom>
          <a:solidFill>
            <a:schemeClr val="accent3">
              <a:lumMod val="20000"/>
              <a:lumOff val="80000"/>
            </a:schemeClr>
          </a:solidFill>
        </p:spPr>
        <p:txBody>
          <a:bodyPr wrap="none" rtlCol="0">
            <a:spAutoFit/>
          </a:bodyPr>
          <a:lstStyle/>
          <a:p>
            <a:r>
              <a:rPr lang="fr-FR" dirty="0"/>
              <a:t>Compétences </a:t>
            </a:r>
          </a:p>
        </p:txBody>
      </p:sp>
      <p:sp>
        <p:nvSpPr>
          <p:cNvPr id="13" name="ZoneTexte 12"/>
          <p:cNvSpPr txBox="1"/>
          <p:nvPr/>
        </p:nvSpPr>
        <p:spPr>
          <a:xfrm>
            <a:off x="8509000" y="3294102"/>
            <a:ext cx="1880002" cy="369332"/>
          </a:xfrm>
          <a:prstGeom prst="rect">
            <a:avLst/>
          </a:prstGeom>
          <a:solidFill>
            <a:srgbClr val="EBF1DE"/>
          </a:solidFill>
        </p:spPr>
        <p:txBody>
          <a:bodyPr wrap="none" rtlCol="0">
            <a:spAutoFit/>
          </a:bodyPr>
          <a:lstStyle/>
          <a:p>
            <a:r>
              <a:rPr lang="fr-FR" dirty="0"/>
              <a:t>Interdisciplinarité </a:t>
            </a:r>
          </a:p>
        </p:txBody>
      </p:sp>
      <p:sp>
        <p:nvSpPr>
          <p:cNvPr id="14" name="ZoneTexte 13"/>
          <p:cNvSpPr txBox="1"/>
          <p:nvPr/>
        </p:nvSpPr>
        <p:spPr>
          <a:xfrm>
            <a:off x="9427308" y="4164568"/>
            <a:ext cx="474784" cy="369332"/>
          </a:xfrm>
          <a:prstGeom prst="rect">
            <a:avLst/>
          </a:prstGeom>
          <a:solidFill>
            <a:srgbClr val="EBF1DE"/>
          </a:solidFill>
        </p:spPr>
        <p:txBody>
          <a:bodyPr wrap="none" rtlCol="0">
            <a:spAutoFit/>
          </a:bodyPr>
          <a:lstStyle/>
          <a:p>
            <a:r>
              <a:rPr lang="fr-FR" dirty="0"/>
              <a:t>EPI</a:t>
            </a:r>
          </a:p>
        </p:txBody>
      </p:sp>
      <p:sp>
        <p:nvSpPr>
          <p:cNvPr id="15" name="ZoneTexte 14"/>
          <p:cNvSpPr txBox="1"/>
          <p:nvPr/>
        </p:nvSpPr>
        <p:spPr>
          <a:xfrm>
            <a:off x="6693278" y="1600966"/>
            <a:ext cx="875923" cy="369332"/>
          </a:xfrm>
          <a:prstGeom prst="rect">
            <a:avLst/>
          </a:prstGeom>
          <a:solidFill>
            <a:srgbClr val="EBF1DE"/>
          </a:solidFill>
        </p:spPr>
        <p:txBody>
          <a:bodyPr wrap="none" rtlCol="0">
            <a:spAutoFit/>
          </a:bodyPr>
          <a:lstStyle/>
          <a:p>
            <a:r>
              <a:rPr lang="fr-FR" dirty="0"/>
              <a:t>Culture</a:t>
            </a:r>
          </a:p>
        </p:txBody>
      </p:sp>
      <p:sp>
        <p:nvSpPr>
          <p:cNvPr id="16" name="ZoneTexte 15"/>
          <p:cNvSpPr txBox="1"/>
          <p:nvPr/>
        </p:nvSpPr>
        <p:spPr>
          <a:xfrm>
            <a:off x="4415818" y="1258817"/>
            <a:ext cx="1894043" cy="646331"/>
          </a:xfrm>
          <a:prstGeom prst="rect">
            <a:avLst/>
          </a:prstGeom>
          <a:solidFill>
            <a:schemeClr val="accent5">
              <a:lumMod val="40000"/>
              <a:lumOff val="60000"/>
            </a:schemeClr>
          </a:solidFill>
        </p:spPr>
        <p:txBody>
          <a:bodyPr wrap="none" rtlCol="0">
            <a:spAutoFit/>
          </a:bodyPr>
          <a:lstStyle/>
          <a:p>
            <a:pPr algn="ctr"/>
            <a:r>
              <a:rPr lang="fr-FR" dirty="0"/>
              <a:t>Accompagnement</a:t>
            </a:r>
          </a:p>
          <a:p>
            <a:pPr algn="ctr"/>
            <a:r>
              <a:rPr lang="fr-FR" dirty="0"/>
              <a:t>personnalisé</a:t>
            </a:r>
          </a:p>
        </p:txBody>
      </p:sp>
      <p:sp>
        <p:nvSpPr>
          <p:cNvPr id="17" name="Rectangle à coins arrondis 16"/>
          <p:cNvSpPr/>
          <p:nvPr/>
        </p:nvSpPr>
        <p:spPr>
          <a:xfrm>
            <a:off x="5093167" y="2718865"/>
            <a:ext cx="1910883" cy="1200666"/>
          </a:xfrm>
          <a:prstGeom prst="roundRect">
            <a:avLst/>
          </a:prstGeom>
          <a:solidFill>
            <a:schemeClr val="accent5">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rgbClr val="000000"/>
                </a:solidFill>
              </a:rPr>
              <a:t>De nouvelles manières de travailler en équipes</a:t>
            </a:r>
          </a:p>
        </p:txBody>
      </p:sp>
      <p:sp>
        <p:nvSpPr>
          <p:cNvPr id="18" name="ZoneTexte 17"/>
          <p:cNvSpPr txBox="1"/>
          <p:nvPr/>
        </p:nvSpPr>
        <p:spPr>
          <a:xfrm>
            <a:off x="2336799" y="3979903"/>
            <a:ext cx="2664028" cy="646331"/>
          </a:xfrm>
          <a:prstGeom prst="rect">
            <a:avLst/>
          </a:prstGeom>
          <a:solidFill>
            <a:srgbClr val="B7DEE8"/>
          </a:solidFill>
        </p:spPr>
        <p:txBody>
          <a:bodyPr wrap="square" rtlCol="0">
            <a:spAutoFit/>
          </a:bodyPr>
          <a:lstStyle/>
          <a:p>
            <a:pPr algn="ctr"/>
            <a:r>
              <a:rPr lang="fr-FR" dirty="0"/>
              <a:t>L’établissement, organisation apprenante</a:t>
            </a:r>
          </a:p>
        </p:txBody>
      </p:sp>
      <p:cxnSp>
        <p:nvCxnSpPr>
          <p:cNvPr id="20" name="Connecteur droit avec flèche 19"/>
          <p:cNvCxnSpPr/>
          <p:nvPr/>
        </p:nvCxnSpPr>
        <p:spPr>
          <a:xfrm flipV="1">
            <a:off x="3530296" y="952655"/>
            <a:ext cx="708227" cy="259490"/>
          </a:xfrm>
          <a:prstGeom prst="straightConnector1">
            <a:avLst/>
          </a:prstGeom>
          <a:ln w="6350" cmpd="sng">
            <a:headEnd type="none"/>
            <a:tailEnd type="arrow"/>
          </a:ln>
        </p:spPr>
        <p:style>
          <a:lnRef idx="2">
            <a:schemeClr val="accent1"/>
          </a:lnRef>
          <a:fillRef idx="0">
            <a:schemeClr val="accent1"/>
          </a:fillRef>
          <a:effectRef idx="1">
            <a:schemeClr val="accent1"/>
          </a:effectRef>
          <a:fontRef idx="minor">
            <a:schemeClr val="tx1"/>
          </a:fontRef>
        </p:style>
      </p:cxnSp>
      <p:cxnSp>
        <p:nvCxnSpPr>
          <p:cNvPr id="21" name="Connecteur droit avec flèche 20"/>
          <p:cNvCxnSpPr/>
          <p:nvPr/>
        </p:nvCxnSpPr>
        <p:spPr>
          <a:xfrm flipH="1">
            <a:off x="2336800" y="2603500"/>
            <a:ext cx="508000" cy="449302"/>
          </a:xfrm>
          <a:prstGeom prst="straightConnector1">
            <a:avLst/>
          </a:prstGeom>
          <a:ln w="6350" cmpd="sng">
            <a:tailEnd type="arrow"/>
          </a:ln>
        </p:spPr>
        <p:style>
          <a:lnRef idx="2">
            <a:schemeClr val="accent1"/>
          </a:lnRef>
          <a:fillRef idx="0">
            <a:schemeClr val="accent1"/>
          </a:fillRef>
          <a:effectRef idx="1">
            <a:schemeClr val="accent1"/>
          </a:effectRef>
          <a:fontRef idx="minor">
            <a:schemeClr val="tx1"/>
          </a:fontRef>
        </p:style>
      </p:cxnSp>
      <p:cxnSp>
        <p:nvCxnSpPr>
          <p:cNvPr id="22" name="Connecteur droit avec flèche 21"/>
          <p:cNvCxnSpPr/>
          <p:nvPr/>
        </p:nvCxnSpPr>
        <p:spPr>
          <a:xfrm flipV="1">
            <a:off x="5768773" y="1905149"/>
            <a:ext cx="0" cy="806851"/>
          </a:xfrm>
          <a:prstGeom prst="straightConnector1">
            <a:avLst/>
          </a:prstGeom>
          <a:ln w="6350" cmpd="sng">
            <a:tailEnd type="arrow"/>
          </a:ln>
        </p:spPr>
        <p:style>
          <a:lnRef idx="2">
            <a:schemeClr val="accent1"/>
          </a:lnRef>
          <a:fillRef idx="0">
            <a:schemeClr val="accent1"/>
          </a:fillRef>
          <a:effectRef idx="1">
            <a:schemeClr val="accent1"/>
          </a:effectRef>
          <a:fontRef idx="minor">
            <a:schemeClr val="tx1"/>
          </a:fontRef>
        </p:style>
      </p:cxnSp>
      <p:cxnSp>
        <p:nvCxnSpPr>
          <p:cNvPr id="29" name="Connecteur droit avec flèche 28"/>
          <p:cNvCxnSpPr/>
          <p:nvPr/>
        </p:nvCxnSpPr>
        <p:spPr>
          <a:xfrm flipH="1" flipV="1">
            <a:off x="7730518" y="900318"/>
            <a:ext cx="491172" cy="364164"/>
          </a:xfrm>
          <a:prstGeom prst="straightConnector1">
            <a:avLst/>
          </a:prstGeom>
          <a:ln w="6350" cmpd="sng">
            <a:tailEnd type="arrow"/>
          </a:ln>
        </p:spPr>
        <p:style>
          <a:lnRef idx="2">
            <a:schemeClr val="accent1"/>
          </a:lnRef>
          <a:fillRef idx="0">
            <a:schemeClr val="accent1"/>
          </a:fillRef>
          <a:effectRef idx="1">
            <a:schemeClr val="accent1"/>
          </a:effectRef>
          <a:fontRef idx="minor">
            <a:schemeClr val="tx1"/>
          </a:fontRef>
        </p:style>
      </p:cxnSp>
      <p:cxnSp>
        <p:nvCxnSpPr>
          <p:cNvPr id="32" name="Connecteur droit avec flèche 31"/>
          <p:cNvCxnSpPr/>
          <p:nvPr/>
        </p:nvCxnSpPr>
        <p:spPr>
          <a:xfrm>
            <a:off x="9427308" y="2603500"/>
            <a:ext cx="237392" cy="652502"/>
          </a:xfrm>
          <a:prstGeom prst="straightConnector1">
            <a:avLst/>
          </a:prstGeom>
          <a:ln w="6350" cmpd="sng">
            <a:tailEnd type="arrow"/>
          </a:ln>
        </p:spPr>
        <p:style>
          <a:lnRef idx="2">
            <a:schemeClr val="accent1"/>
          </a:lnRef>
          <a:fillRef idx="0">
            <a:schemeClr val="accent1"/>
          </a:fillRef>
          <a:effectRef idx="1">
            <a:schemeClr val="accent1"/>
          </a:effectRef>
          <a:fontRef idx="minor">
            <a:schemeClr val="tx1"/>
          </a:fontRef>
        </p:style>
      </p:cxnSp>
      <p:cxnSp>
        <p:nvCxnSpPr>
          <p:cNvPr id="37" name="Connecteur droit avec flèche 36"/>
          <p:cNvCxnSpPr/>
          <p:nvPr/>
        </p:nvCxnSpPr>
        <p:spPr>
          <a:xfrm flipH="1">
            <a:off x="7470168" y="1600967"/>
            <a:ext cx="570550" cy="139833"/>
          </a:xfrm>
          <a:prstGeom prst="straightConnector1">
            <a:avLst/>
          </a:prstGeom>
          <a:ln w="6350" cmpd="sng">
            <a:tailEnd type="arrow"/>
          </a:ln>
        </p:spPr>
        <p:style>
          <a:lnRef idx="2">
            <a:schemeClr val="accent1"/>
          </a:lnRef>
          <a:fillRef idx="0">
            <a:schemeClr val="accent1"/>
          </a:fillRef>
          <a:effectRef idx="1">
            <a:schemeClr val="accent1"/>
          </a:effectRef>
          <a:fontRef idx="minor">
            <a:schemeClr val="tx1"/>
          </a:fontRef>
        </p:style>
      </p:cxnSp>
      <p:cxnSp>
        <p:nvCxnSpPr>
          <p:cNvPr id="40" name="Connecteur droit avec flèche 39"/>
          <p:cNvCxnSpPr/>
          <p:nvPr/>
        </p:nvCxnSpPr>
        <p:spPr>
          <a:xfrm flipH="1">
            <a:off x="7937500" y="2718865"/>
            <a:ext cx="811458" cy="1200666"/>
          </a:xfrm>
          <a:prstGeom prst="straightConnector1">
            <a:avLst/>
          </a:prstGeom>
          <a:ln w="6350" cmpd="sng">
            <a:tailEnd type="arrow"/>
          </a:ln>
        </p:spPr>
        <p:style>
          <a:lnRef idx="2">
            <a:schemeClr val="accent1"/>
          </a:lnRef>
          <a:fillRef idx="0">
            <a:schemeClr val="accent1"/>
          </a:fillRef>
          <a:effectRef idx="1">
            <a:schemeClr val="accent1"/>
          </a:effectRef>
          <a:fontRef idx="minor">
            <a:schemeClr val="tx1"/>
          </a:fontRef>
        </p:style>
      </p:cxnSp>
      <p:cxnSp>
        <p:nvCxnSpPr>
          <p:cNvPr id="43" name="Connecteur droit avec flèche 42"/>
          <p:cNvCxnSpPr>
            <a:stCxn id="13" idx="2"/>
          </p:cNvCxnSpPr>
          <p:nvPr/>
        </p:nvCxnSpPr>
        <p:spPr>
          <a:xfrm>
            <a:off x="9449002" y="3663434"/>
            <a:ext cx="249403" cy="501134"/>
          </a:xfrm>
          <a:prstGeom prst="straightConnector1">
            <a:avLst/>
          </a:prstGeom>
          <a:ln w="6350" cmpd="sng">
            <a:tailEnd type="arrow"/>
          </a:ln>
        </p:spPr>
        <p:style>
          <a:lnRef idx="2">
            <a:schemeClr val="accent1"/>
          </a:lnRef>
          <a:fillRef idx="0">
            <a:schemeClr val="accent1"/>
          </a:fillRef>
          <a:effectRef idx="1">
            <a:schemeClr val="accent1"/>
          </a:effectRef>
          <a:fontRef idx="minor">
            <a:schemeClr val="tx1"/>
          </a:fontRef>
        </p:style>
      </p:cxnSp>
      <p:cxnSp>
        <p:nvCxnSpPr>
          <p:cNvPr id="45" name="Connecteur droit avec flèche 44"/>
          <p:cNvCxnSpPr/>
          <p:nvPr/>
        </p:nvCxnSpPr>
        <p:spPr>
          <a:xfrm flipH="1">
            <a:off x="4469125" y="3455466"/>
            <a:ext cx="531703" cy="471997"/>
          </a:xfrm>
          <a:prstGeom prst="straightConnector1">
            <a:avLst/>
          </a:prstGeom>
          <a:ln w="6350" cmpd="sng">
            <a:tailEnd type="arrow"/>
          </a:ln>
        </p:spPr>
        <p:style>
          <a:lnRef idx="2">
            <a:schemeClr val="accent1"/>
          </a:lnRef>
          <a:fillRef idx="0">
            <a:schemeClr val="accent1"/>
          </a:fillRef>
          <a:effectRef idx="1">
            <a:schemeClr val="accent1"/>
          </a:effectRef>
          <a:fontRef idx="minor">
            <a:schemeClr val="tx1"/>
          </a:fontRef>
        </p:style>
      </p:cxnSp>
      <p:sp>
        <p:nvSpPr>
          <p:cNvPr id="47" name="ZoneTexte 46"/>
          <p:cNvSpPr txBox="1"/>
          <p:nvPr/>
        </p:nvSpPr>
        <p:spPr>
          <a:xfrm>
            <a:off x="7488788" y="5269469"/>
            <a:ext cx="2647968" cy="646331"/>
          </a:xfrm>
          <a:prstGeom prst="rect">
            <a:avLst/>
          </a:prstGeom>
          <a:solidFill>
            <a:schemeClr val="accent4">
              <a:lumMod val="40000"/>
              <a:lumOff val="60000"/>
            </a:schemeClr>
          </a:solidFill>
        </p:spPr>
        <p:txBody>
          <a:bodyPr wrap="none" rtlCol="0">
            <a:spAutoFit/>
          </a:bodyPr>
          <a:lstStyle/>
          <a:p>
            <a:r>
              <a:rPr lang="fr-FR" dirty="0"/>
              <a:t>Enseignement / Education</a:t>
            </a:r>
          </a:p>
          <a:p>
            <a:r>
              <a:rPr lang="fr-FR" dirty="0"/>
              <a:t>/ Transmission</a:t>
            </a:r>
          </a:p>
        </p:txBody>
      </p:sp>
      <p:sp>
        <p:nvSpPr>
          <p:cNvPr id="49" name="ZoneTexte 48"/>
          <p:cNvSpPr txBox="1"/>
          <p:nvPr/>
        </p:nvSpPr>
        <p:spPr>
          <a:xfrm>
            <a:off x="2732752" y="5331768"/>
            <a:ext cx="1736373" cy="646331"/>
          </a:xfrm>
          <a:prstGeom prst="rect">
            <a:avLst/>
          </a:prstGeom>
          <a:solidFill>
            <a:schemeClr val="accent4">
              <a:lumMod val="40000"/>
              <a:lumOff val="60000"/>
            </a:schemeClr>
          </a:solidFill>
        </p:spPr>
        <p:txBody>
          <a:bodyPr wrap="none" rtlCol="0">
            <a:spAutoFit/>
          </a:bodyPr>
          <a:lstStyle/>
          <a:p>
            <a:r>
              <a:rPr lang="fr-FR" dirty="0"/>
              <a:t>Culture / Savoirs</a:t>
            </a:r>
          </a:p>
          <a:p>
            <a:r>
              <a:rPr lang="fr-FR" dirty="0"/>
              <a:t>/ Valeurs / Sens  </a:t>
            </a:r>
          </a:p>
        </p:txBody>
      </p:sp>
      <p:cxnSp>
        <p:nvCxnSpPr>
          <p:cNvPr id="51" name="Connecteur droit avec flèche 50"/>
          <p:cNvCxnSpPr/>
          <p:nvPr/>
        </p:nvCxnSpPr>
        <p:spPr>
          <a:xfrm flipH="1">
            <a:off x="4469125" y="5405444"/>
            <a:ext cx="908233" cy="246056"/>
          </a:xfrm>
          <a:prstGeom prst="straightConnector1">
            <a:avLst/>
          </a:prstGeom>
          <a:ln w="6350" cmpd="sng">
            <a:tailEnd type="arrow"/>
          </a:ln>
        </p:spPr>
        <p:style>
          <a:lnRef idx="2">
            <a:schemeClr val="accent1"/>
          </a:lnRef>
          <a:fillRef idx="0">
            <a:schemeClr val="accent1"/>
          </a:fillRef>
          <a:effectRef idx="1">
            <a:schemeClr val="accent1"/>
          </a:effectRef>
          <a:fontRef idx="minor">
            <a:schemeClr val="tx1"/>
          </a:fontRef>
        </p:style>
      </p:cxnSp>
      <p:cxnSp>
        <p:nvCxnSpPr>
          <p:cNvPr id="53" name="Connecteur droit avec flèche 52"/>
          <p:cNvCxnSpPr/>
          <p:nvPr/>
        </p:nvCxnSpPr>
        <p:spPr>
          <a:xfrm>
            <a:off x="7004050" y="5022850"/>
            <a:ext cx="825500" cy="139700"/>
          </a:xfrm>
          <a:prstGeom prst="straightConnector1">
            <a:avLst/>
          </a:prstGeom>
          <a:ln w="6350" cmpd="sng">
            <a:tailEnd type="arrow"/>
          </a:ln>
        </p:spPr>
        <p:style>
          <a:lnRef idx="2">
            <a:schemeClr val="accent1"/>
          </a:lnRef>
          <a:fillRef idx="0">
            <a:schemeClr val="accent1"/>
          </a:fillRef>
          <a:effectRef idx="1">
            <a:schemeClr val="accent1"/>
          </a:effectRef>
          <a:fontRef idx="minor">
            <a:schemeClr val="tx1"/>
          </a:fontRef>
        </p:style>
      </p:cxnSp>
      <p:grpSp>
        <p:nvGrpSpPr>
          <p:cNvPr id="5" name="Grouper 4"/>
          <p:cNvGrpSpPr/>
          <p:nvPr/>
        </p:nvGrpSpPr>
        <p:grpSpPr>
          <a:xfrm>
            <a:off x="1952826" y="273803"/>
            <a:ext cx="1234874" cy="1047247"/>
            <a:chOff x="428826" y="395069"/>
            <a:chExt cx="1234874" cy="1047247"/>
          </a:xfrm>
        </p:grpSpPr>
        <p:sp>
          <p:nvSpPr>
            <p:cNvPr id="38" name="ZoneTexte 37"/>
            <p:cNvSpPr txBox="1"/>
            <p:nvPr/>
          </p:nvSpPr>
          <p:spPr>
            <a:xfrm>
              <a:off x="428826" y="395069"/>
              <a:ext cx="1234874" cy="369332"/>
            </a:xfrm>
            <a:prstGeom prst="rect">
              <a:avLst/>
            </a:prstGeom>
            <a:solidFill>
              <a:srgbClr val="FCD5B5"/>
            </a:solidFill>
            <a:ln>
              <a:solidFill>
                <a:schemeClr val="accent6">
                  <a:lumMod val="40000"/>
                  <a:lumOff val="60000"/>
                </a:schemeClr>
              </a:solidFill>
            </a:ln>
          </p:spPr>
          <p:txBody>
            <a:bodyPr wrap="square" rtlCol="0">
              <a:spAutoFit/>
            </a:bodyPr>
            <a:lstStyle/>
            <a:p>
              <a:r>
                <a:rPr lang="fr-FR" dirty="0"/>
                <a:t>Curricula </a:t>
              </a:r>
            </a:p>
          </p:txBody>
        </p:sp>
        <p:cxnSp>
          <p:nvCxnSpPr>
            <p:cNvPr id="39" name="Connecteur droit avec flèche 38"/>
            <p:cNvCxnSpPr>
              <a:stCxn id="8" idx="1"/>
            </p:cNvCxnSpPr>
            <p:nvPr/>
          </p:nvCxnSpPr>
          <p:spPr>
            <a:xfrm flipH="1" flipV="1">
              <a:off x="812800" y="769233"/>
              <a:ext cx="200351" cy="673083"/>
            </a:xfrm>
            <a:prstGeom prst="straightConnector1">
              <a:avLst/>
            </a:prstGeom>
            <a:ln w="6350" cmpd="sng">
              <a:headEnd type="none"/>
              <a:tailEnd type="arrow"/>
            </a:ln>
          </p:spPr>
          <p:style>
            <a:lnRef idx="2">
              <a:schemeClr val="accent1"/>
            </a:lnRef>
            <a:fillRef idx="0">
              <a:schemeClr val="accent1"/>
            </a:fillRef>
            <a:effectRef idx="1">
              <a:schemeClr val="accent1"/>
            </a:effectRef>
            <a:fontRef idx="minor">
              <a:schemeClr val="tx1"/>
            </a:fontRef>
          </p:style>
        </p:cxnSp>
      </p:grpSp>
      <p:cxnSp>
        <p:nvCxnSpPr>
          <p:cNvPr id="3" name="Connecteur droit 2"/>
          <p:cNvCxnSpPr/>
          <p:nvPr/>
        </p:nvCxnSpPr>
        <p:spPr>
          <a:xfrm>
            <a:off x="3644900" y="2603500"/>
            <a:ext cx="2247900" cy="2133600"/>
          </a:xfrm>
          <a:prstGeom prst="line">
            <a:avLst/>
          </a:prstGeom>
          <a:ln>
            <a:prstDash val="dot"/>
          </a:ln>
        </p:spPr>
        <p:style>
          <a:lnRef idx="2">
            <a:schemeClr val="accent1"/>
          </a:lnRef>
          <a:fillRef idx="0">
            <a:schemeClr val="accent1"/>
          </a:fillRef>
          <a:effectRef idx="1">
            <a:schemeClr val="accent1"/>
          </a:effectRef>
          <a:fontRef idx="minor">
            <a:schemeClr val="tx1"/>
          </a:fontRef>
        </p:style>
      </p:cxnSp>
      <p:cxnSp>
        <p:nvCxnSpPr>
          <p:cNvPr id="34" name="Connecteur droit 33"/>
          <p:cNvCxnSpPr/>
          <p:nvPr/>
        </p:nvCxnSpPr>
        <p:spPr>
          <a:xfrm>
            <a:off x="4011409" y="2083866"/>
            <a:ext cx="4093587" cy="164035"/>
          </a:xfrm>
          <a:prstGeom prst="line">
            <a:avLst/>
          </a:prstGeom>
          <a:ln>
            <a:prstDash val="dot"/>
          </a:ln>
        </p:spPr>
        <p:style>
          <a:lnRef idx="2">
            <a:schemeClr val="accent1"/>
          </a:lnRef>
          <a:fillRef idx="0">
            <a:schemeClr val="accent1"/>
          </a:fillRef>
          <a:effectRef idx="1">
            <a:schemeClr val="accent1"/>
          </a:effectRef>
          <a:fontRef idx="minor">
            <a:schemeClr val="tx1"/>
          </a:fontRef>
        </p:style>
      </p:cxnSp>
      <p:cxnSp>
        <p:nvCxnSpPr>
          <p:cNvPr id="42" name="Connecteur droit 41"/>
          <p:cNvCxnSpPr/>
          <p:nvPr/>
        </p:nvCxnSpPr>
        <p:spPr>
          <a:xfrm>
            <a:off x="3972032" y="2247901"/>
            <a:ext cx="1603268" cy="464099"/>
          </a:xfrm>
          <a:prstGeom prst="line">
            <a:avLst/>
          </a:prstGeom>
          <a:ln>
            <a:prstDash val="dot"/>
          </a:ln>
        </p:spPr>
        <p:style>
          <a:lnRef idx="2">
            <a:schemeClr val="accent1"/>
          </a:lnRef>
          <a:fillRef idx="0">
            <a:schemeClr val="accent1"/>
          </a:fillRef>
          <a:effectRef idx="1">
            <a:schemeClr val="accent1"/>
          </a:effectRef>
          <a:fontRef idx="minor">
            <a:schemeClr val="tx1"/>
          </a:fontRef>
        </p:style>
      </p:cxnSp>
      <p:cxnSp>
        <p:nvCxnSpPr>
          <p:cNvPr id="36" name="Connecteur droit 35"/>
          <p:cNvCxnSpPr>
            <a:stCxn id="6" idx="3"/>
            <a:endCxn id="17" idx="3"/>
          </p:cNvCxnSpPr>
          <p:nvPr/>
        </p:nvCxnSpPr>
        <p:spPr>
          <a:xfrm flipH="1">
            <a:off x="7004050" y="2473351"/>
            <a:ext cx="1290087" cy="845847"/>
          </a:xfrm>
          <a:prstGeom prst="line">
            <a:avLst/>
          </a:prstGeom>
          <a:ln>
            <a:prstDash val="dot"/>
          </a:ln>
        </p:spPr>
        <p:style>
          <a:lnRef idx="2">
            <a:schemeClr val="accent1"/>
          </a:lnRef>
          <a:fillRef idx="0">
            <a:schemeClr val="accent1"/>
          </a:fillRef>
          <a:effectRef idx="1">
            <a:schemeClr val="accent1"/>
          </a:effectRef>
          <a:fontRef idx="minor">
            <a:schemeClr val="tx1"/>
          </a:fontRef>
        </p:style>
      </p:cxnSp>
      <p:cxnSp>
        <p:nvCxnSpPr>
          <p:cNvPr id="50" name="Connecteur droit 49"/>
          <p:cNvCxnSpPr/>
          <p:nvPr/>
        </p:nvCxnSpPr>
        <p:spPr>
          <a:xfrm flipH="1">
            <a:off x="6524260" y="2514883"/>
            <a:ext cx="1929057" cy="2111350"/>
          </a:xfrm>
          <a:prstGeom prst="line">
            <a:avLst/>
          </a:prstGeom>
          <a:ln>
            <a:prstDash val="dot"/>
          </a:ln>
        </p:spPr>
        <p:style>
          <a:lnRef idx="2">
            <a:schemeClr val="accent1"/>
          </a:lnRef>
          <a:fillRef idx="0">
            <a:schemeClr val="accent1"/>
          </a:fillRef>
          <a:effectRef idx="1">
            <a:schemeClr val="accent1"/>
          </a:effectRef>
          <a:fontRef idx="minor">
            <a:schemeClr val="tx1"/>
          </a:fontRef>
        </p:style>
      </p:cxnSp>
      <p:cxnSp>
        <p:nvCxnSpPr>
          <p:cNvPr id="54" name="Connecteur droit 53"/>
          <p:cNvCxnSpPr>
            <a:stCxn id="7" idx="0"/>
            <a:endCxn id="17" idx="2"/>
          </p:cNvCxnSpPr>
          <p:nvPr/>
        </p:nvCxnSpPr>
        <p:spPr>
          <a:xfrm flipH="1" flipV="1">
            <a:off x="6048609" y="3919531"/>
            <a:ext cx="239397" cy="706702"/>
          </a:xfrm>
          <a:prstGeom prst="line">
            <a:avLst/>
          </a:prstGeom>
          <a:ln>
            <a:prstDash val="dot"/>
          </a:ln>
        </p:spPr>
        <p:style>
          <a:lnRef idx="2">
            <a:schemeClr val="accent1"/>
          </a:lnRef>
          <a:fillRef idx="0">
            <a:schemeClr val="accent1"/>
          </a:fillRef>
          <a:effectRef idx="1">
            <a:schemeClr val="accent1"/>
          </a:effectRef>
          <a:fontRef idx="minor">
            <a:schemeClr val="tx1"/>
          </a:fontRef>
        </p:style>
      </p:cxnSp>
      <p:sp>
        <p:nvSpPr>
          <p:cNvPr id="8" name="Ellipse 7"/>
          <p:cNvSpPr/>
          <p:nvPr/>
        </p:nvSpPr>
        <p:spPr>
          <a:xfrm>
            <a:off x="2284208" y="1082401"/>
            <a:ext cx="1727200" cy="1629599"/>
          </a:xfrm>
          <a:prstGeom prst="ellipse">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tx1"/>
                </a:solidFill>
              </a:rPr>
              <a:t>Temps long</a:t>
            </a:r>
          </a:p>
        </p:txBody>
      </p:sp>
      <p:sp>
        <p:nvSpPr>
          <p:cNvPr id="7" name="Ellipse 6"/>
          <p:cNvSpPr/>
          <p:nvPr/>
        </p:nvSpPr>
        <p:spPr>
          <a:xfrm>
            <a:off x="5424405" y="4626234"/>
            <a:ext cx="1727200" cy="1629599"/>
          </a:xfrm>
          <a:prstGeom prst="ellipse">
            <a:avLst/>
          </a:prstGeom>
          <a:solidFill>
            <a:schemeClr val="accent4">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rgbClr val="000000"/>
                </a:solidFill>
              </a:rPr>
              <a:t>Faire société</a:t>
            </a:r>
          </a:p>
        </p:txBody>
      </p:sp>
      <p:sp>
        <p:nvSpPr>
          <p:cNvPr id="6" name="Ellipse 5"/>
          <p:cNvSpPr/>
          <p:nvPr/>
        </p:nvSpPr>
        <p:spPr>
          <a:xfrm>
            <a:off x="8016935" y="1082401"/>
            <a:ext cx="1892855" cy="1629599"/>
          </a:xfrm>
          <a:prstGeom prst="ellipse">
            <a:avLst/>
          </a:prstGeom>
          <a:solidFill>
            <a:srgbClr val="EBF1DE"/>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rgbClr val="000000"/>
                </a:solidFill>
              </a:rPr>
              <a:t>Nouveaux savoirs</a:t>
            </a:r>
          </a:p>
        </p:txBody>
      </p:sp>
      <p:sp>
        <p:nvSpPr>
          <p:cNvPr id="2" name="Rectangle 1"/>
          <p:cNvSpPr/>
          <p:nvPr/>
        </p:nvSpPr>
        <p:spPr>
          <a:xfrm rot="10800000" flipV="1">
            <a:off x="7755443" y="6108191"/>
            <a:ext cx="3067836" cy="4042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Michel DEVELAY</a:t>
            </a:r>
          </a:p>
        </p:txBody>
      </p:sp>
    </p:spTree>
    <p:extLst>
      <p:ext uri="{BB962C8B-B14F-4D97-AF65-F5344CB8AC3E}">
        <p14:creationId xmlns:p14="http://schemas.microsoft.com/office/powerpoint/2010/main" val="3859228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49"/>
                                        </p:tgtEl>
                                        <p:attrNameLst>
                                          <p:attrName>style.visibility</p:attrName>
                                        </p:attrNameLst>
                                      </p:cBhvr>
                                      <p:to>
                                        <p:strVal val="visible"/>
                                      </p:to>
                                    </p:set>
                                    <p:anim calcmode="lin" valueType="num">
                                      <p:cBhvr>
                                        <p:cTn id="14" dur="1000" fill="hold"/>
                                        <p:tgtEl>
                                          <p:spTgt spid="49"/>
                                        </p:tgtEl>
                                        <p:attrNameLst>
                                          <p:attrName>ppt_w</p:attrName>
                                        </p:attrNameLst>
                                      </p:cBhvr>
                                      <p:tavLst>
                                        <p:tav tm="0">
                                          <p:val>
                                            <p:strVal val="#ppt_w*0.70"/>
                                          </p:val>
                                        </p:tav>
                                        <p:tav tm="100000">
                                          <p:val>
                                            <p:strVal val="#ppt_w"/>
                                          </p:val>
                                        </p:tav>
                                      </p:tavLst>
                                    </p:anim>
                                    <p:anim calcmode="lin" valueType="num">
                                      <p:cBhvr>
                                        <p:cTn id="15" dur="1000" fill="hold"/>
                                        <p:tgtEl>
                                          <p:spTgt spid="49"/>
                                        </p:tgtEl>
                                        <p:attrNameLst>
                                          <p:attrName>ppt_h</p:attrName>
                                        </p:attrNameLst>
                                      </p:cBhvr>
                                      <p:tavLst>
                                        <p:tav tm="0">
                                          <p:val>
                                            <p:strVal val="#ppt_h"/>
                                          </p:val>
                                        </p:tav>
                                        <p:tav tm="100000">
                                          <p:val>
                                            <p:strVal val="#ppt_h"/>
                                          </p:val>
                                        </p:tav>
                                      </p:tavLst>
                                    </p:anim>
                                    <p:animEffect transition="in" filter="fade">
                                      <p:cBhvr>
                                        <p:cTn id="16" dur="1000"/>
                                        <p:tgtEl>
                                          <p:spTgt spid="49"/>
                                        </p:tgtEl>
                                      </p:cBhvr>
                                    </p:animEffect>
                                  </p:childTnLst>
                                </p:cTn>
                              </p:par>
                              <p:par>
                                <p:cTn id="17" presetID="55" presetClass="entr" presetSubtype="0" fill="hold" nodeType="withEffect">
                                  <p:stCondLst>
                                    <p:cond delay="0"/>
                                  </p:stCondLst>
                                  <p:childTnLst>
                                    <p:set>
                                      <p:cBhvr>
                                        <p:cTn id="18" dur="1" fill="hold">
                                          <p:stCondLst>
                                            <p:cond delay="0"/>
                                          </p:stCondLst>
                                        </p:cTn>
                                        <p:tgtEl>
                                          <p:spTgt spid="51"/>
                                        </p:tgtEl>
                                        <p:attrNameLst>
                                          <p:attrName>style.visibility</p:attrName>
                                        </p:attrNameLst>
                                      </p:cBhvr>
                                      <p:to>
                                        <p:strVal val="visible"/>
                                      </p:to>
                                    </p:set>
                                    <p:anim calcmode="lin" valueType="num">
                                      <p:cBhvr>
                                        <p:cTn id="19" dur="1000" fill="hold"/>
                                        <p:tgtEl>
                                          <p:spTgt spid="51"/>
                                        </p:tgtEl>
                                        <p:attrNameLst>
                                          <p:attrName>ppt_w</p:attrName>
                                        </p:attrNameLst>
                                      </p:cBhvr>
                                      <p:tavLst>
                                        <p:tav tm="0">
                                          <p:val>
                                            <p:strVal val="#ppt_w*0.70"/>
                                          </p:val>
                                        </p:tav>
                                        <p:tav tm="100000">
                                          <p:val>
                                            <p:strVal val="#ppt_w"/>
                                          </p:val>
                                        </p:tav>
                                      </p:tavLst>
                                    </p:anim>
                                    <p:anim calcmode="lin" valueType="num">
                                      <p:cBhvr>
                                        <p:cTn id="20" dur="1000" fill="hold"/>
                                        <p:tgtEl>
                                          <p:spTgt spid="51"/>
                                        </p:tgtEl>
                                        <p:attrNameLst>
                                          <p:attrName>ppt_h</p:attrName>
                                        </p:attrNameLst>
                                      </p:cBhvr>
                                      <p:tavLst>
                                        <p:tav tm="0">
                                          <p:val>
                                            <p:strVal val="#ppt_h"/>
                                          </p:val>
                                        </p:tav>
                                        <p:tav tm="100000">
                                          <p:val>
                                            <p:strVal val="#ppt_h"/>
                                          </p:val>
                                        </p:tav>
                                      </p:tavLst>
                                    </p:anim>
                                    <p:animEffect transition="in" filter="fade">
                                      <p:cBhvr>
                                        <p:cTn id="21" dur="1000"/>
                                        <p:tgtEl>
                                          <p:spTgt spid="51"/>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47"/>
                                        </p:tgtEl>
                                        <p:attrNameLst>
                                          <p:attrName>style.visibility</p:attrName>
                                        </p:attrNameLst>
                                      </p:cBhvr>
                                      <p:to>
                                        <p:strVal val="visible"/>
                                      </p:to>
                                    </p:set>
                                    <p:anim calcmode="lin" valueType="num">
                                      <p:cBhvr>
                                        <p:cTn id="26" dur="1000" fill="hold"/>
                                        <p:tgtEl>
                                          <p:spTgt spid="47"/>
                                        </p:tgtEl>
                                        <p:attrNameLst>
                                          <p:attrName>ppt_w</p:attrName>
                                        </p:attrNameLst>
                                      </p:cBhvr>
                                      <p:tavLst>
                                        <p:tav tm="0">
                                          <p:val>
                                            <p:strVal val="#ppt_w*0.70"/>
                                          </p:val>
                                        </p:tav>
                                        <p:tav tm="100000">
                                          <p:val>
                                            <p:strVal val="#ppt_w"/>
                                          </p:val>
                                        </p:tav>
                                      </p:tavLst>
                                    </p:anim>
                                    <p:anim calcmode="lin" valueType="num">
                                      <p:cBhvr>
                                        <p:cTn id="27" dur="1000" fill="hold"/>
                                        <p:tgtEl>
                                          <p:spTgt spid="47"/>
                                        </p:tgtEl>
                                        <p:attrNameLst>
                                          <p:attrName>ppt_h</p:attrName>
                                        </p:attrNameLst>
                                      </p:cBhvr>
                                      <p:tavLst>
                                        <p:tav tm="0">
                                          <p:val>
                                            <p:strVal val="#ppt_h"/>
                                          </p:val>
                                        </p:tav>
                                        <p:tav tm="100000">
                                          <p:val>
                                            <p:strVal val="#ppt_h"/>
                                          </p:val>
                                        </p:tav>
                                      </p:tavLst>
                                    </p:anim>
                                    <p:animEffect transition="in" filter="fade">
                                      <p:cBhvr>
                                        <p:cTn id="28" dur="1000"/>
                                        <p:tgtEl>
                                          <p:spTgt spid="47"/>
                                        </p:tgtEl>
                                      </p:cBhvr>
                                    </p:animEffect>
                                  </p:childTnLst>
                                </p:cTn>
                              </p:par>
                              <p:par>
                                <p:cTn id="29" presetID="55" presetClass="entr" presetSubtype="0" fill="hold" nodeType="withEffect">
                                  <p:stCondLst>
                                    <p:cond delay="0"/>
                                  </p:stCondLst>
                                  <p:childTnLst>
                                    <p:set>
                                      <p:cBhvr>
                                        <p:cTn id="30" dur="1" fill="hold">
                                          <p:stCondLst>
                                            <p:cond delay="0"/>
                                          </p:stCondLst>
                                        </p:cTn>
                                        <p:tgtEl>
                                          <p:spTgt spid="53"/>
                                        </p:tgtEl>
                                        <p:attrNameLst>
                                          <p:attrName>style.visibility</p:attrName>
                                        </p:attrNameLst>
                                      </p:cBhvr>
                                      <p:to>
                                        <p:strVal val="visible"/>
                                      </p:to>
                                    </p:set>
                                    <p:anim calcmode="lin" valueType="num">
                                      <p:cBhvr>
                                        <p:cTn id="31" dur="1000" fill="hold"/>
                                        <p:tgtEl>
                                          <p:spTgt spid="53"/>
                                        </p:tgtEl>
                                        <p:attrNameLst>
                                          <p:attrName>ppt_w</p:attrName>
                                        </p:attrNameLst>
                                      </p:cBhvr>
                                      <p:tavLst>
                                        <p:tav tm="0">
                                          <p:val>
                                            <p:strVal val="#ppt_w*0.70"/>
                                          </p:val>
                                        </p:tav>
                                        <p:tav tm="100000">
                                          <p:val>
                                            <p:strVal val="#ppt_w"/>
                                          </p:val>
                                        </p:tav>
                                      </p:tavLst>
                                    </p:anim>
                                    <p:anim calcmode="lin" valueType="num">
                                      <p:cBhvr>
                                        <p:cTn id="32" dur="1000" fill="hold"/>
                                        <p:tgtEl>
                                          <p:spTgt spid="53"/>
                                        </p:tgtEl>
                                        <p:attrNameLst>
                                          <p:attrName>ppt_h</p:attrName>
                                        </p:attrNameLst>
                                      </p:cBhvr>
                                      <p:tavLst>
                                        <p:tav tm="0">
                                          <p:val>
                                            <p:strVal val="#ppt_h"/>
                                          </p:val>
                                        </p:tav>
                                        <p:tav tm="100000">
                                          <p:val>
                                            <p:strVal val="#ppt_h"/>
                                          </p:val>
                                        </p:tav>
                                      </p:tavLst>
                                    </p:anim>
                                    <p:animEffect transition="in" filter="fade">
                                      <p:cBhvr>
                                        <p:cTn id="33" dur="1000"/>
                                        <p:tgtEl>
                                          <p:spTgt spid="53"/>
                                        </p:tgtEl>
                                      </p:cBhvr>
                                    </p:animEffect>
                                  </p:childTnLst>
                                </p:cTn>
                              </p:par>
                            </p:childTnLst>
                          </p:cTn>
                        </p:par>
                      </p:childTnLst>
                    </p:cTn>
                  </p:par>
                  <p:par>
                    <p:cTn id="34" fill="hold">
                      <p:stCondLst>
                        <p:cond delay="indefinite"/>
                      </p:stCondLst>
                      <p:childTnLst>
                        <p:par>
                          <p:cTn id="35" fill="hold">
                            <p:stCondLst>
                              <p:cond delay="0"/>
                            </p:stCondLst>
                            <p:childTnLst>
                              <p:par>
                                <p:cTn id="36" presetID="55" presetClass="entr" presetSubtype="0" fill="hold" grpId="0" nodeType="clickEffect">
                                  <p:stCondLst>
                                    <p:cond delay="0"/>
                                  </p:stCondLst>
                                  <p:childTnLst>
                                    <p:set>
                                      <p:cBhvr>
                                        <p:cTn id="37" dur="1" fill="hold">
                                          <p:stCondLst>
                                            <p:cond delay="0"/>
                                          </p:stCondLst>
                                        </p:cTn>
                                        <p:tgtEl>
                                          <p:spTgt spid="6"/>
                                        </p:tgtEl>
                                        <p:attrNameLst>
                                          <p:attrName>style.visibility</p:attrName>
                                        </p:attrNameLst>
                                      </p:cBhvr>
                                      <p:to>
                                        <p:strVal val="visible"/>
                                      </p:to>
                                    </p:set>
                                    <p:anim calcmode="lin" valueType="num">
                                      <p:cBhvr>
                                        <p:cTn id="38" dur="1000" fill="hold"/>
                                        <p:tgtEl>
                                          <p:spTgt spid="6"/>
                                        </p:tgtEl>
                                        <p:attrNameLst>
                                          <p:attrName>ppt_w</p:attrName>
                                        </p:attrNameLst>
                                      </p:cBhvr>
                                      <p:tavLst>
                                        <p:tav tm="0">
                                          <p:val>
                                            <p:strVal val="#ppt_w*0.70"/>
                                          </p:val>
                                        </p:tav>
                                        <p:tav tm="100000">
                                          <p:val>
                                            <p:strVal val="#ppt_w"/>
                                          </p:val>
                                        </p:tav>
                                      </p:tavLst>
                                    </p:anim>
                                    <p:anim calcmode="lin" valueType="num">
                                      <p:cBhvr>
                                        <p:cTn id="39" dur="1000" fill="hold"/>
                                        <p:tgtEl>
                                          <p:spTgt spid="6"/>
                                        </p:tgtEl>
                                        <p:attrNameLst>
                                          <p:attrName>ppt_h</p:attrName>
                                        </p:attrNameLst>
                                      </p:cBhvr>
                                      <p:tavLst>
                                        <p:tav tm="0">
                                          <p:val>
                                            <p:strVal val="#ppt_h"/>
                                          </p:val>
                                        </p:tav>
                                        <p:tav tm="100000">
                                          <p:val>
                                            <p:strVal val="#ppt_h"/>
                                          </p:val>
                                        </p:tav>
                                      </p:tavLst>
                                    </p:anim>
                                    <p:animEffect transition="in" filter="fade">
                                      <p:cBhvr>
                                        <p:cTn id="40" dur="1000"/>
                                        <p:tgtEl>
                                          <p:spTgt spid="6"/>
                                        </p:tgtEl>
                                      </p:cBhvr>
                                    </p:animEffect>
                                  </p:childTnLst>
                                </p:cTn>
                              </p:par>
                            </p:childTnLst>
                          </p:cTn>
                        </p:par>
                      </p:childTnLst>
                    </p:cTn>
                  </p:par>
                  <p:par>
                    <p:cTn id="41" fill="hold">
                      <p:stCondLst>
                        <p:cond delay="indefinite"/>
                      </p:stCondLst>
                      <p:childTnLst>
                        <p:par>
                          <p:cTn id="42" fill="hold">
                            <p:stCondLst>
                              <p:cond delay="0"/>
                            </p:stCondLst>
                            <p:childTnLst>
                              <p:par>
                                <p:cTn id="43" presetID="55" presetClass="entr" presetSubtype="0" fill="hold" grpId="0" nodeType="clickEffect">
                                  <p:stCondLst>
                                    <p:cond delay="0"/>
                                  </p:stCondLst>
                                  <p:childTnLst>
                                    <p:set>
                                      <p:cBhvr>
                                        <p:cTn id="44" dur="1" fill="hold">
                                          <p:stCondLst>
                                            <p:cond delay="0"/>
                                          </p:stCondLst>
                                        </p:cTn>
                                        <p:tgtEl>
                                          <p:spTgt spid="12"/>
                                        </p:tgtEl>
                                        <p:attrNameLst>
                                          <p:attrName>style.visibility</p:attrName>
                                        </p:attrNameLst>
                                      </p:cBhvr>
                                      <p:to>
                                        <p:strVal val="visible"/>
                                      </p:to>
                                    </p:set>
                                    <p:anim calcmode="lin" valueType="num">
                                      <p:cBhvr>
                                        <p:cTn id="45" dur="1000" fill="hold"/>
                                        <p:tgtEl>
                                          <p:spTgt spid="12"/>
                                        </p:tgtEl>
                                        <p:attrNameLst>
                                          <p:attrName>ppt_w</p:attrName>
                                        </p:attrNameLst>
                                      </p:cBhvr>
                                      <p:tavLst>
                                        <p:tav tm="0">
                                          <p:val>
                                            <p:strVal val="#ppt_w*0.70"/>
                                          </p:val>
                                        </p:tav>
                                        <p:tav tm="100000">
                                          <p:val>
                                            <p:strVal val="#ppt_w"/>
                                          </p:val>
                                        </p:tav>
                                      </p:tavLst>
                                    </p:anim>
                                    <p:anim calcmode="lin" valueType="num">
                                      <p:cBhvr>
                                        <p:cTn id="46" dur="1000" fill="hold"/>
                                        <p:tgtEl>
                                          <p:spTgt spid="12"/>
                                        </p:tgtEl>
                                        <p:attrNameLst>
                                          <p:attrName>ppt_h</p:attrName>
                                        </p:attrNameLst>
                                      </p:cBhvr>
                                      <p:tavLst>
                                        <p:tav tm="0">
                                          <p:val>
                                            <p:strVal val="#ppt_h"/>
                                          </p:val>
                                        </p:tav>
                                        <p:tav tm="100000">
                                          <p:val>
                                            <p:strVal val="#ppt_h"/>
                                          </p:val>
                                        </p:tav>
                                      </p:tavLst>
                                    </p:anim>
                                    <p:animEffect transition="in" filter="fade">
                                      <p:cBhvr>
                                        <p:cTn id="47" dur="1000"/>
                                        <p:tgtEl>
                                          <p:spTgt spid="12"/>
                                        </p:tgtEl>
                                      </p:cBhvr>
                                    </p:animEffect>
                                  </p:childTnLst>
                                </p:cTn>
                              </p:par>
                              <p:par>
                                <p:cTn id="48" presetID="55" presetClass="entr" presetSubtype="0" fill="hold" nodeType="withEffect">
                                  <p:stCondLst>
                                    <p:cond delay="0"/>
                                  </p:stCondLst>
                                  <p:childTnLst>
                                    <p:set>
                                      <p:cBhvr>
                                        <p:cTn id="49" dur="1" fill="hold">
                                          <p:stCondLst>
                                            <p:cond delay="0"/>
                                          </p:stCondLst>
                                        </p:cTn>
                                        <p:tgtEl>
                                          <p:spTgt spid="29"/>
                                        </p:tgtEl>
                                        <p:attrNameLst>
                                          <p:attrName>style.visibility</p:attrName>
                                        </p:attrNameLst>
                                      </p:cBhvr>
                                      <p:to>
                                        <p:strVal val="visible"/>
                                      </p:to>
                                    </p:set>
                                    <p:anim calcmode="lin" valueType="num">
                                      <p:cBhvr>
                                        <p:cTn id="50" dur="1000" fill="hold"/>
                                        <p:tgtEl>
                                          <p:spTgt spid="29"/>
                                        </p:tgtEl>
                                        <p:attrNameLst>
                                          <p:attrName>ppt_w</p:attrName>
                                        </p:attrNameLst>
                                      </p:cBhvr>
                                      <p:tavLst>
                                        <p:tav tm="0">
                                          <p:val>
                                            <p:strVal val="#ppt_w*0.70"/>
                                          </p:val>
                                        </p:tav>
                                        <p:tav tm="100000">
                                          <p:val>
                                            <p:strVal val="#ppt_w"/>
                                          </p:val>
                                        </p:tav>
                                      </p:tavLst>
                                    </p:anim>
                                    <p:anim calcmode="lin" valueType="num">
                                      <p:cBhvr>
                                        <p:cTn id="51" dur="1000" fill="hold"/>
                                        <p:tgtEl>
                                          <p:spTgt spid="29"/>
                                        </p:tgtEl>
                                        <p:attrNameLst>
                                          <p:attrName>ppt_h</p:attrName>
                                        </p:attrNameLst>
                                      </p:cBhvr>
                                      <p:tavLst>
                                        <p:tav tm="0">
                                          <p:val>
                                            <p:strVal val="#ppt_h"/>
                                          </p:val>
                                        </p:tav>
                                        <p:tav tm="100000">
                                          <p:val>
                                            <p:strVal val="#ppt_h"/>
                                          </p:val>
                                        </p:tav>
                                      </p:tavLst>
                                    </p:anim>
                                    <p:animEffect transition="in" filter="fade">
                                      <p:cBhvr>
                                        <p:cTn id="52" dur="1000"/>
                                        <p:tgtEl>
                                          <p:spTgt spid="29"/>
                                        </p:tgtEl>
                                      </p:cBhvr>
                                    </p:animEffect>
                                  </p:childTnLst>
                                </p:cTn>
                              </p:par>
                            </p:childTnLst>
                          </p:cTn>
                        </p:par>
                      </p:childTnLst>
                    </p:cTn>
                  </p:par>
                  <p:par>
                    <p:cTn id="53" fill="hold">
                      <p:stCondLst>
                        <p:cond delay="indefinite"/>
                      </p:stCondLst>
                      <p:childTnLst>
                        <p:par>
                          <p:cTn id="54" fill="hold">
                            <p:stCondLst>
                              <p:cond delay="0"/>
                            </p:stCondLst>
                            <p:childTnLst>
                              <p:par>
                                <p:cTn id="55" presetID="55" presetClass="entr" presetSubtype="0" fill="hold" grpId="0" nodeType="clickEffect">
                                  <p:stCondLst>
                                    <p:cond delay="0"/>
                                  </p:stCondLst>
                                  <p:childTnLst>
                                    <p:set>
                                      <p:cBhvr>
                                        <p:cTn id="56" dur="1" fill="hold">
                                          <p:stCondLst>
                                            <p:cond delay="0"/>
                                          </p:stCondLst>
                                        </p:cTn>
                                        <p:tgtEl>
                                          <p:spTgt spid="15"/>
                                        </p:tgtEl>
                                        <p:attrNameLst>
                                          <p:attrName>style.visibility</p:attrName>
                                        </p:attrNameLst>
                                      </p:cBhvr>
                                      <p:to>
                                        <p:strVal val="visible"/>
                                      </p:to>
                                    </p:set>
                                    <p:anim calcmode="lin" valueType="num">
                                      <p:cBhvr>
                                        <p:cTn id="57" dur="1000" fill="hold"/>
                                        <p:tgtEl>
                                          <p:spTgt spid="15"/>
                                        </p:tgtEl>
                                        <p:attrNameLst>
                                          <p:attrName>ppt_w</p:attrName>
                                        </p:attrNameLst>
                                      </p:cBhvr>
                                      <p:tavLst>
                                        <p:tav tm="0">
                                          <p:val>
                                            <p:strVal val="#ppt_w*0.70"/>
                                          </p:val>
                                        </p:tav>
                                        <p:tav tm="100000">
                                          <p:val>
                                            <p:strVal val="#ppt_w"/>
                                          </p:val>
                                        </p:tav>
                                      </p:tavLst>
                                    </p:anim>
                                    <p:anim calcmode="lin" valueType="num">
                                      <p:cBhvr>
                                        <p:cTn id="58" dur="1000" fill="hold"/>
                                        <p:tgtEl>
                                          <p:spTgt spid="15"/>
                                        </p:tgtEl>
                                        <p:attrNameLst>
                                          <p:attrName>ppt_h</p:attrName>
                                        </p:attrNameLst>
                                      </p:cBhvr>
                                      <p:tavLst>
                                        <p:tav tm="0">
                                          <p:val>
                                            <p:strVal val="#ppt_h"/>
                                          </p:val>
                                        </p:tav>
                                        <p:tav tm="100000">
                                          <p:val>
                                            <p:strVal val="#ppt_h"/>
                                          </p:val>
                                        </p:tav>
                                      </p:tavLst>
                                    </p:anim>
                                    <p:animEffect transition="in" filter="fade">
                                      <p:cBhvr>
                                        <p:cTn id="59" dur="1000"/>
                                        <p:tgtEl>
                                          <p:spTgt spid="15"/>
                                        </p:tgtEl>
                                      </p:cBhvr>
                                    </p:animEffect>
                                  </p:childTnLst>
                                </p:cTn>
                              </p:par>
                              <p:par>
                                <p:cTn id="60" presetID="55" presetClass="entr" presetSubtype="0" fill="hold" nodeType="withEffect">
                                  <p:stCondLst>
                                    <p:cond delay="0"/>
                                  </p:stCondLst>
                                  <p:childTnLst>
                                    <p:set>
                                      <p:cBhvr>
                                        <p:cTn id="61" dur="1" fill="hold">
                                          <p:stCondLst>
                                            <p:cond delay="0"/>
                                          </p:stCondLst>
                                        </p:cTn>
                                        <p:tgtEl>
                                          <p:spTgt spid="37"/>
                                        </p:tgtEl>
                                        <p:attrNameLst>
                                          <p:attrName>style.visibility</p:attrName>
                                        </p:attrNameLst>
                                      </p:cBhvr>
                                      <p:to>
                                        <p:strVal val="visible"/>
                                      </p:to>
                                    </p:set>
                                    <p:anim calcmode="lin" valueType="num">
                                      <p:cBhvr>
                                        <p:cTn id="62" dur="1000" fill="hold"/>
                                        <p:tgtEl>
                                          <p:spTgt spid="37"/>
                                        </p:tgtEl>
                                        <p:attrNameLst>
                                          <p:attrName>ppt_w</p:attrName>
                                        </p:attrNameLst>
                                      </p:cBhvr>
                                      <p:tavLst>
                                        <p:tav tm="0">
                                          <p:val>
                                            <p:strVal val="#ppt_w*0.70"/>
                                          </p:val>
                                        </p:tav>
                                        <p:tav tm="100000">
                                          <p:val>
                                            <p:strVal val="#ppt_w"/>
                                          </p:val>
                                        </p:tav>
                                      </p:tavLst>
                                    </p:anim>
                                    <p:anim calcmode="lin" valueType="num">
                                      <p:cBhvr>
                                        <p:cTn id="63" dur="1000" fill="hold"/>
                                        <p:tgtEl>
                                          <p:spTgt spid="37"/>
                                        </p:tgtEl>
                                        <p:attrNameLst>
                                          <p:attrName>ppt_h</p:attrName>
                                        </p:attrNameLst>
                                      </p:cBhvr>
                                      <p:tavLst>
                                        <p:tav tm="0">
                                          <p:val>
                                            <p:strVal val="#ppt_h"/>
                                          </p:val>
                                        </p:tav>
                                        <p:tav tm="100000">
                                          <p:val>
                                            <p:strVal val="#ppt_h"/>
                                          </p:val>
                                        </p:tav>
                                      </p:tavLst>
                                    </p:anim>
                                    <p:animEffect transition="in" filter="fade">
                                      <p:cBhvr>
                                        <p:cTn id="64" dur="1000"/>
                                        <p:tgtEl>
                                          <p:spTgt spid="37"/>
                                        </p:tgtEl>
                                      </p:cBhvr>
                                    </p:animEffect>
                                  </p:childTnLst>
                                </p:cTn>
                              </p:par>
                            </p:childTnLst>
                          </p:cTn>
                        </p:par>
                      </p:childTnLst>
                    </p:cTn>
                  </p:par>
                  <p:par>
                    <p:cTn id="65" fill="hold">
                      <p:stCondLst>
                        <p:cond delay="indefinite"/>
                      </p:stCondLst>
                      <p:childTnLst>
                        <p:par>
                          <p:cTn id="66" fill="hold">
                            <p:stCondLst>
                              <p:cond delay="0"/>
                            </p:stCondLst>
                            <p:childTnLst>
                              <p:par>
                                <p:cTn id="67" presetID="55" presetClass="entr" presetSubtype="0" fill="hold" grpId="0" nodeType="clickEffect">
                                  <p:stCondLst>
                                    <p:cond delay="0"/>
                                  </p:stCondLst>
                                  <p:childTnLst>
                                    <p:set>
                                      <p:cBhvr>
                                        <p:cTn id="68" dur="1" fill="hold">
                                          <p:stCondLst>
                                            <p:cond delay="0"/>
                                          </p:stCondLst>
                                        </p:cTn>
                                        <p:tgtEl>
                                          <p:spTgt spid="11"/>
                                        </p:tgtEl>
                                        <p:attrNameLst>
                                          <p:attrName>style.visibility</p:attrName>
                                        </p:attrNameLst>
                                      </p:cBhvr>
                                      <p:to>
                                        <p:strVal val="visible"/>
                                      </p:to>
                                    </p:set>
                                    <p:anim calcmode="lin" valueType="num">
                                      <p:cBhvr>
                                        <p:cTn id="69" dur="1000" fill="hold"/>
                                        <p:tgtEl>
                                          <p:spTgt spid="11"/>
                                        </p:tgtEl>
                                        <p:attrNameLst>
                                          <p:attrName>ppt_w</p:attrName>
                                        </p:attrNameLst>
                                      </p:cBhvr>
                                      <p:tavLst>
                                        <p:tav tm="0">
                                          <p:val>
                                            <p:strVal val="#ppt_w*0.70"/>
                                          </p:val>
                                        </p:tav>
                                        <p:tav tm="100000">
                                          <p:val>
                                            <p:strVal val="#ppt_w"/>
                                          </p:val>
                                        </p:tav>
                                      </p:tavLst>
                                    </p:anim>
                                    <p:anim calcmode="lin" valueType="num">
                                      <p:cBhvr>
                                        <p:cTn id="70" dur="1000" fill="hold"/>
                                        <p:tgtEl>
                                          <p:spTgt spid="11"/>
                                        </p:tgtEl>
                                        <p:attrNameLst>
                                          <p:attrName>ppt_h</p:attrName>
                                        </p:attrNameLst>
                                      </p:cBhvr>
                                      <p:tavLst>
                                        <p:tav tm="0">
                                          <p:val>
                                            <p:strVal val="#ppt_h"/>
                                          </p:val>
                                        </p:tav>
                                        <p:tav tm="100000">
                                          <p:val>
                                            <p:strVal val="#ppt_h"/>
                                          </p:val>
                                        </p:tav>
                                      </p:tavLst>
                                    </p:anim>
                                    <p:animEffect transition="in" filter="fade">
                                      <p:cBhvr>
                                        <p:cTn id="71" dur="1000"/>
                                        <p:tgtEl>
                                          <p:spTgt spid="11"/>
                                        </p:tgtEl>
                                      </p:cBhvr>
                                    </p:animEffect>
                                  </p:childTnLst>
                                </p:cTn>
                              </p:par>
                              <p:par>
                                <p:cTn id="72" presetID="55" presetClass="entr" presetSubtype="0" fill="hold" nodeType="withEffect">
                                  <p:stCondLst>
                                    <p:cond delay="0"/>
                                  </p:stCondLst>
                                  <p:childTnLst>
                                    <p:set>
                                      <p:cBhvr>
                                        <p:cTn id="73" dur="1" fill="hold">
                                          <p:stCondLst>
                                            <p:cond delay="0"/>
                                          </p:stCondLst>
                                        </p:cTn>
                                        <p:tgtEl>
                                          <p:spTgt spid="40"/>
                                        </p:tgtEl>
                                        <p:attrNameLst>
                                          <p:attrName>style.visibility</p:attrName>
                                        </p:attrNameLst>
                                      </p:cBhvr>
                                      <p:to>
                                        <p:strVal val="visible"/>
                                      </p:to>
                                    </p:set>
                                    <p:anim calcmode="lin" valueType="num">
                                      <p:cBhvr>
                                        <p:cTn id="74" dur="1000" fill="hold"/>
                                        <p:tgtEl>
                                          <p:spTgt spid="40"/>
                                        </p:tgtEl>
                                        <p:attrNameLst>
                                          <p:attrName>ppt_w</p:attrName>
                                        </p:attrNameLst>
                                      </p:cBhvr>
                                      <p:tavLst>
                                        <p:tav tm="0">
                                          <p:val>
                                            <p:strVal val="#ppt_w*0.70"/>
                                          </p:val>
                                        </p:tav>
                                        <p:tav tm="100000">
                                          <p:val>
                                            <p:strVal val="#ppt_w"/>
                                          </p:val>
                                        </p:tav>
                                      </p:tavLst>
                                    </p:anim>
                                    <p:anim calcmode="lin" valueType="num">
                                      <p:cBhvr>
                                        <p:cTn id="75" dur="1000" fill="hold"/>
                                        <p:tgtEl>
                                          <p:spTgt spid="40"/>
                                        </p:tgtEl>
                                        <p:attrNameLst>
                                          <p:attrName>ppt_h</p:attrName>
                                        </p:attrNameLst>
                                      </p:cBhvr>
                                      <p:tavLst>
                                        <p:tav tm="0">
                                          <p:val>
                                            <p:strVal val="#ppt_h"/>
                                          </p:val>
                                        </p:tav>
                                        <p:tav tm="100000">
                                          <p:val>
                                            <p:strVal val="#ppt_h"/>
                                          </p:val>
                                        </p:tav>
                                      </p:tavLst>
                                    </p:anim>
                                    <p:animEffect transition="in" filter="fade">
                                      <p:cBhvr>
                                        <p:cTn id="76" dur="1000"/>
                                        <p:tgtEl>
                                          <p:spTgt spid="40"/>
                                        </p:tgtEl>
                                      </p:cBhvr>
                                    </p:animEffect>
                                  </p:childTnLst>
                                </p:cTn>
                              </p:par>
                            </p:childTnLst>
                          </p:cTn>
                        </p:par>
                      </p:childTnLst>
                    </p:cTn>
                  </p:par>
                  <p:par>
                    <p:cTn id="77" fill="hold">
                      <p:stCondLst>
                        <p:cond delay="indefinite"/>
                      </p:stCondLst>
                      <p:childTnLst>
                        <p:par>
                          <p:cTn id="78" fill="hold">
                            <p:stCondLst>
                              <p:cond delay="0"/>
                            </p:stCondLst>
                            <p:childTnLst>
                              <p:par>
                                <p:cTn id="79" presetID="55" presetClass="entr" presetSubtype="0" fill="hold" grpId="0" nodeType="clickEffect">
                                  <p:stCondLst>
                                    <p:cond delay="0"/>
                                  </p:stCondLst>
                                  <p:childTnLst>
                                    <p:set>
                                      <p:cBhvr>
                                        <p:cTn id="80" dur="1" fill="hold">
                                          <p:stCondLst>
                                            <p:cond delay="0"/>
                                          </p:stCondLst>
                                        </p:cTn>
                                        <p:tgtEl>
                                          <p:spTgt spid="13"/>
                                        </p:tgtEl>
                                        <p:attrNameLst>
                                          <p:attrName>style.visibility</p:attrName>
                                        </p:attrNameLst>
                                      </p:cBhvr>
                                      <p:to>
                                        <p:strVal val="visible"/>
                                      </p:to>
                                    </p:set>
                                    <p:anim calcmode="lin" valueType="num">
                                      <p:cBhvr>
                                        <p:cTn id="81" dur="1000" fill="hold"/>
                                        <p:tgtEl>
                                          <p:spTgt spid="13"/>
                                        </p:tgtEl>
                                        <p:attrNameLst>
                                          <p:attrName>ppt_w</p:attrName>
                                        </p:attrNameLst>
                                      </p:cBhvr>
                                      <p:tavLst>
                                        <p:tav tm="0">
                                          <p:val>
                                            <p:strVal val="#ppt_w*0.70"/>
                                          </p:val>
                                        </p:tav>
                                        <p:tav tm="100000">
                                          <p:val>
                                            <p:strVal val="#ppt_w"/>
                                          </p:val>
                                        </p:tav>
                                      </p:tavLst>
                                    </p:anim>
                                    <p:anim calcmode="lin" valueType="num">
                                      <p:cBhvr>
                                        <p:cTn id="82" dur="1000" fill="hold"/>
                                        <p:tgtEl>
                                          <p:spTgt spid="13"/>
                                        </p:tgtEl>
                                        <p:attrNameLst>
                                          <p:attrName>ppt_h</p:attrName>
                                        </p:attrNameLst>
                                      </p:cBhvr>
                                      <p:tavLst>
                                        <p:tav tm="0">
                                          <p:val>
                                            <p:strVal val="#ppt_h"/>
                                          </p:val>
                                        </p:tav>
                                        <p:tav tm="100000">
                                          <p:val>
                                            <p:strVal val="#ppt_h"/>
                                          </p:val>
                                        </p:tav>
                                      </p:tavLst>
                                    </p:anim>
                                    <p:animEffect transition="in" filter="fade">
                                      <p:cBhvr>
                                        <p:cTn id="83" dur="1000"/>
                                        <p:tgtEl>
                                          <p:spTgt spid="13"/>
                                        </p:tgtEl>
                                      </p:cBhvr>
                                    </p:animEffect>
                                  </p:childTnLst>
                                </p:cTn>
                              </p:par>
                              <p:par>
                                <p:cTn id="84" presetID="55" presetClass="entr" presetSubtype="0" fill="hold" grpId="0" nodeType="withEffect">
                                  <p:stCondLst>
                                    <p:cond delay="0"/>
                                  </p:stCondLst>
                                  <p:childTnLst>
                                    <p:set>
                                      <p:cBhvr>
                                        <p:cTn id="85" dur="1" fill="hold">
                                          <p:stCondLst>
                                            <p:cond delay="0"/>
                                          </p:stCondLst>
                                        </p:cTn>
                                        <p:tgtEl>
                                          <p:spTgt spid="14"/>
                                        </p:tgtEl>
                                        <p:attrNameLst>
                                          <p:attrName>style.visibility</p:attrName>
                                        </p:attrNameLst>
                                      </p:cBhvr>
                                      <p:to>
                                        <p:strVal val="visible"/>
                                      </p:to>
                                    </p:set>
                                    <p:anim calcmode="lin" valueType="num">
                                      <p:cBhvr>
                                        <p:cTn id="86" dur="1000" fill="hold"/>
                                        <p:tgtEl>
                                          <p:spTgt spid="14"/>
                                        </p:tgtEl>
                                        <p:attrNameLst>
                                          <p:attrName>ppt_w</p:attrName>
                                        </p:attrNameLst>
                                      </p:cBhvr>
                                      <p:tavLst>
                                        <p:tav tm="0">
                                          <p:val>
                                            <p:strVal val="#ppt_w*0.70"/>
                                          </p:val>
                                        </p:tav>
                                        <p:tav tm="100000">
                                          <p:val>
                                            <p:strVal val="#ppt_w"/>
                                          </p:val>
                                        </p:tav>
                                      </p:tavLst>
                                    </p:anim>
                                    <p:anim calcmode="lin" valueType="num">
                                      <p:cBhvr>
                                        <p:cTn id="87" dur="1000" fill="hold"/>
                                        <p:tgtEl>
                                          <p:spTgt spid="14"/>
                                        </p:tgtEl>
                                        <p:attrNameLst>
                                          <p:attrName>ppt_h</p:attrName>
                                        </p:attrNameLst>
                                      </p:cBhvr>
                                      <p:tavLst>
                                        <p:tav tm="0">
                                          <p:val>
                                            <p:strVal val="#ppt_h"/>
                                          </p:val>
                                        </p:tav>
                                        <p:tav tm="100000">
                                          <p:val>
                                            <p:strVal val="#ppt_h"/>
                                          </p:val>
                                        </p:tav>
                                      </p:tavLst>
                                    </p:anim>
                                    <p:animEffect transition="in" filter="fade">
                                      <p:cBhvr>
                                        <p:cTn id="88" dur="1000"/>
                                        <p:tgtEl>
                                          <p:spTgt spid="14"/>
                                        </p:tgtEl>
                                      </p:cBhvr>
                                    </p:animEffect>
                                  </p:childTnLst>
                                </p:cTn>
                              </p:par>
                              <p:par>
                                <p:cTn id="89" presetID="55" presetClass="entr" presetSubtype="0" fill="hold" nodeType="withEffect">
                                  <p:stCondLst>
                                    <p:cond delay="0"/>
                                  </p:stCondLst>
                                  <p:childTnLst>
                                    <p:set>
                                      <p:cBhvr>
                                        <p:cTn id="90" dur="1" fill="hold">
                                          <p:stCondLst>
                                            <p:cond delay="0"/>
                                          </p:stCondLst>
                                        </p:cTn>
                                        <p:tgtEl>
                                          <p:spTgt spid="32"/>
                                        </p:tgtEl>
                                        <p:attrNameLst>
                                          <p:attrName>style.visibility</p:attrName>
                                        </p:attrNameLst>
                                      </p:cBhvr>
                                      <p:to>
                                        <p:strVal val="visible"/>
                                      </p:to>
                                    </p:set>
                                    <p:anim calcmode="lin" valueType="num">
                                      <p:cBhvr>
                                        <p:cTn id="91" dur="1000" fill="hold"/>
                                        <p:tgtEl>
                                          <p:spTgt spid="32"/>
                                        </p:tgtEl>
                                        <p:attrNameLst>
                                          <p:attrName>ppt_w</p:attrName>
                                        </p:attrNameLst>
                                      </p:cBhvr>
                                      <p:tavLst>
                                        <p:tav tm="0">
                                          <p:val>
                                            <p:strVal val="#ppt_w*0.70"/>
                                          </p:val>
                                        </p:tav>
                                        <p:tav tm="100000">
                                          <p:val>
                                            <p:strVal val="#ppt_w"/>
                                          </p:val>
                                        </p:tav>
                                      </p:tavLst>
                                    </p:anim>
                                    <p:anim calcmode="lin" valueType="num">
                                      <p:cBhvr>
                                        <p:cTn id="92" dur="1000" fill="hold"/>
                                        <p:tgtEl>
                                          <p:spTgt spid="32"/>
                                        </p:tgtEl>
                                        <p:attrNameLst>
                                          <p:attrName>ppt_h</p:attrName>
                                        </p:attrNameLst>
                                      </p:cBhvr>
                                      <p:tavLst>
                                        <p:tav tm="0">
                                          <p:val>
                                            <p:strVal val="#ppt_h"/>
                                          </p:val>
                                        </p:tav>
                                        <p:tav tm="100000">
                                          <p:val>
                                            <p:strVal val="#ppt_h"/>
                                          </p:val>
                                        </p:tav>
                                      </p:tavLst>
                                    </p:anim>
                                    <p:animEffect transition="in" filter="fade">
                                      <p:cBhvr>
                                        <p:cTn id="93" dur="1000"/>
                                        <p:tgtEl>
                                          <p:spTgt spid="32"/>
                                        </p:tgtEl>
                                      </p:cBhvr>
                                    </p:animEffect>
                                  </p:childTnLst>
                                </p:cTn>
                              </p:par>
                              <p:par>
                                <p:cTn id="94" presetID="55" presetClass="entr" presetSubtype="0" fill="hold" nodeType="withEffect">
                                  <p:stCondLst>
                                    <p:cond delay="0"/>
                                  </p:stCondLst>
                                  <p:childTnLst>
                                    <p:set>
                                      <p:cBhvr>
                                        <p:cTn id="95" dur="1" fill="hold">
                                          <p:stCondLst>
                                            <p:cond delay="0"/>
                                          </p:stCondLst>
                                        </p:cTn>
                                        <p:tgtEl>
                                          <p:spTgt spid="43"/>
                                        </p:tgtEl>
                                        <p:attrNameLst>
                                          <p:attrName>style.visibility</p:attrName>
                                        </p:attrNameLst>
                                      </p:cBhvr>
                                      <p:to>
                                        <p:strVal val="visible"/>
                                      </p:to>
                                    </p:set>
                                    <p:anim calcmode="lin" valueType="num">
                                      <p:cBhvr>
                                        <p:cTn id="96" dur="1000" fill="hold"/>
                                        <p:tgtEl>
                                          <p:spTgt spid="43"/>
                                        </p:tgtEl>
                                        <p:attrNameLst>
                                          <p:attrName>ppt_w</p:attrName>
                                        </p:attrNameLst>
                                      </p:cBhvr>
                                      <p:tavLst>
                                        <p:tav tm="0">
                                          <p:val>
                                            <p:strVal val="#ppt_w*0.70"/>
                                          </p:val>
                                        </p:tav>
                                        <p:tav tm="100000">
                                          <p:val>
                                            <p:strVal val="#ppt_w"/>
                                          </p:val>
                                        </p:tav>
                                      </p:tavLst>
                                    </p:anim>
                                    <p:anim calcmode="lin" valueType="num">
                                      <p:cBhvr>
                                        <p:cTn id="97" dur="1000" fill="hold"/>
                                        <p:tgtEl>
                                          <p:spTgt spid="43"/>
                                        </p:tgtEl>
                                        <p:attrNameLst>
                                          <p:attrName>ppt_h</p:attrName>
                                        </p:attrNameLst>
                                      </p:cBhvr>
                                      <p:tavLst>
                                        <p:tav tm="0">
                                          <p:val>
                                            <p:strVal val="#ppt_h"/>
                                          </p:val>
                                        </p:tav>
                                        <p:tav tm="100000">
                                          <p:val>
                                            <p:strVal val="#ppt_h"/>
                                          </p:val>
                                        </p:tav>
                                      </p:tavLst>
                                    </p:anim>
                                    <p:animEffect transition="in" filter="fade">
                                      <p:cBhvr>
                                        <p:cTn id="98" dur="1000"/>
                                        <p:tgtEl>
                                          <p:spTgt spid="43"/>
                                        </p:tgtEl>
                                      </p:cBhvr>
                                    </p:animEffect>
                                  </p:childTnLst>
                                </p:cTn>
                              </p:par>
                            </p:childTnLst>
                          </p:cTn>
                        </p:par>
                      </p:childTnLst>
                    </p:cTn>
                  </p:par>
                  <p:par>
                    <p:cTn id="99" fill="hold">
                      <p:stCondLst>
                        <p:cond delay="indefinite"/>
                      </p:stCondLst>
                      <p:childTnLst>
                        <p:par>
                          <p:cTn id="100" fill="hold">
                            <p:stCondLst>
                              <p:cond delay="0"/>
                            </p:stCondLst>
                            <p:childTnLst>
                              <p:par>
                                <p:cTn id="101" presetID="55" presetClass="entr" presetSubtype="0" fill="hold" grpId="0" nodeType="clickEffect">
                                  <p:stCondLst>
                                    <p:cond delay="0"/>
                                  </p:stCondLst>
                                  <p:childTnLst>
                                    <p:set>
                                      <p:cBhvr>
                                        <p:cTn id="102" dur="1" fill="hold">
                                          <p:stCondLst>
                                            <p:cond delay="0"/>
                                          </p:stCondLst>
                                        </p:cTn>
                                        <p:tgtEl>
                                          <p:spTgt spid="8"/>
                                        </p:tgtEl>
                                        <p:attrNameLst>
                                          <p:attrName>style.visibility</p:attrName>
                                        </p:attrNameLst>
                                      </p:cBhvr>
                                      <p:to>
                                        <p:strVal val="visible"/>
                                      </p:to>
                                    </p:set>
                                    <p:anim calcmode="lin" valueType="num">
                                      <p:cBhvr>
                                        <p:cTn id="103" dur="1000" fill="hold"/>
                                        <p:tgtEl>
                                          <p:spTgt spid="8"/>
                                        </p:tgtEl>
                                        <p:attrNameLst>
                                          <p:attrName>ppt_w</p:attrName>
                                        </p:attrNameLst>
                                      </p:cBhvr>
                                      <p:tavLst>
                                        <p:tav tm="0">
                                          <p:val>
                                            <p:strVal val="#ppt_w*0.70"/>
                                          </p:val>
                                        </p:tav>
                                        <p:tav tm="100000">
                                          <p:val>
                                            <p:strVal val="#ppt_w"/>
                                          </p:val>
                                        </p:tav>
                                      </p:tavLst>
                                    </p:anim>
                                    <p:anim calcmode="lin" valueType="num">
                                      <p:cBhvr>
                                        <p:cTn id="104" dur="1000" fill="hold"/>
                                        <p:tgtEl>
                                          <p:spTgt spid="8"/>
                                        </p:tgtEl>
                                        <p:attrNameLst>
                                          <p:attrName>ppt_h</p:attrName>
                                        </p:attrNameLst>
                                      </p:cBhvr>
                                      <p:tavLst>
                                        <p:tav tm="0">
                                          <p:val>
                                            <p:strVal val="#ppt_h"/>
                                          </p:val>
                                        </p:tav>
                                        <p:tav tm="100000">
                                          <p:val>
                                            <p:strVal val="#ppt_h"/>
                                          </p:val>
                                        </p:tav>
                                      </p:tavLst>
                                    </p:anim>
                                    <p:animEffect transition="in" filter="fade">
                                      <p:cBhvr>
                                        <p:cTn id="105" dur="1000"/>
                                        <p:tgtEl>
                                          <p:spTgt spid="8"/>
                                        </p:tgtEl>
                                      </p:cBhvr>
                                    </p:animEffect>
                                  </p:childTnLst>
                                </p:cTn>
                              </p:par>
                            </p:childTnLst>
                          </p:cTn>
                        </p:par>
                      </p:childTnLst>
                    </p:cTn>
                  </p:par>
                  <p:par>
                    <p:cTn id="106" fill="hold">
                      <p:stCondLst>
                        <p:cond delay="indefinite"/>
                      </p:stCondLst>
                      <p:childTnLst>
                        <p:par>
                          <p:cTn id="107" fill="hold">
                            <p:stCondLst>
                              <p:cond delay="0"/>
                            </p:stCondLst>
                            <p:childTnLst>
                              <p:par>
                                <p:cTn id="108" presetID="55" presetClass="entr" presetSubtype="0" fill="hold" grpId="0" nodeType="clickEffect">
                                  <p:stCondLst>
                                    <p:cond delay="0"/>
                                  </p:stCondLst>
                                  <p:childTnLst>
                                    <p:set>
                                      <p:cBhvr>
                                        <p:cTn id="109" dur="1" fill="hold">
                                          <p:stCondLst>
                                            <p:cond delay="0"/>
                                          </p:stCondLst>
                                        </p:cTn>
                                        <p:tgtEl>
                                          <p:spTgt spid="9"/>
                                        </p:tgtEl>
                                        <p:attrNameLst>
                                          <p:attrName>style.visibility</p:attrName>
                                        </p:attrNameLst>
                                      </p:cBhvr>
                                      <p:to>
                                        <p:strVal val="visible"/>
                                      </p:to>
                                    </p:set>
                                    <p:anim calcmode="lin" valueType="num">
                                      <p:cBhvr>
                                        <p:cTn id="110" dur="1000" fill="hold"/>
                                        <p:tgtEl>
                                          <p:spTgt spid="9"/>
                                        </p:tgtEl>
                                        <p:attrNameLst>
                                          <p:attrName>ppt_w</p:attrName>
                                        </p:attrNameLst>
                                      </p:cBhvr>
                                      <p:tavLst>
                                        <p:tav tm="0">
                                          <p:val>
                                            <p:strVal val="#ppt_w*0.70"/>
                                          </p:val>
                                        </p:tav>
                                        <p:tav tm="100000">
                                          <p:val>
                                            <p:strVal val="#ppt_w"/>
                                          </p:val>
                                        </p:tav>
                                      </p:tavLst>
                                    </p:anim>
                                    <p:anim calcmode="lin" valueType="num">
                                      <p:cBhvr>
                                        <p:cTn id="111" dur="1000" fill="hold"/>
                                        <p:tgtEl>
                                          <p:spTgt spid="9"/>
                                        </p:tgtEl>
                                        <p:attrNameLst>
                                          <p:attrName>ppt_h</p:attrName>
                                        </p:attrNameLst>
                                      </p:cBhvr>
                                      <p:tavLst>
                                        <p:tav tm="0">
                                          <p:val>
                                            <p:strVal val="#ppt_h"/>
                                          </p:val>
                                        </p:tav>
                                        <p:tav tm="100000">
                                          <p:val>
                                            <p:strVal val="#ppt_h"/>
                                          </p:val>
                                        </p:tav>
                                      </p:tavLst>
                                    </p:anim>
                                    <p:animEffect transition="in" filter="fade">
                                      <p:cBhvr>
                                        <p:cTn id="112" dur="1000"/>
                                        <p:tgtEl>
                                          <p:spTgt spid="9"/>
                                        </p:tgtEl>
                                      </p:cBhvr>
                                    </p:animEffect>
                                  </p:childTnLst>
                                </p:cTn>
                              </p:par>
                              <p:par>
                                <p:cTn id="113" presetID="55" presetClass="entr" presetSubtype="0" fill="hold" nodeType="withEffect">
                                  <p:stCondLst>
                                    <p:cond delay="0"/>
                                  </p:stCondLst>
                                  <p:childTnLst>
                                    <p:set>
                                      <p:cBhvr>
                                        <p:cTn id="114" dur="1" fill="hold">
                                          <p:stCondLst>
                                            <p:cond delay="0"/>
                                          </p:stCondLst>
                                        </p:cTn>
                                        <p:tgtEl>
                                          <p:spTgt spid="20"/>
                                        </p:tgtEl>
                                        <p:attrNameLst>
                                          <p:attrName>style.visibility</p:attrName>
                                        </p:attrNameLst>
                                      </p:cBhvr>
                                      <p:to>
                                        <p:strVal val="visible"/>
                                      </p:to>
                                    </p:set>
                                    <p:anim calcmode="lin" valueType="num">
                                      <p:cBhvr>
                                        <p:cTn id="115" dur="1000" fill="hold"/>
                                        <p:tgtEl>
                                          <p:spTgt spid="20"/>
                                        </p:tgtEl>
                                        <p:attrNameLst>
                                          <p:attrName>ppt_w</p:attrName>
                                        </p:attrNameLst>
                                      </p:cBhvr>
                                      <p:tavLst>
                                        <p:tav tm="0">
                                          <p:val>
                                            <p:strVal val="#ppt_w*0.70"/>
                                          </p:val>
                                        </p:tav>
                                        <p:tav tm="100000">
                                          <p:val>
                                            <p:strVal val="#ppt_w"/>
                                          </p:val>
                                        </p:tav>
                                      </p:tavLst>
                                    </p:anim>
                                    <p:anim calcmode="lin" valueType="num">
                                      <p:cBhvr>
                                        <p:cTn id="116" dur="1000" fill="hold"/>
                                        <p:tgtEl>
                                          <p:spTgt spid="20"/>
                                        </p:tgtEl>
                                        <p:attrNameLst>
                                          <p:attrName>ppt_h</p:attrName>
                                        </p:attrNameLst>
                                      </p:cBhvr>
                                      <p:tavLst>
                                        <p:tav tm="0">
                                          <p:val>
                                            <p:strVal val="#ppt_h"/>
                                          </p:val>
                                        </p:tav>
                                        <p:tav tm="100000">
                                          <p:val>
                                            <p:strVal val="#ppt_h"/>
                                          </p:val>
                                        </p:tav>
                                      </p:tavLst>
                                    </p:anim>
                                    <p:animEffect transition="in" filter="fade">
                                      <p:cBhvr>
                                        <p:cTn id="117" dur="1000"/>
                                        <p:tgtEl>
                                          <p:spTgt spid="20"/>
                                        </p:tgtEl>
                                      </p:cBhvr>
                                    </p:animEffect>
                                  </p:childTnLst>
                                </p:cTn>
                              </p:par>
                            </p:childTnLst>
                          </p:cTn>
                        </p:par>
                      </p:childTnLst>
                    </p:cTn>
                  </p:par>
                  <p:par>
                    <p:cTn id="118" fill="hold">
                      <p:stCondLst>
                        <p:cond delay="indefinite"/>
                      </p:stCondLst>
                      <p:childTnLst>
                        <p:par>
                          <p:cTn id="119" fill="hold">
                            <p:stCondLst>
                              <p:cond delay="0"/>
                            </p:stCondLst>
                            <p:childTnLst>
                              <p:par>
                                <p:cTn id="120" presetID="55" presetClass="entr" presetSubtype="0" fill="hold" nodeType="clickEffect">
                                  <p:stCondLst>
                                    <p:cond delay="0"/>
                                  </p:stCondLst>
                                  <p:childTnLst>
                                    <p:set>
                                      <p:cBhvr>
                                        <p:cTn id="121" dur="1" fill="hold">
                                          <p:stCondLst>
                                            <p:cond delay="0"/>
                                          </p:stCondLst>
                                        </p:cTn>
                                        <p:tgtEl>
                                          <p:spTgt spid="5"/>
                                        </p:tgtEl>
                                        <p:attrNameLst>
                                          <p:attrName>style.visibility</p:attrName>
                                        </p:attrNameLst>
                                      </p:cBhvr>
                                      <p:to>
                                        <p:strVal val="visible"/>
                                      </p:to>
                                    </p:set>
                                    <p:anim calcmode="lin" valueType="num">
                                      <p:cBhvr>
                                        <p:cTn id="122" dur="1000" fill="hold"/>
                                        <p:tgtEl>
                                          <p:spTgt spid="5"/>
                                        </p:tgtEl>
                                        <p:attrNameLst>
                                          <p:attrName>ppt_w</p:attrName>
                                        </p:attrNameLst>
                                      </p:cBhvr>
                                      <p:tavLst>
                                        <p:tav tm="0">
                                          <p:val>
                                            <p:strVal val="#ppt_w*0.70"/>
                                          </p:val>
                                        </p:tav>
                                        <p:tav tm="100000">
                                          <p:val>
                                            <p:strVal val="#ppt_w"/>
                                          </p:val>
                                        </p:tav>
                                      </p:tavLst>
                                    </p:anim>
                                    <p:anim calcmode="lin" valueType="num">
                                      <p:cBhvr>
                                        <p:cTn id="123" dur="1000" fill="hold"/>
                                        <p:tgtEl>
                                          <p:spTgt spid="5"/>
                                        </p:tgtEl>
                                        <p:attrNameLst>
                                          <p:attrName>ppt_h</p:attrName>
                                        </p:attrNameLst>
                                      </p:cBhvr>
                                      <p:tavLst>
                                        <p:tav tm="0">
                                          <p:val>
                                            <p:strVal val="#ppt_h"/>
                                          </p:val>
                                        </p:tav>
                                        <p:tav tm="100000">
                                          <p:val>
                                            <p:strVal val="#ppt_h"/>
                                          </p:val>
                                        </p:tav>
                                      </p:tavLst>
                                    </p:anim>
                                    <p:animEffect transition="in" filter="fade">
                                      <p:cBhvr>
                                        <p:cTn id="124" dur="1000"/>
                                        <p:tgtEl>
                                          <p:spTgt spid="5"/>
                                        </p:tgtEl>
                                      </p:cBhvr>
                                    </p:animEffect>
                                  </p:childTnLst>
                                </p:cTn>
                              </p:par>
                            </p:childTnLst>
                          </p:cTn>
                        </p:par>
                      </p:childTnLst>
                    </p:cTn>
                  </p:par>
                  <p:par>
                    <p:cTn id="125" fill="hold">
                      <p:stCondLst>
                        <p:cond delay="indefinite"/>
                      </p:stCondLst>
                      <p:childTnLst>
                        <p:par>
                          <p:cTn id="126" fill="hold">
                            <p:stCondLst>
                              <p:cond delay="0"/>
                            </p:stCondLst>
                            <p:childTnLst>
                              <p:par>
                                <p:cTn id="127" presetID="55" presetClass="entr" presetSubtype="0" fill="hold" grpId="0" nodeType="clickEffect">
                                  <p:stCondLst>
                                    <p:cond delay="0"/>
                                  </p:stCondLst>
                                  <p:childTnLst>
                                    <p:set>
                                      <p:cBhvr>
                                        <p:cTn id="128" dur="1" fill="hold">
                                          <p:stCondLst>
                                            <p:cond delay="0"/>
                                          </p:stCondLst>
                                        </p:cTn>
                                        <p:tgtEl>
                                          <p:spTgt spid="10"/>
                                        </p:tgtEl>
                                        <p:attrNameLst>
                                          <p:attrName>style.visibility</p:attrName>
                                        </p:attrNameLst>
                                      </p:cBhvr>
                                      <p:to>
                                        <p:strVal val="visible"/>
                                      </p:to>
                                    </p:set>
                                    <p:anim calcmode="lin" valueType="num">
                                      <p:cBhvr>
                                        <p:cTn id="129" dur="1000" fill="hold"/>
                                        <p:tgtEl>
                                          <p:spTgt spid="10"/>
                                        </p:tgtEl>
                                        <p:attrNameLst>
                                          <p:attrName>ppt_w</p:attrName>
                                        </p:attrNameLst>
                                      </p:cBhvr>
                                      <p:tavLst>
                                        <p:tav tm="0">
                                          <p:val>
                                            <p:strVal val="#ppt_w*0.70"/>
                                          </p:val>
                                        </p:tav>
                                        <p:tav tm="100000">
                                          <p:val>
                                            <p:strVal val="#ppt_w"/>
                                          </p:val>
                                        </p:tav>
                                      </p:tavLst>
                                    </p:anim>
                                    <p:anim calcmode="lin" valueType="num">
                                      <p:cBhvr>
                                        <p:cTn id="130" dur="1000" fill="hold"/>
                                        <p:tgtEl>
                                          <p:spTgt spid="10"/>
                                        </p:tgtEl>
                                        <p:attrNameLst>
                                          <p:attrName>ppt_h</p:attrName>
                                        </p:attrNameLst>
                                      </p:cBhvr>
                                      <p:tavLst>
                                        <p:tav tm="0">
                                          <p:val>
                                            <p:strVal val="#ppt_h"/>
                                          </p:val>
                                        </p:tav>
                                        <p:tav tm="100000">
                                          <p:val>
                                            <p:strVal val="#ppt_h"/>
                                          </p:val>
                                        </p:tav>
                                      </p:tavLst>
                                    </p:anim>
                                    <p:animEffect transition="in" filter="fade">
                                      <p:cBhvr>
                                        <p:cTn id="131" dur="1000"/>
                                        <p:tgtEl>
                                          <p:spTgt spid="10"/>
                                        </p:tgtEl>
                                      </p:cBhvr>
                                    </p:animEffect>
                                  </p:childTnLst>
                                </p:cTn>
                              </p:par>
                              <p:par>
                                <p:cTn id="132" presetID="55" presetClass="entr" presetSubtype="0" fill="hold" nodeType="withEffect">
                                  <p:stCondLst>
                                    <p:cond delay="0"/>
                                  </p:stCondLst>
                                  <p:childTnLst>
                                    <p:set>
                                      <p:cBhvr>
                                        <p:cTn id="133" dur="1" fill="hold">
                                          <p:stCondLst>
                                            <p:cond delay="0"/>
                                          </p:stCondLst>
                                        </p:cTn>
                                        <p:tgtEl>
                                          <p:spTgt spid="21"/>
                                        </p:tgtEl>
                                        <p:attrNameLst>
                                          <p:attrName>style.visibility</p:attrName>
                                        </p:attrNameLst>
                                      </p:cBhvr>
                                      <p:to>
                                        <p:strVal val="visible"/>
                                      </p:to>
                                    </p:set>
                                    <p:anim calcmode="lin" valueType="num">
                                      <p:cBhvr>
                                        <p:cTn id="134" dur="1000" fill="hold"/>
                                        <p:tgtEl>
                                          <p:spTgt spid="21"/>
                                        </p:tgtEl>
                                        <p:attrNameLst>
                                          <p:attrName>ppt_w</p:attrName>
                                        </p:attrNameLst>
                                      </p:cBhvr>
                                      <p:tavLst>
                                        <p:tav tm="0">
                                          <p:val>
                                            <p:strVal val="#ppt_w*0.70"/>
                                          </p:val>
                                        </p:tav>
                                        <p:tav tm="100000">
                                          <p:val>
                                            <p:strVal val="#ppt_w"/>
                                          </p:val>
                                        </p:tav>
                                      </p:tavLst>
                                    </p:anim>
                                    <p:anim calcmode="lin" valueType="num">
                                      <p:cBhvr>
                                        <p:cTn id="135" dur="1000" fill="hold"/>
                                        <p:tgtEl>
                                          <p:spTgt spid="21"/>
                                        </p:tgtEl>
                                        <p:attrNameLst>
                                          <p:attrName>ppt_h</p:attrName>
                                        </p:attrNameLst>
                                      </p:cBhvr>
                                      <p:tavLst>
                                        <p:tav tm="0">
                                          <p:val>
                                            <p:strVal val="#ppt_h"/>
                                          </p:val>
                                        </p:tav>
                                        <p:tav tm="100000">
                                          <p:val>
                                            <p:strVal val="#ppt_h"/>
                                          </p:val>
                                        </p:tav>
                                      </p:tavLst>
                                    </p:anim>
                                    <p:animEffect transition="in" filter="fade">
                                      <p:cBhvr>
                                        <p:cTn id="136" dur="1000"/>
                                        <p:tgtEl>
                                          <p:spTgt spid="21"/>
                                        </p:tgtEl>
                                      </p:cBhvr>
                                    </p:animEffect>
                                  </p:childTnLst>
                                </p:cTn>
                              </p:par>
                            </p:childTnLst>
                          </p:cTn>
                        </p:par>
                      </p:childTnLst>
                    </p:cTn>
                  </p:par>
                  <p:par>
                    <p:cTn id="137" fill="hold">
                      <p:stCondLst>
                        <p:cond delay="indefinite"/>
                      </p:stCondLst>
                      <p:childTnLst>
                        <p:par>
                          <p:cTn id="138" fill="hold">
                            <p:stCondLst>
                              <p:cond delay="0"/>
                            </p:stCondLst>
                            <p:childTnLst>
                              <p:par>
                                <p:cTn id="139" presetID="55" presetClass="entr" presetSubtype="0" fill="hold" grpId="0" nodeType="clickEffect">
                                  <p:stCondLst>
                                    <p:cond delay="0"/>
                                  </p:stCondLst>
                                  <p:childTnLst>
                                    <p:set>
                                      <p:cBhvr>
                                        <p:cTn id="140" dur="1" fill="hold">
                                          <p:stCondLst>
                                            <p:cond delay="0"/>
                                          </p:stCondLst>
                                        </p:cTn>
                                        <p:tgtEl>
                                          <p:spTgt spid="17"/>
                                        </p:tgtEl>
                                        <p:attrNameLst>
                                          <p:attrName>style.visibility</p:attrName>
                                        </p:attrNameLst>
                                      </p:cBhvr>
                                      <p:to>
                                        <p:strVal val="visible"/>
                                      </p:to>
                                    </p:set>
                                    <p:anim calcmode="lin" valueType="num">
                                      <p:cBhvr>
                                        <p:cTn id="141" dur="1000" fill="hold"/>
                                        <p:tgtEl>
                                          <p:spTgt spid="17"/>
                                        </p:tgtEl>
                                        <p:attrNameLst>
                                          <p:attrName>ppt_w</p:attrName>
                                        </p:attrNameLst>
                                      </p:cBhvr>
                                      <p:tavLst>
                                        <p:tav tm="0">
                                          <p:val>
                                            <p:strVal val="#ppt_w*0.70"/>
                                          </p:val>
                                        </p:tav>
                                        <p:tav tm="100000">
                                          <p:val>
                                            <p:strVal val="#ppt_w"/>
                                          </p:val>
                                        </p:tav>
                                      </p:tavLst>
                                    </p:anim>
                                    <p:anim calcmode="lin" valueType="num">
                                      <p:cBhvr>
                                        <p:cTn id="142" dur="1000" fill="hold"/>
                                        <p:tgtEl>
                                          <p:spTgt spid="17"/>
                                        </p:tgtEl>
                                        <p:attrNameLst>
                                          <p:attrName>ppt_h</p:attrName>
                                        </p:attrNameLst>
                                      </p:cBhvr>
                                      <p:tavLst>
                                        <p:tav tm="0">
                                          <p:val>
                                            <p:strVal val="#ppt_h"/>
                                          </p:val>
                                        </p:tav>
                                        <p:tav tm="100000">
                                          <p:val>
                                            <p:strVal val="#ppt_h"/>
                                          </p:val>
                                        </p:tav>
                                      </p:tavLst>
                                    </p:anim>
                                    <p:animEffect transition="in" filter="fade">
                                      <p:cBhvr>
                                        <p:cTn id="143" dur="1000"/>
                                        <p:tgtEl>
                                          <p:spTgt spid="17"/>
                                        </p:tgtEl>
                                      </p:cBhvr>
                                    </p:animEffect>
                                  </p:childTnLst>
                                </p:cTn>
                              </p:par>
                            </p:childTnLst>
                          </p:cTn>
                        </p:par>
                      </p:childTnLst>
                    </p:cTn>
                  </p:par>
                  <p:par>
                    <p:cTn id="144" fill="hold">
                      <p:stCondLst>
                        <p:cond delay="indefinite"/>
                      </p:stCondLst>
                      <p:childTnLst>
                        <p:par>
                          <p:cTn id="145" fill="hold">
                            <p:stCondLst>
                              <p:cond delay="0"/>
                            </p:stCondLst>
                            <p:childTnLst>
                              <p:par>
                                <p:cTn id="146" presetID="55" presetClass="entr" presetSubtype="0" fill="hold" grpId="0" nodeType="clickEffect">
                                  <p:stCondLst>
                                    <p:cond delay="0"/>
                                  </p:stCondLst>
                                  <p:childTnLst>
                                    <p:set>
                                      <p:cBhvr>
                                        <p:cTn id="147" dur="1" fill="hold">
                                          <p:stCondLst>
                                            <p:cond delay="0"/>
                                          </p:stCondLst>
                                        </p:cTn>
                                        <p:tgtEl>
                                          <p:spTgt spid="16"/>
                                        </p:tgtEl>
                                        <p:attrNameLst>
                                          <p:attrName>style.visibility</p:attrName>
                                        </p:attrNameLst>
                                      </p:cBhvr>
                                      <p:to>
                                        <p:strVal val="visible"/>
                                      </p:to>
                                    </p:set>
                                    <p:anim calcmode="lin" valueType="num">
                                      <p:cBhvr>
                                        <p:cTn id="148" dur="1000" fill="hold"/>
                                        <p:tgtEl>
                                          <p:spTgt spid="16"/>
                                        </p:tgtEl>
                                        <p:attrNameLst>
                                          <p:attrName>ppt_w</p:attrName>
                                        </p:attrNameLst>
                                      </p:cBhvr>
                                      <p:tavLst>
                                        <p:tav tm="0">
                                          <p:val>
                                            <p:strVal val="#ppt_w*0.70"/>
                                          </p:val>
                                        </p:tav>
                                        <p:tav tm="100000">
                                          <p:val>
                                            <p:strVal val="#ppt_w"/>
                                          </p:val>
                                        </p:tav>
                                      </p:tavLst>
                                    </p:anim>
                                    <p:anim calcmode="lin" valueType="num">
                                      <p:cBhvr>
                                        <p:cTn id="149" dur="1000" fill="hold"/>
                                        <p:tgtEl>
                                          <p:spTgt spid="16"/>
                                        </p:tgtEl>
                                        <p:attrNameLst>
                                          <p:attrName>ppt_h</p:attrName>
                                        </p:attrNameLst>
                                      </p:cBhvr>
                                      <p:tavLst>
                                        <p:tav tm="0">
                                          <p:val>
                                            <p:strVal val="#ppt_h"/>
                                          </p:val>
                                        </p:tav>
                                        <p:tav tm="100000">
                                          <p:val>
                                            <p:strVal val="#ppt_h"/>
                                          </p:val>
                                        </p:tav>
                                      </p:tavLst>
                                    </p:anim>
                                    <p:animEffect transition="in" filter="fade">
                                      <p:cBhvr>
                                        <p:cTn id="150" dur="1000"/>
                                        <p:tgtEl>
                                          <p:spTgt spid="16"/>
                                        </p:tgtEl>
                                      </p:cBhvr>
                                    </p:animEffect>
                                  </p:childTnLst>
                                </p:cTn>
                              </p:par>
                              <p:par>
                                <p:cTn id="151" presetID="55" presetClass="entr" presetSubtype="0" fill="hold" nodeType="withEffect">
                                  <p:stCondLst>
                                    <p:cond delay="0"/>
                                  </p:stCondLst>
                                  <p:childTnLst>
                                    <p:set>
                                      <p:cBhvr>
                                        <p:cTn id="152" dur="1" fill="hold">
                                          <p:stCondLst>
                                            <p:cond delay="0"/>
                                          </p:stCondLst>
                                        </p:cTn>
                                        <p:tgtEl>
                                          <p:spTgt spid="22"/>
                                        </p:tgtEl>
                                        <p:attrNameLst>
                                          <p:attrName>style.visibility</p:attrName>
                                        </p:attrNameLst>
                                      </p:cBhvr>
                                      <p:to>
                                        <p:strVal val="visible"/>
                                      </p:to>
                                    </p:set>
                                    <p:anim calcmode="lin" valueType="num">
                                      <p:cBhvr>
                                        <p:cTn id="153" dur="1000" fill="hold"/>
                                        <p:tgtEl>
                                          <p:spTgt spid="22"/>
                                        </p:tgtEl>
                                        <p:attrNameLst>
                                          <p:attrName>ppt_w</p:attrName>
                                        </p:attrNameLst>
                                      </p:cBhvr>
                                      <p:tavLst>
                                        <p:tav tm="0">
                                          <p:val>
                                            <p:strVal val="#ppt_w*0.70"/>
                                          </p:val>
                                        </p:tav>
                                        <p:tav tm="100000">
                                          <p:val>
                                            <p:strVal val="#ppt_w"/>
                                          </p:val>
                                        </p:tav>
                                      </p:tavLst>
                                    </p:anim>
                                    <p:anim calcmode="lin" valueType="num">
                                      <p:cBhvr>
                                        <p:cTn id="154" dur="1000" fill="hold"/>
                                        <p:tgtEl>
                                          <p:spTgt spid="22"/>
                                        </p:tgtEl>
                                        <p:attrNameLst>
                                          <p:attrName>ppt_h</p:attrName>
                                        </p:attrNameLst>
                                      </p:cBhvr>
                                      <p:tavLst>
                                        <p:tav tm="0">
                                          <p:val>
                                            <p:strVal val="#ppt_h"/>
                                          </p:val>
                                        </p:tav>
                                        <p:tav tm="100000">
                                          <p:val>
                                            <p:strVal val="#ppt_h"/>
                                          </p:val>
                                        </p:tav>
                                      </p:tavLst>
                                    </p:anim>
                                    <p:animEffect transition="in" filter="fade">
                                      <p:cBhvr>
                                        <p:cTn id="155" dur="1000"/>
                                        <p:tgtEl>
                                          <p:spTgt spid="22"/>
                                        </p:tgtEl>
                                      </p:cBhvr>
                                    </p:animEffect>
                                  </p:childTnLst>
                                </p:cTn>
                              </p:par>
                            </p:childTnLst>
                          </p:cTn>
                        </p:par>
                      </p:childTnLst>
                    </p:cTn>
                  </p:par>
                  <p:par>
                    <p:cTn id="156" fill="hold">
                      <p:stCondLst>
                        <p:cond delay="indefinite"/>
                      </p:stCondLst>
                      <p:childTnLst>
                        <p:par>
                          <p:cTn id="157" fill="hold">
                            <p:stCondLst>
                              <p:cond delay="0"/>
                            </p:stCondLst>
                            <p:childTnLst>
                              <p:par>
                                <p:cTn id="158" presetID="55" presetClass="entr" presetSubtype="0" fill="hold" grpId="0" nodeType="clickEffect">
                                  <p:stCondLst>
                                    <p:cond delay="0"/>
                                  </p:stCondLst>
                                  <p:childTnLst>
                                    <p:set>
                                      <p:cBhvr>
                                        <p:cTn id="159" dur="1" fill="hold">
                                          <p:stCondLst>
                                            <p:cond delay="0"/>
                                          </p:stCondLst>
                                        </p:cTn>
                                        <p:tgtEl>
                                          <p:spTgt spid="18"/>
                                        </p:tgtEl>
                                        <p:attrNameLst>
                                          <p:attrName>style.visibility</p:attrName>
                                        </p:attrNameLst>
                                      </p:cBhvr>
                                      <p:to>
                                        <p:strVal val="visible"/>
                                      </p:to>
                                    </p:set>
                                    <p:anim calcmode="lin" valueType="num">
                                      <p:cBhvr>
                                        <p:cTn id="160" dur="1000" fill="hold"/>
                                        <p:tgtEl>
                                          <p:spTgt spid="18"/>
                                        </p:tgtEl>
                                        <p:attrNameLst>
                                          <p:attrName>ppt_w</p:attrName>
                                        </p:attrNameLst>
                                      </p:cBhvr>
                                      <p:tavLst>
                                        <p:tav tm="0">
                                          <p:val>
                                            <p:strVal val="#ppt_w*0.70"/>
                                          </p:val>
                                        </p:tav>
                                        <p:tav tm="100000">
                                          <p:val>
                                            <p:strVal val="#ppt_w"/>
                                          </p:val>
                                        </p:tav>
                                      </p:tavLst>
                                    </p:anim>
                                    <p:anim calcmode="lin" valueType="num">
                                      <p:cBhvr>
                                        <p:cTn id="161" dur="1000" fill="hold"/>
                                        <p:tgtEl>
                                          <p:spTgt spid="18"/>
                                        </p:tgtEl>
                                        <p:attrNameLst>
                                          <p:attrName>ppt_h</p:attrName>
                                        </p:attrNameLst>
                                      </p:cBhvr>
                                      <p:tavLst>
                                        <p:tav tm="0">
                                          <p:val>
                                            <p:strVal val="#ppt_h"/>
                                          </p:val>
                                        </p:tav>
                                        <p:tav tm="100000">
                                          <p:val>
                                            <p:strVal val="#ppt_h"/>
                                          </p:val>
                                        </p:tav>
                                      </p:tavLst>
                                    </p:anim>
                                    <p:animEffect transition="in" filter="fade">
                                      <p:cBhvr>
                                        <p:cTn id="162" dur="1000"/>
                                        <p:tgtEl>
                                          <p:spTgt spid="18"/>
                                        </p:tgtEl>
                                      </p:cBhvr>
                                    </p:animEffect>
                                  </p:childTnLst>
                                </p:cTn>
                              </p:par>
                              <p:par>
                                <p:cTn id="163" presetID="55" presetClass="entr" presetSubtype="0" fill="hold" nodeType="withEffect">
                                  <p:stCondLst>
                                    <p:cond delay="0"/>
                                  </p:stCondLst>
                                  <p:childTnLst>
                                    <p:set>
                                      <p:cBhvr>
                                        <p:cTn id="164" dur="1" fill="hold">
                                          <p:stCondLst>
                                            <p:cond delay="0"/>
                                          </p:stCondLst>
                                        </p:cTn>
                                        <p:tgtEl>
                                          <p:spTgt spid="45"/>
                                        </p:tgtEl>
                                        <p:attrNameLst>
                                          <p:attrName>style.visibility</p:attrName>
                                        </p:attrNameLst>
                                      </p:cBhvr>
                                      <p:to>
                                        <p:strVal val="visible"/>
                                      </p:to>
                                    </p:set>
                                    <p:anim calcmode="lin" valueType="num">
                                      <p:cBhvr>
                                        <p:cTn id="165" dur="1000" fill="hold"/>
                                        <p:tgtEl>
                                          <p:spTgt spid="45"/>
                                        </p:tgtEl>
                                        <p:attrNameLst>
                                          <p:attrName>ppt_w</p:attrName>
                                        </p:attrNameLst>
                                      </p:cBhvr>
                                      <p:tavLst>
                                        <p:tav tm="0">
                                          <p:val>
                                            <p:strVal val="#ppt_w*0.70"/>
                                          </p:val>
                                        </p:tav>
                                        <p:tav tm="100000">
                                          <p:val>
                                            <p:strVal val="#ppt_w"/>
                                          </p:val>
                                        </p:tav>
                                      </p:tavLst>
                                    </p:anim>
                                    <p:anim calcmode="lin" valueType="num">
                                      <p:cBhvr>
                                        <p:cTn id="166" dur="1000" fill="hold"/>
                                        <p:tgtEl>
                                          <p:spTgt spid="45"/>
                                        </p:tgtEl>
                                        <p:attrNameLst>
                                          <p:attrName>ppt_h</p:attrName>
                                        </p:attrNameLst>
                                      </p:cBhvr>
                                      <p:tavLst>
                                        <p:tav tm="0">
                                          <p:val>
                                            <p:strVal val="#ppt_h"/>
                                          </p:val>
                                        </p:tav>
                                        <p:tav tm="100000">
                                          <p:val>
                                            <p:strVal val="#ppt_h"/>
                                          </p:val>
                                        </p:tav>
                                      </p:tavLst>
                                    </p:anim>
                                    <p:animEffect transition="in" filter="fade">
                                      <p:cBhvr>
                                        <p:cTn id="167" dur="1000"/>
                                        <p:tgtEl>
                                          <p:spTgt spid="45"/>
                                        </p:tgtEl>
                                      </p:cBhvr>
                                    </p:animEffect>
                                  </p:childTnLst>
                                </p:cTn>
                              </p:par>
                            </p:childTnLst>
                          </p:cTn>
                        </p:par>
                      </p:childTnLst>
                    </p:cTn>
                  </p:par>
                  <p:par>
                    <p:cTn id="168" fill="hold">
                      <p:stCondLst>
                        <p:cond delay="indefinite"/>
                      </p:stCondLst>
                      <p:childTnLst>
                        <p:par>
                          <p:cTn id="169" fill="hold">
                            <p:stCondLst>
                              <p:cond delay="0"/>
                            </p:stCondLst>
                            <p:childTnLst>
                              <p:par>
                                <p:cTn id="170" presetID="55" presetClass="entr" presetSubtype="0" fill="hold" nodeType="clickEffect">
                                  <p:stCondLst>
                                    <p:cond delay="0"/>
                                  </p:stCondLst>
                                  <p:childTnLst>
                                    <p:set>
                                      <p:cBhvr>
                                        <p:cTn id="171" dur="1" fill="hold">
                                          <p:stCondLst>
                                            <p:cond delay="0"/>
                                          </p:stCondLst>
                                        </p:cTn>
                                        <p:tgtEl>
                                          <p:spTgt spid="3"/>
                                        </p:tgtEl>
                                        <p:attrNameLst>
                                          <p:attrName>style.visibility</p:attrName>
                                        </p:attrNameLst>
                                      </p:cBhvr>
                                      <p:to>
                                        <p:strVal val="visible"/>
                                      </p:to>
                                    </p:set>
                                    <p:anim calcmode="lin" valueType="num">
                                      <p:cBhvr>
                                        <p:cTn id="172" dur="1000" fill="hold"/>
                                        <p:tgtEl>
                                          <p:spTgt spid="3"/>
                                        </p:tgtEl>
                                        <p:attrNameLst>
                                          <p:attrName>ppt_w</p:attrName>
                                        </p:attrNameLst>
                                      </p:cBhvr>
                                      <p:tavLst>
                                        <p:tav tm="0">
                                          <p:val>
                                            <p:strVal val="#ppt_w*0.70"/>
                                          </p:val>
                                        </p:tav>
                                        <p:tav tm="100000">
                                          <p:val>
                                            <p:strVal val="#ppt_w"/>
                                          </p:val>
                                        </p:tav>
                                      </p:tavLst>
                                    </p:anim>
                                    <p:anim calcmode="lin" valueType="num">
                                      <p:cBhvr>
                                        <p:cTn id="173" dur="1000" fill="hold"/>
                                        <p:tgtEl>
                                          <p:spTgt spid="3"/>
                                        </p:tgtEl>
                                        <p:attrNameLst>
                                          <p:attrName>ppt_h</p:attrName>
                                        </p:attrNameLst>
                                      </p:cBhvr>
                                      <p:tavLst>
                                        <p:tav tm="0">
                                          <p:val>
                                            <p:strVal val="#ppt_h"/>
                                          </p:val>
                                        </p:tav>
                                        <p:tav tm="100000">
                                          <p:val>
                                            <p:strVal val="#ppt_h"/>
                                          </p:val>
                                        </p:tav>
                                      </p:tavLst>
                                    </p:anim>
                                    <p:animEffect transition="in" filter="fade">
                                      <p:cBhvr>
                                        <p:cTn id="174" dur="1000"/>
                                        <p:tgtEl>
                                          <p:spTgt spid="3"/>
                                        </p:tgtEl>
                                      </p:cBhvr>
                                    </p:animEffect>
                                  </p:childTnLst>
                                </p:cTn>
                              </p:par>
                            </p:childTnLst>
                          </p:cTn>
                        </p:par>
                      </p:childTnLst>
                    </p:cTn>
                  </p:par>
                  <p:par>
                    <p:cTn id="175" fill="hold">
                      <p:stCondLst>
                        <p:cond delay="indefinite"/>
                      </p:stCondLst>
                      <p:childTnLst>
                        <p:par>
                          <p:cTn id="176" fill="hold">
                            <p:stCondLst>
                              <p:cond delay="0"/>
                            </p:stCondLst>
                            <p:childTnLst>
                              <p:par>
                                <p:cTn id="177" presetID="55" presetClass="entr" presetSubtype="0" fill="hold" nodeType="clickEffect">
                                  <p:stCondLst>
                                    <p:cond delay="0"/>
                                  </p:stCondLst>
                                  <p:childTnLst>
                                    <p:set>
                                      <p:cBhvr>
                                        <p:cTn id="178" dur="1" fill="hold">
                                          <p:stCondLst>
                                            <p:cond delay="0"/>
                                          </p:stCondLst>
                                        </p:cTn>
                                        <p:tgtEl>
                                          <p:spTgt spid="34"/>
                                        </p:tgtEl>
                                        <p:attrNameLst>
                                          <p:attrName>style.visibility</p:attrName>
                                        </p:attrNameLst>
                                      </p:cBhvr>
                                      <p:to>
                                        <p:strVal val="visible"/>
                                      </p:to>
                                    </p:set>
                                    <p:anim calcmode="lin" valueType="num">
                                      <p:cBhvr>
                                        <p:cTn id="179" dur="1000" fill="hold"/>
                                        <p:tgtEl>
                                          <p:spTgt spid="34"/>
                                        </p:tgtEl>
                                        <p:attrNameLst>
                                          <p:attrName>ppt_w</p:attrName>
                                        </p:attrNameLst>
                                      </p:cBhvr>
                                      <p:tavLst>
                                        <p:tav tm="0">
                                          <p:val>
                                            <p:strVal val="#ppt_w*0.70"/>
                                          </p:val>
                                        </p:tav>
                                        <p:tav tm="100000">
                                          <p:val>
                                            <p:strVal val="#ppt_w"/>
                                          </p:val>
                                        </p:tav>
                                      </p:tavLst>
                                    </p:anim>
                                    <p:anim calcmode="lin" valueType="num">
                                      <p:cBhvr>
                                        <p:cTn id="180" dur="1000" fill="hold"/>
                                        <p:tgtEl>
                                          <p:spTgt spid="34"/>
                                        </p:tgtEl>
                                        <p:attrNameLst>
                                          <p:attrName>ppt_h</p:attrName>
                                        </p:attrNameLst>
                                      </p:cBhvr>
                                      <p:tavLst>
                                        <p:tav tm="0">
                                          <p:val>
                                            <p:strVal val="#ppt_h"/>
                                          </p:val>
                                        </p:tav>
                                        <p:tav tm="100000">
                                          <p:val>
                                            <p:strVal val="#ppt_h"/>
                                          </p:val>
                                        </p:tav>
                                      </p:tavLst>
                                    </p:anim>
                                    <p:animEffect transition="in" filter="fade">
                                      <p:cBhvr>
                                        <p:cTn id="181" dur="1000"/>
                                        <p:tgtEl>
                                          <p:spTgt spid="34"/>
                                        </p:tgtEl>
                                      </p:cBhvr>
                                    </p:animEffect>
                                  </p:childTnLst>
                                </p:cTn>
                              </p:par>
                            </p:childTnLst>
                          </p:cTn>
                        </p:par>
                      </p:childTnLst>
                    </p:cTn>
                  </p:par>
                  <p:par>
                    <p:cTn id="182" fill="hold">
                      <p:stCondLst>
                        <p:cond delay="indefinite"/>
                      </p:stCondLst>
                      <p:childTnLst>
                        <p:par>
                          <p:cTn id="183" fill="hold">
                            <p:stCondLst>
                              <p:cond delay="0"/>
                            </p:stCondLst>
                            <p:childTnLst>
                              <p:par>
                                <p:cTn id="184" presetID="55" presetClass="entr" presetSubtype="0" fill="hold" nodeType="clickEffect">
                                  <p:stCondLst>
                                    <p:cond delay="0"/>
                                  </p:stCondLst>
                                  <p:childTnLst>
                                    <p:set>
                                      <p:cBhvr>
                                        <p:cTn id="185" dur="1" fill="hold">
                                          <p:stCondLst>
                                            <p:cond delay="0"/>
                                          </p:stCondLst>
                                        </p:cTn>
                                        <p:tgtEl>
                                          <p:spTgt spid="42"/>
                                        </p:tgtEl>
                                        <p:attrNameLst>
                                          <p:attrName>style.visibility</p:attrName>
                                        </p:attrNameLst>
                                      </p:cBhvr>
                                      <p:to>
                                        <p:strVal val="visible"/>
                                      </p:to>
                                    </p:set>
                                    <p:anim calcmode="lin" valueType="num">
                                      <p:cBhvr>
                                        <p:cTn id="186" dur="1000" fill="hold"/>
                                        <p:tgtEl>
                                          <p:spTgt spid="42"/>
                                        </p:tgtEl>
                                        <p:attrNameLst>
                                          <p:attrName>ppt_w</p:attrName>
                                        </p:attrNameLst>
                                      </p:cBhvr>
                                      <p:tavLst>
                                        <p:tav tm="0">
                                          <p:val>
                                            <p:strVal val="#ppt_w*0.70"/>
                                          </p:val>
                                        </p:tav>
                                        <p:tav tm="100000">
                                          <p:val>
                                            <p:strVal val="#ppt_w"/>
                                          </p:val>
                                        </p:tav>
                                      </p:tavLst>
                                    </p:anim>
                                    <p:anim calcmode="lin" valueType="num">
                                      <p:cBhvr>
                                        <p:cTn id="187" dur="1000" fill="hold"/>
                                        <p:tgtEl>
                                          <p:spTgt spid="42"/>
                                        </p:tgtEl>
                                        <p:attrNameLst>
                                          <p:attrName>ppt_h</p:attrName>
                                        </p:attrNameLst>
                                      </p:cBhvr>
                                      <p:tavLst>
                                        <p:tav tm="0">
                                          <p:val>
                                            <p:strVal val="#ppt_h"/>
                                          </p:val>
                                        </p:tav>
                                        <p:tav tm="100000">
                                          <p:val>
                                            <p:strVal val="#ppt_h"/>
                                          </p:val>
                                        </p:tav>
                                      </p:tavLst>
                                    </p:anim>
                                    <p:animEffect transition="in" filter="fade">
                                      <p:cBhvr>
                                        <p:cTn id="188" dur="1000"/>
                                        <p:tgtEl>
                                          <p:spTgt spid="42"/>
                                        </p:tgtEl>
                                      </p:cBhvr>
                                    </p:animEffect>
                                  </p:childTnLst>
                                </p:cTn>
                              </p:par>
                            </p:childTnLst>
                          </p:cTn>
                        </p:par>
                      </p:childTnLst>
                    </p:cTn>
                  </p:par>
                  <p:par>
                    <p:cTn id="189" fill="hold">
                      <p:stCondLst>
                        <p:cond delay="indefinite"/>
                      </p:stCondLst>
                      <p:childTnLst>
                        <p:par>
                          <p:cTn id="190" fill="hold">
                            <p:stCondLst>
                              <p:cond delay="0"/>
                            </p:stCondLst>
                            <p:childTnLst>
                              <p:par>
                                <p:cTn id="191" presetID="55" presetClass="entr" presetSubtype="0" fill="hold" nodeType="clickEffect">
                                  <p:stCondLst>
                                    <p:cond delay="0"/>
                                  </p:stCondLst>
                                  <p:childTnLst>
                                    <p:set>
                                      <p:cBhvr>
                                        <p:cTn id="192" dur="1" fill="hold">
                                          <p:stCondLst>
                                            <p:cond delay="0"/>
                                          </p:stCondLst>
                                        </p:cTn>
                                        <p:tgtEl>
                                          <p:spTgt spid="36"/>
                                        </p:tgtEl>
                                        <p:attrNameLst>
                                          <p:attrName>style.visibility</p:attrName>
                                        </p:attrNameLst>
                                      </p:cBhvr>
                                      <p:to>
                                        <p:strVal val="visible"/>
                                      </p:to>
                                    </p:set>
                                    <p:anim calcmode="lin" valueType="num">
                                      <p:cBhvr>
                                        <p:cTn id="193" dur="1000" fill="hold"/>
                                        <p:tgtEl>
                                          <p:spTgt spid="36"/>
                                        </p:tgtEl>
                                        <p:attrNameLst>
                                          <p:attrName>ppt_w</p:attrName>
                                        </p:attrNameLst>
                                      </p:cBhvr>
                                      <p:tavLst>
                                        <p:tav tm="0">
                                          <p:val>
                                            <p:strVal val="#ppt_w*0.70"/>
                                          </p:val>
                                        </p:tav>
                                        <p:tav tm="100000">
                                          <p:val>
                                            <p:strVal val="#ppt_w"/>
                                          </p:val>
                                        </p:tav>
                                      </p:tavLst>
                                    </p:anim>
                                    <p:anim calcmode="lin" valueType="num">
                                      <p:cBhvr>
                                        <p:cTn id="194" dur="1000" fill="hold"/>
                                        <p:tgtEl>
                                          <p:spTgt spid="36"/>
                                        </p:tgtEl>
                                        <p:attrNameLst>
                                          <p:attrName>ppt_h</p:attrName>
                                        </p:attrNameLst>
                                      </p:cBhvr>
                                      <p:tavLst>
                                        <p:tav tm="0">
                                          <p:val>
                                            <p:strVal val="#ppt_h"/>
                                          </p:val>
                                        </p:tav>
                                        <p:tav tm="100000">
                                          <p:val>
                                            <p:strVal val="#ppt_h"/>
                                          </p:val>
                                        </p:tav>
                                      </p:tavLst>
                                    </p:anim>
                                    <p:animEffect transition="in" filter="fade">
                                      <p:cBhvr>
                                        <p:cTn id="195" dur="1000"/>
                                        <p:tgtEl>
                                          <p:spTgt spid="36"/>
                                        </p:tgtEl>
                                      </p:cBhvr>
                                    </p:animEffect>
                                  </p:childTnLst>
                                </p:cTn>
                              </p:par>
                            </p:childTnLst>
                          </p:cTn>
                        </p:par>
                      </p:childTnLst>
                    </p:cTn>
                  </p:par>
                  <p:par>
                    <p:cTn id="196" fill="hold">
                      <p:stCondLst>
                        <p:cond delay="indefinite"/>
                      </p:stCondLst>
                      <p:childTnLst>
                        <p:par>
                          <p:cTn id="197" fill="hold">
                            <p:stCondLst>
                              <p:cond delay="0"/>
                            </p:stCondLst>
                            <p:childTnLst>
                              <p:par>
                                <p:cTn id="198" presetID="55" presetClass="entr" presetSubtype="0" fill="hold" nodeType="clickEffect">
                                  <p:stCondLst>
                                    <p:cond delay="0"/>
                                  </p:stCondLst>
                                  <p:childTnLst>
                                    <p:set>
                                      <p:cBhvr>
                                        <p:cTn id="199" dur="1" fill="hold">
                                          <p:stCondLst>
                                            <p:cond delay="0"/>
                                          </p:stCondLst>
                                        </p:cTn>
                                        <p:tgtEl>
                                          <p:spTgt spid="50"/>
                                        </p:tgtEl>
                                        <p:attrNameLst>
                                          <p:attrName>style.visibility</p:attrName>
                                        </p:attrNameLst>
                                      </p:cBhvr>
                                      <p:to>
                                        <p:strVal val="visible"/>
                                      </p:to>
                                    </p:set>
                                    <p:anim calcmode="lin" valueType="num">
                                      <p:cBhvr>
                                        <p:cTn id="200" dur="1000" fill="hold"/>
                                        <p:tgtEl>
                                          <p:spTgt spid="50"/>
                                        </p:tgtEl>
                                        <p:attrNameLst>
                                          <p:attrName>ppt_w</p:attrName>
                                        </p:attrNameLst>
                                      </p:cBhvr>
                                      <p:tavLst>
                                        <p:tav tm="0">
                                          <p:val>
                                            <p:strVal val="#ppt_w*0.70"/>
                                          </p:val>
                                        </p:tav>
                                        <p:tav tm="100000">
                                          <p:val>
                                            <p:strVal val="#ppt_w"/>
                                          </p:val>
                                        </p:tav>
                                      </p:tavLst>
                                    </p:anim>
                                    <p:anim calcmode="lin" valueType="num">
                                      <p:cBhvr>
                                        <p:cTn id="201" dur="1000" fill="hold"/>
                                        <p:tgtEl>
                                          <p:spTgt spid="50"/>
                                        </p:tgtEl>
                                        <p:attrNameLst>
                                          <p:attrName>ppt_h</p:attrName>
                                        </p:attrNameLst>
                                      </p:cBhvr>
                                      <p:tavLst>
                                        <p:tav tm="0">
                                          <p:val>
                                            <p:strVal val="#ppt_h"/>
                                          </p:val>
                                        </p:tav>
                                        <p:tav tm="100000">
                                          <p:val>
                                            <p:strVal val="#ppt_h"/>
                                          </p:val>
                                        </p:tav>
                                      </p:tavLst>
                                    </p:anim>
                                    <p:animEffect transition="in" filter="fade">
                                      <p:cBhvr>
                                        <p:cTn id="202" dur="1000"/>
                                        <p:tgtEl>
                                          <p:spTgt spid="50"/>
                                        </p:tgtEl>
                                      </p:cBhvr>
                                    </p:animEffect>
                                  </p:childTnLst>
                                </p:cTn>
                              </p:par>
                            </p:childTnLst>
                          </p:cTn>
                        </p:par>
                      </p:childTnLst>
                    </p:cTn>
                  </p:par>
                  <p:par>
                    <p:cTn id="203" fill="hold">
                      <p:stCondLst>
                        <p:cond delay="indefinite"/>
                      </p:stCondLst>
                      <p:childTnLst>
                        <p:par>
                          <p:cTn id="204" fill="hold">
                            <p:stCondLst>
                              <p:cond delay="0"/>
                            </p:stCondLst>
                            <p:childTnLst>
                              <p:par>
                                <p:cTn id="205" presetID="55" presetClass="entr" presetSubtype="0" fill="hold" nodeType="clickEffect">
                                  <p:stCondLst>
                                    <p:cond delay="0"/>
                                  </p:stCondLst>
                                  <p:childTnLst>
                                    <p:set>
                                      <p:cBhvr>
                                        <p:cTn id="206" dur="1" fill="hold">
                                          <p:stCondLst>
                                            <p:cond delay="0"/>
                                          </p:stCondLst>
                                        </p:cTn>
                                        <p:tgtEl>
                                          <p:spTgt spid="54"/>
                                        </p:tgtEl>
                                        <p:attrNameLst>
                                          <p:attrName>style.visibility</p:attrName>
                                        </p:attrNameLst>
                                      </p:cBhvr>
                                      <p:to>
                                        <p:strVal val="visible"/>
                                      </p:to>
                                    </p:set>
                                    <p:anim calcmode="lin" valueType="num">
                                      <p:cBhvr>
                                        <p:cTn id="207" dur="1000" fill="hold"/>
                                        <p:tgtEl>
                                          <p:spTgt spid="54"/>
                                        </p:tgtEl>
                                        <p:attrNameLst>
                                          <p:attrName>ppt_w</p:attrName>
                                        </p:attrNameLst>
                                      </p:cBhvr>
                                      <p:tavLst>
                                        <p:tav tm="0">
                                          <p:val>
                                            <p:strVal val="#ppt_w*0.70"/>
                                          </p:val>
                                        </p:tav>
                                        <p:tav tm="100000">
                                          <p:val>
                                            <p:strVal val="#ppt_w"/>
                                          </p:val>
                                        </p:tav>
                                      </p:tavLst>
                                    </p:anim>
                                    <p:anim calcmode="lin" valueType="num">
                                      <p:cBhvr>
                                        <p:cTn id="208" dur="1000" fill="hold"/>
                                        <p:tgtEl>
                                          <p:spTgt spid="54"/>
                                        </p:tgtEl>
                                        <p:attrNameLst>
                                          <p:attrName>ppt_h</p:attrName>
                                        </p:attrNameLst>
                                      </p:cBhvr>
                                      <p:tavLst>
                                        <p:tav tm="0">
                                          <p:val>
                                            <p:strVal val="#ppt_h"/>
                                          </p:val>
                                        </p:tav>
                                        <p:tav tm="100000">
                                          <p:val>
                                            <p:strVal val="#ppt_h"/>
                                          </p:val>
                                        </p:tav>
                                      </p:tavLst>
                                    </p:anim>
                                    <p:animEffect transition="in" filter="fade">
                                      <p:cBhvr>
                                        <p:cTn id="209" dur="10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47" grpId="0" animBg="1"/>
      <p:bldP spid="49" grpId="0" animBg="1"/>
      <p:bldP spid="8" grpId="0" animBg="1"/>
      <p:bldP spid="7" grpId="0" animBg="1"/>
      <p:bldP spid="6"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FF0000"/>
                </a:solidFill>
              </a:rPr>
              <a:t>COMMISSIONS D’APPEL </a:t>
            </a:r>
          </a:p>
        </p:txBody>
      </p:sp>
      <p:sp>
        <p:nvSpPr>
          <p:cNvPr id="3" name="Espace réservé du contenu 2"/>
          <p:cNvSpPr>
            <a:spLocks noGrp="1"/>
          </p:cNvSpPr>
          <p:nvPr>
            <p:ph idx="1"/>
          </p:nvPr>
        </p:nvSpPr>
        <p:spPr/>
        <p:txBody>
          <a:bodyPr>
            <a:normAutofit/>
          </a:bodyPr>
          <a:lstStyle/>
          <a:p>
            <a:pPr>
              <a:buFontTx/>
              <a:buChar char="-"/>
            </a:pPr>
            <a:r>
              <a:rPr lang="fr-FR" b="1" dirty="0"/>
              <a:t>En cas de désaccord, en classe de 3</a:t>
            </a:r>
            <a:r>
              <a:rPr lang="fr-FR" b="1" baseline="30000" dirty="0"/>
              <a:t>ème</a:t>
            </a:r>
            <a:r>
              <a:rPr lang="fr-FR" b="1" dirty="0"/>
              <a:t> et en classe de 2</a:t>
            </a:r>
            <a:r>
              <a:rPr lang="fr-FR" b="1" baseline="30000" dirty="0"/>
              <a:t>nde</a:t>
            </a:r>
            <a:r>
              <a:rPr lang="fr-FR" b="1" dirty="0"/>
              <a:t>, la famille peut demander l’arbitrage de la Commission d’Appel</a:t>
            </a:r>
          </a:p>
          <a:p>
            <a:pPr>
              <a:buFontTx/>
              <a:buChar char="-"/>
            </a:pPr>
            <a:r>
              <a:rPr lang="fr-FR" sz="2500" dirty="0"/>
              <a:t>En classe de </a:t>
            </a:r>
            <a:r>
              <a:rPr lang="fr-FR" sz="2500" u="sng" dirty="0"/>
              <a:t>6</a:t>
            </a:r>
            <a:r>
              <a:rPr lang="fr-FR" sz="2500" u="sng" baseline="30000" dirty="0"/>
              <a:t>ème</a:t>
            </a:r>
            <a:r>
              <a:rPr lang="fr-FR" sz="2500" u="sng" dirty="0"/>
              <a:t>, 5</a:t>
            </a:r>
            <a:r>
              <a:rPr lang="fr-FR" sz="2500" u="sng" baseline="30000" dirty="0"/>
              <a:t>ème</a:t>
            </a:r>
            <a:r>
              <a:rPr lang="fr-FR" sz="2500" u="sng" dirty="0"/>
              <a:t>, 4</a:t>
            </a:r>
            <a:r>
              <a:rPr lang="fr-FR" sz="2500" u="sng" baseline="30000" dirty="0"/>
              <a:t>ème</a:t>
            </a:r>
            <a:r>
              <a:rPr lang="fr-FR" sz="2500" u="sng" dirty="0"/>
              <a:t> et 1</a:t>
            </a:r>
            <a:r>
              <a:rPr lang="fr-FR" sz="2500" u="sng" baseline="30000" dirty="0"/>
              <a:t>ère</a:t>
            </a:r>
            <a:r>
              <a:rPr lang="fr-FR" sz="2500" u="sng" dirty="0"/>
              <a:t> </a:t>
            </a:r>
            <a:r>
              <a:rPr lang="fr-FR" sz="2500" dirty="0"/>
              <a:t>, une Commission d’Appel pourra statuer uniquement pour les situations de désaccord sur le </a:t>
            </a:r>
            <a:r>
              <a:rPr lang="fr-FR" sz="2500" u="sng" dirty="0"/>
              <a:t>redoublement </a:t>
            </a:r>
            <a:r>
              <a:rPr lang="fr-FR" sz="2500" dirty="0"/>
              <a:t>demandé par la famille.</a:t>
            </a:r>
          </a:p>
        </p:txBody>
      </p:sp>
      <p:sp>
        <p:nvSpPr>
          <p:cNvPr id="4" name="Espace réservé du pied de page 3"/>
          <p:cNvSpPr>
            <a:spLocks noGrp="1"/>
          </p:cNvSpPr>
          <p:nvPr>
            <p:ph type="ftr" sz="quarter" idx="11"/>
          </p:nvPr>
        </p:nvSpPr>
        <p:spPr/>
        <p:txBody>
          <a:bodyPr/>
          <a:lstStyle/>
          <a:p>
            <a:r>
              <a:rPr lang="fr-FR"/>
              <a:t>Parcours avenir – 17 janvier 2017</a:t>
            </a:r>
            <a:endParaRPr lang="en-US" dirty="0"/>
          </a:p>
        </p:txBody>
      </p:sp>
    </p:spTree>
    <p:extLst>
      <p:ext uri="{BB962C8B-B14F-4D97-AF65-F5344CB8AC3E}">
        <p14:creationId xmlns:p14="http://schemas.microsoft.com/office/powerpoint/2010/main" val="1461368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57839" y="404664"/>
            <a:ext cx="9247153" cy="1442674"/>
          </a:xfrm>
        </p:spPr>
        <p:txBody>
          <a:bodyPr>
            <a:normAutofit fontScale="90000"/>
          </a:bodyPr>
          <a:lstStyle/>
          <a:p>
            <a:pPr lvl="0"/>
            <a:br>
              <a:rPr lang="fr-FR" b="1" dirty="0">
                <a:latin typeface="Baskerville Old Face" panose="02020602080505020303" pitchFamily="18" charset="0"/>
              </a:rPr>
            </a:br>
            <a:r>
              <a:rPr lang="fr-FR" b="1" dirty="0">
                <a:latin typeface="Baskerville Old Face" panose="02020602080505020303" pitchFamily="18" charset="0"/>
              </a:rPr>
              <a:t>Des enjeux éducatifs qui sont les nôtres…</a:t>
            </a:r>
            <a:br>
              <a:rPr lang="fr-FR" dirty="0">
                <a:latin typeface="Baskerville Old Face" panose="02020602080505020303" pitchFamily="18" charset="0"/>
              </a:rPr>
            </a:br>
            <a:endParaRPr lang="fr-FR" dirty="0"/>
          </a:p>
        </p:txBody>
      </p:sp>
      <p:sp>
        <p:nvSpPr>
          <p:cNvPr id="3" name="Espace réservé du contenu 2"/>
          <p:cNvSpPr>
            <a:spLocks noGrp="1"/>
          </p:cNvSpPr>
          <p:nvPr>
            <p:ph idx="1"/>
          </p:nvPr>
        </p:nvSpPr>
        <p:spPr/>
        <p:txBody>
          <a:bodyPr>
            <a:normAutofit/>
          </a:bodyPr>
          <a:lstStyle/>
          <a:p>
            <a:pPr lvl="0" algn="just"/>
            <a:r>
              <a:rPr lang="fr-FR" dirty="0">
                <a:latin typeface="Baskerville Old Face" panose="02020602080505020303" pitchFamily="18" charset="0"/>
              </a:rPr>
              <a:t>L’exigence pour tous,</a:t>
            </a:r>
          </a:p>
          <a:p>
            <a:pPr lvl="0" algn="just"/>
            <a:r>
              <a:rPr lang="fr-FR" dirty="0">
                <a:latin typeface="Baskerville Old Face" panose="02020602080505020303" pitchFamily="18" charset="0"/>
              </a:rPr>
              <a:t>L’adaptation pour chacun,</a:t>
            </a:r>
          </a:p>
          <a:p>
            <a:pPr lvl="0" algn="just"/>
            <a:r>
              <a:rPr lang="fr-FR" dirty="0">
                <a:latin typeface="Baskerville Old Face" panose="02020602080505020303" pitchFamily="18" charset="0"/>
              </a:rPr>
              <a:t>De la créativité et des initiatives,</a:t>
            </a:r>
          </a:p>
          <a:p>
            <a:pPr lvl="0" algn="just"/>
            <a:r>
              <a:rPr lang="fr-FR" dirty="0">
                <a:latin typeface="Baskerville Old Face" panose="02020602080505020303" pitchFamily="18" charset="0"/>
              </a:rPr>
              <a:t>De la souplesse,</a:t>
            </a:r>
          </a:p>
          <a:p>
            <a:pPr lvl="0" algn="just"/>
            <a:r>
              <a:rPr lang="fr-FR" dirty="0">
                <a:latin typeface="Baskerville Old Face" panose="02020602080505020303" pitchFamily="18" charset="0"/>
              </a:rPr>
              <a:t>Des parcours personnalisés</a:t>
            </a:r>
          </a:p>
          <a:p>
            <a:pPr lvl="0" algn="just"/>
            <a:r>
              <a:rPr lang="fr-FR" dirty="0">
                <a:latin typeface="Baskerville Old Face" panose="02020602080505020303" pitchFamily="18" charset="0"/>
              </a:rPr>
              <a:t>La valorisation des acquis des élèves, une évaluation positive</a:t>
            </a:r>
          </a:p>
          <a:p>
            <a:pPr algn="just"/>
            <a:r>
              <a:rPr lang="fr-FR" dirty="0">
                <a:latin typeface="Baskerville Old Face" panose="02020602080505020303" pitchFamily="18" charset="0"/>
              </a:rPr>
              <a:t>Des apprentissages par compétences</a:t>
            </a:r>
          </a:p>
          <a:p>
            <a:pPr lvl="0" algn="just"/>
            <a:r>
              <a:rPr lang="fr-FR" dirty="0">
                <a:latin typeface="Baskerville Old Face" panose="02020602080505020303" pitchFamily="18" charset="0"/>
              </a:rPr>
              <a:t>De nouvelles organisations temporelles,</a:t>
            </a:r>
          </a:p>
          <a:p>
            <a:pPr lvl="0" algn="just"/>
            <a:r>
              <a:rPr lang="fr-FR" dirty="0">
                <a:latin typeface="Baskerville Old Face" panose="02020602080505020303" pitchFamily="18" charset="0"/>
              </a:rPr>
              <a:t>Une nouvelle organisation des espaces …</a:t>
            </a:r>
          </a:p>
          <a:p>
            <a:endParaRPr lang="fr-FR" dirty="0"/>
          </a:p>
        </p:txBody>
      </p:sp>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16081" y="2132856"/>
            <a:ext cx="3096343" cy="1512168"/>
          </a:xfrm>
          <a:prstGeom prst="rect">
            <a:avLst/>
          </a:prstGeom>
        </p:spPr>
      </p:pic>
      <p:sp>
        <p:nvSpPr>
          <p:cNvPr id="4" name="Espace réservé du pied de page 3"/>
          <p:cNvSpPr>
            <a:spLocks noGrp="1"/>
          </p:cNvSpPr>
          <p:nvPr>
            <p:ph type="ftr" sz="quarter" idx="11"/>
          </p:nvPr>
        </p:nvSpPr>
        <p:spPr/>
        <p:txBody>
          <a:bodyPr/>
          <a:lstStyle/>
          <a:p>
            <a:r>
              <a:rPr lang="fr-FR"/>
              <a:t>Parcours avenir – 17 janvier 2017</a:t>
            </a:r>
            <a:endParaRPr lang="en-US" dirty="0"/>
          </a:p>
        </p:txBody>
      </p:sp>
    </p:spTree>
    <p:extLst>
      <p:ext uri="{BB962C8B-B14F-4D97-AF65-F5344CB8AC3E}">
        <p14:creationId xmlns:p14="http://schemas.microsoft.com/office/powerpoint/2010/main" val="23280385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a:xfrm>
            <a:off x="6096000" y="904672"/>
            <a:ext cx="5839838" cy="3895928"/>
          </a:xfrm>
        </p:spPr>
        <p:txBody>
          <a:bodyPr/>
          <a:lstStyle/>
          <a:p>
            <a:r>
              <a:rPr lang="fr-FR" dirty="0"/>
              <a:t>LE PARCOURS AVENIR….</a:t>
            </a:r>
          </a:p>
        </p:txBody>
      </p:sp>
      <p:sp>
        <p:nvSpPr>
          <p:cNvPr id="4" name="Sous-titre 3"/>
          <p:cNvSpPr>
            <a:spLocks noGrp="1"/>
          </p:cNvSpPr>
          <p:nvPr>
            <p:ph type="subTitle" idx="1"/>
          </p:nvPr>
        </p:nvSpPr>
        <p:spPr>
          <a:xfrm>
            <a:off x="6186790" y="4800600"/>
            <a:ext cx="5914419" cy="1691640"/>
          </a:xfrm>
        </p:spPr>
        <p:txBody>
          <a:bodyPr/>
          <a:lstStyle/>
          <a:p>
            <a:endParaRPr lang="fr-FR" dirty="0"/>
          </a:p>
          <a:p>
            <a:r>
              <a:rPr lang="fr-FR" sz="2400" dirty="0"/>
              <a:t>L’apprentissage par compétences…</a:t>
            </a:r>
          </a:p>
        </p:txBody>
      </p:sp>
      <p:pic>
        <p:nvPicPr>
          <p:cNvPr id="6" name="Imag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47528" y="476673"/>
            <a:ext cx="3528392" cy="3384375"/>
          </a:xfrm>
          <a:prstGeom prst="rect">
            <a:avLst/>
          </a:prstGeom>
        </p:spPr>
      </p:pic>
      <p:pic>
        <p:nvPicPr>
          <p:cNvPr id="5" name="Image 4" descr="LOGO_RENCHANTER.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20564931">
            <a:off x="2182049" y="4023997"/>
            <a:ext cx="2546053" cy="2642221"/>
          </a:xfrm>
          <a:prstGeom prst="rect">
            <a:avLst/>
          </a:prstGeom>
          <a:solidFill>
            <a:srgbClr val="FFFF00"/>
          </a:solidFill>
        </p:spPr>
      </p:pic>
      <p:sp>
        <p:nvSpPr>
          <p:cNvPr id="2" name="Espace réservé du pied de page 1"/>
          <p:cNvSpPr>
            <a:spLocks noGrp="1"/>
          </p:cNvSpPr>
          <p:nvPr>
            <p:ph type="ftr" sz="quarter" idx="11"/>
          </p:nvPr>
        </p:nvSpPr>
        <p:spPr/>
        <p:txBody>
          <a:bodyPr/>
          <a:lstStyle/>
          <a:p>
            <a:r>
              <a:rPr lang="fr-FR"/>
              <a:t>Parcours avenir – 17 janvier 2017</a:t>
            </a:r>
            <a:endParaRPr lang="en-US" dirty="0"/>
          </a:p>
        </p:txBody>
      </p:sp>
    </p:spTree>
    <p:extLst>
      <p:ext uri="{BB962C8B-B14F-4D97-AF65-F5344CB8AC3E}">
        <p14:creationId xmlns:p14="http://schemas.microsoft.com/office/powerpoint/2010/main" val="27465817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35560" y="404664"/>
            <a:ext cx="8064896" cy="936104"/>
          </a:xfrm>
        </p:spPr>
        <p:txBody>
          <a:bodyPr/>
          <a:lstStyle/>
          <a:p>
            <a:r>
              <a:rPr lang="fr-FR" sz="4000" b="1" dirty="0">
                <a:latin typeface="Baskerville Old Face" panose="02020602080505020303" pitchFamily="18" charset="0"/>
              </a:rPr>
              <a:t>Les programmes et le socle commun </a:t>
            </a:r>
            <a:endParaRPr lang="fr-FR" sz="4000" dirty="0"/>
          </a:p>
        </p:txBody>
      </p:sp>
      <p:sp>
        <p:nvSpPr>
          <p:cNvPr id="3" name="Espace réservé du contenu 2"/>
          <p:cNvSpPr>
            <a:spLocks noGrp="1"/>
          </p:cNvSpPr>
          <p:nvPr>
            <p:ph idx="1"/>
          </p:nvPr>
        </p:nvSpPr>
        <p:spPr>
          <a:xfrm>
            <a:off x="1459149" y="952107"/>
            <a:ext cx="9601199" cy="5682158"/>
          </a:xfrm>
        </p:spPr>
        <p:txBody>
          <a:bodyPr>
            <a:normAutofit fontScale="85000" lnSpcReduction="20000"/>
          </a:bodyPr>
          <a:lstStyle/>
          <a:p>
            <a:pPr marL="0" indent="0">
              <a:buNone/>
            </a:pPr>
            <a:endParaRPr lang="fr-FR" dirty="0"/>
          </a:p>
          <a:p>
            <a:r>
              <a:rPr lang="fr-FR" dirty="0"/>
              <a:t>Les programmes mettent les acquis des élèves au cœur de la pratique :  désormais le programme, ce n’est plus ce que l’enseignant doit faire avec les élèves, mais ce que les élèves doivent savoir. </a:t>
            </a:r>
          </a:p>
          <a:p>
            <a:pPr marL="0" indent="0">
              <a:buNone/>
            </a:pPr>
            <a:r>
              <a:rPr lang="fr-FR" b="1" dirty="0"/>
              <a:t>5 domaines de compétences du socle </a:t>
            </a:r>
          </a:p>
          <a:p>
            <a:pPr lvl="0"/>
            <a:r>
              <a:rPr lang="fr-FR" b="1" dirty="0"/>
              <a:t>les langages pour penser et communiquer ; </a:t>
            </a:r>
          </a:p>
          <a:p>
            <a:pPr lvl="1"/>
            <a:r>
              <a:rPr lang="fr-FR" dirty="0"/>
              <a:t>comprendre, s'exprimer en utilisant la langue française à l'écrit et à l'oral ;</a:t>
            </a:r>
            <a:endParaRPr lang="fr-FR" sz="1400" dirty="0"/>
          </a:p>
          <a:p>
            <a:pPr lvl="1"/>
            <a:r>
              <a:rPr lang="fr-FR" dirty="0"/>
              <a:t>comprendre, s'exprimer en utilisant une langue étrangère et, le cas échéant, une langue régionale (ou une deuxième langue étrangère) ;</a:t>
            </a:r>
            <a:endParaRPr lang="fr-FR" sz="1400" dirty="0"/>
          </a:p>
          <a:p>
            <a:pPr lvl="1"/>
            <a:r>
              <a:rPr lang="fr-FR" dirty="0"/>
              <a:t>comprendre, s'exprimer en utilisant les langages mathématiques, scientifiques et informatiques ;</a:t>
            </a:r>
            <a:endParaRPr lang="fr-FR" sz="1400" dirty="0"/>
          </a:p>
          <a:p>
            <a:pPr lvl="1"/>
            <a:r>
              <a:rPr lang="fr-FR" dirty="0"/>
              <a:t>comprendre, s'exprimer en utilisant les langages des arts et du corps.</a:t>
            </a:r>
          </a:p>
          <a:p>
            <a:pPr lvl="0"/>
            <a:r>
              <a:rPr lang="fr-FR" b="1" dirty="0"/>
              <a:t>les méthodes et outils pour apprendre ; </a:t>
            </a:r>
          </a:p>
          <a:p>
            <a:pPr lvl="0"/>
            <a:r>
              <a:rPr lang="fr-FR" b="1" dirty="0"/>
              <a:t>la formation de la personne et du citoyen ; </a:t>
            </a:r>
          </a:p>
          <a:p>
            <a:pPr lvl="0"/>
            <a:r>
              <a:rPr lang="fr-FR" b="1" dirty="0"/>
              <a:t>les systèmes naturels et les systèmes techniques ; </a:t>
            </a:r>
          </a:p>
          <a:p>
            <a:pPr lvl="0"/>
            <a:r>
              <a:rPr lang="fr-FR" b="1" dirty="0"/>
              <a:t>les représentations du monde et l'activité humaine.</a:t>
            </a:r>
          </a:p>
          <a:p>
            <a:pPr>
              <a:buFont typeface="Wingdings" panose="05000000000000000000" pitchFamily="2" charset="2"/>
              <a:buChar char=""/>
            </a:pPr>
            <a:r>
              <a:rPr lang="fr-FR" b="1" dirty="0">
                <a:solidFill>
                  <a:srgbClr val="FF0000"/>
                </a:solidFill>
              </a:rPr>
              <a:t>Tenir compte des spécificités de chaque élève pour permettre la réussite de tous.</a:t>
            </a:r>
          </a:p>
          <a:p>
            <a:pPr marL="0" indent="0" algn="ctr">
              <a:buNone/>
            </a:pPr>
            <a:r>
              <a:rPr lang="fr-FR" i="1" dirty="0"/>
              <a:t>Réforme du collège, 19 mai 2015  </a:t>
            </a:r>
          </a:p>
          <a:p>
            <a:pPr marL="0" indent="0" algn="ctr">
              <a:buNone/>
            </a:pPr>
            <a:r>
              <a:rPr lang="fr-FR" dirty="0">
                <a:hlinkClick r:id="rId3"/>
              </a:rPr>
              <a:t>Décret n° 2015-372 du 31 mars 2015 relatif au socle commun de connaissances, de compétences et de culture</a:t>
            </a:r>
            <a:r>
              <a:rPr lang="fr-FR" dirty="0"/>
              <a:t> (JO du 2-4-2015 ; BOEN n°17 du 23-4-2015, Encart avec infographie et lien vers les vidéos)</a:t>
            </a:r>
          </a:p>
          <a:p>
            <a:pPr marL="0" indent="0" algn="ctr">
              <a:buNone/>
            </a:pPr>
            <a:endParaRPr lang="fr-FR" i="1" dirty="0"/>
          </a:p>
          <a:p>
            <a:endParaRPr lang="fr-FR" dirty="0"/>
          </a:p>
        </p:txBody>
      </p:sp>
      <p:sp>
        <p:nvSpPr>
          <p:cNvPr id="5" name="Espace réservé du pied de page 4"/>
          <p:cNvSpPr>
            <a:spLocks noGrp="1"/>
          </p:cNvSpPr>
          <p:nvPr>
            <p:ph type="ftr" sz="quarter" idx="11"/>
          </p:nvPr>
        </p:nvSpPr>
        <p:spPr/>
        <p:txBody>
          <a:bodyPr/>
          <a:lstStyle/>
          <a:p>
            <a:r>
              <a:rPr lang="fr-FR"/>
              <a:t>Parcours avenir – 17 janvier 2017</a:t>
            </a:r>
            <a:endParaRPr lang="en-US" dirty="0"/>
          </a:p>
        </p:txBody>
      </p:sp>
    </p:spTree>
    <p:extLst>
      <p:ext uri="{BB962C8B-B14F-4D97-AF65-F5344CB8AC3E}">
        <p14:creationId xmlns:p14="http://schemas.microsoft.com/office/powerpoint/2010/main" val="3955697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430162" y="1441060"/>
            <a:ext cx="8977745" cy="2062103"/>
          </a:xfrm>
          <a:prstGeom prst="rect">
            <a:avLst/>
          </a:prstGeom>
          <a:noFill/>
        </p:spPr>
        <p:txBody>
          <a:bodyPr wrap="square" rtlCol="0">
            <a:spAutoFit/>
          </a:bodyPr>
          <a:lstStyle/>
          <a:p>
            <a:r>
              <a:rPr lang="fr-FR" sz="3200" b="1" dirty="0"/>
              <a:t>Accompagner le parcours Avenir de l’élève c’est résister à ses tentations :</a:t>
            </a:r>
          </a:p>
          <a:p>
            <a:r>
              <a:rPr lang="fr-FR" sz="3200" b="1" dirty="0"/>
              <a:t>montrer, expliquer, faire à la place, vouloir tout donner </a:t>
            </a:r>
          </a:p>
        </p:txBody>
      </p:sp>
      <p:sp>
        <p:nvSpPr>
          <p:cNvPr id="4" name="ZoneTexte 3"/>
          <p:cNvSpPr txBox="1"/>
          <p:nvPr/>
        </p:nvSpPr>
        <p:spPr>
          <a:xfrm>
            <a:off x="1114705" y="3517884"/>
            <a:ext cx="8906605" cy="2554545"/>
          </a:xfrm>
          <a:prstGeom prst="rect">
            <a:avLst/>
          </a:prstGeom>
          <a:noFill/>
        </p:spPr>
        <p:txBody>
          <a:bodyPr wrap="none" rtlCol="0">
            <a:spAutoFit/>
          </a:bodyPr>
          <a:lstStyle/>
          <a:p>
            <a:r>
              <a:rPr lang="fr-FR" sz="3200" dirty="0"/>
              <a:t>C’est surtout :</a:t>
            </a:r>
          </a:p>
          <a:p>
            <a:r>
              <a:rPr lang="fr-FR" sz="3200" dirty="0"/>
              <a:t>Faire réfléchir sur les compétences acquises </a:t>
            </a:r>
          </a:p>
          <a:p>
            <a:r>
              <a:rPr lang="fr-FR" sz="3200" dirty="0"/>
              <a:t>Aménager des temps de réflexion personnelle,</a:t>
            </a:r>
          </a:p>
          <a:p>
            <a:r>
              <a:rPr lang="fr-FR" sz="3200" dirty="0"/>
              <a:t>Proposer divers projets </a:t>
            </a:r>
          </a:p>
          <a:p>
            <a:r>
              <a:rPr lang="fr-FR" sz="3200" dirty="0"/>
              <a:t>Apporter des ressources diverses </a:t>
            </a:r>
          </a:p>
        </p:txBody>
      </p:sp>
      <p:sp>
        <p:nvSpPr>
          <p:cNvPr id="3" name="Espace réservé du pied de page 2"/>
          <p:cNvSpPr>
            <a:spLocks noGrp="1"/>
          </p:cNvSpPr>
          <p:nvPr>
            <p:ph type="ftr" sz="quarter" idx="11"/>
          </p:nvPr>
        </p:nvSpPr>
        <p:spPr/>
        <p:txBody>
          <a:bodyPr/>
          <a:lstStyle/>
          <a:p>
            <a:r>
              <a:rPr lang="fr-FR"/>
              <a:t>Parcours avenir – 17 janvier 2017</a:t>
            </a:r>
            <a:endParaRPr lang="fr-FR" dirty="0"/>
          </a:p>
        </p:txBody>
      </p:sp>
    </p:spTree>
    <p:extLst>
      <p:ext uri="{BB962C8B-B14F-4D97-AF65-F5344CB8AC3E}">
        <p14:creationId xmlns:p14="http://schemas.microsoft.com/office/powerpoint/2010/main" val="1124960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75280" y="436564"/>
            <a:ext cx="8041440" cy="1120229"/>
          </a:xfrm>
        </p:spPr>
        <p:txBody>
          <a:bodyPr/>
          <a:lstStyle/>
          <a:p>
            <a:r>
              <a:rPr lang="fr-FR" sz="3200" b="1" dirty="0">
                <a:latin typeface="Baskerville Old Face" panose="02020602080505020303" pitchFamily="18" charset="0"/>
              </a:rPr>
              <a:t>L’interdisciplinarité / croisement des savoirs </a:t>
            </a:r>
            <a:endParaRPr lang="fr-FR" sz="3200" dirty="0"/>
          </a:p>
        </p:txBody>
      </p:sp>
      <p:sp>
        <p:nvSpPr>
          <p:cNvPr id="3" name="Espace réservé du contenu 2"/>
          <p:cNvSpPr>
            <a:spLocks noGrp="1"/>
          </p:cNvSpPr>
          <p:nvPr>
            <p:ph idx="1"/>
          </p:nvPr>
        </p:nvSpPr>
        <p:spPr>
          <a:xfrm>
            <a:off x="2362200" y="2224726"/>
            <a:ext cx="7467600" cy="3765000"/>
          </a:xfrm>
        </p:spPr>
        <p:txBody>
          <a:bodyPr/>
          <a:lstStyle/>
          <a:p>
            <a:pPr lvl="0" algn="just"/>
            <a:r>
              <a:rPr lang="fr-FR" sz="2000" dirty="0">
                <a:latin typeface="Baskerville Old Face" panose="02020602080505020303" pitchFamily="18" charset="0"/>
              </a:rPr>
              <a:t>Enjeu majeur de la réforme. L’interdisciplinarité sera présente au sein des enseignements disciplinaires, des EPI mais aussi de l’A.P afin d’enrichir les différents parcours, et notamment le parcours Avenir.</a:t>
            </a:r>
          </a:p>
          <a:p>
            <a:pPr lvl="0" algn="just"/>
            <a:r>
              <a:rPr lang="fr-FR" sz="2000" dirty="0">
                <a:latin typeface="Baskerville Old Face" panose="02020602080505020303" pitchFamily="18" charset="0"/>
              </a:rPr>
              <a:t>Elle constitue une question de sens, de prise en compte des autres savoirs, dans la construction de son projet.</a:t>
            </a:r>
          </a:p>
          <a:p>
            <a:pPr lvl="0" algn="just"/>
            <a:endParaRPr lang="fr-FR" dirty="0">
              <a:latin typeface="Baskerville Old Face" panose="02020602080505020303" pitchFamily="18" charset="0"/>
            </a:endParaRPr>
          </a:p>
          <a:p>
            <a:pPr lvl="0" algn="ctr"/>
            <a:endParaRPr lang="fr-FR" dirty="0"/>
          </a:p>
        </p:txBody>
      </p:sp>
      <p:sp>
        <p:nvSpPr>
          <p:cNvPr id="4" name="Espace réservé du pied de page 3"/>
          <p:cNvSpPr>
            <a:spLocks noGrp="1"/>
          </p:cNvSpPr>
          <p:nvPr>
            <p:ph type="ftr" sz="quarter" idx="11"/>
          </p:nvPr>
        </p:nvSpPr>
        <p:spPr/>
        <p:txBody>
          <a:bodyPr/>
          <a:lstStyle/>
          <a:p>
            <a:r>
              <a:rPr lang="fr-FR"/>
              <a:t>Parcours avenir – 17 janvier 2017</a:t>
            </a:r>
            <a:endParaRPr lang="en-US" dirty="0"/>
          </a:p>
        </p:txBody>
      </p:sp>
    </p:spTree>
    <p:extLst>
      <p:ext uri="{BB962C8B-B14F-4D97-AF65-F5344CB8AC3E}">
        <p14:creationId xmlns:p14="http://schemas.microsoft.com/office/powerpoint/2010/main" val="2514186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000" b="1" dirty="0"/>
              <a:t>                  L’ Accompagnement</a:t>
            </a:r>
          </a:p>
        </p:txBody>
      </p:sp>
      <p:pic>
        <p:nvPicPr>
          <p:cNvPr id="5" name="Espace réservé du contenu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07568" y="404665"/>
            <a:ext cx="2304256" cy="1512168"/>
          </a:xfrm>
          <a:prstGeom prst="rect">
            <a:avLst/>
          </a:prstGeom>
        </p:spPr>
      </p:pic>
      <p:sp>
        <p:nvSpPr>
          <p:cNvPr id="6" name="Espace réservé du contenu 5"/>
          <p:cNvSpPr>
            <a:spLocks noGrp="1"/>
          </p:cNvSpPr>
          <p:nvPr>
            <p:ph idx="1"/>
          </p:nvPr>
        </p:nvSpPr>
        <p:spPr/>
        <p:txBody>
          <a:bodyPr>
            <a:normAutofit/>
          </a:bodyPr>
          <a:lstStyle/>
          <a:p>
            <a:pPr lvl="0"/>
            <a:endParaRPr lang="fr-FR" dirty="0">
              <a:latin typeface="Baskerville Old Face" panose="02020602080505020303" pitchFamily="18" charset="0"/>
            </a:endParaRPr>
          </a:p>
          <a:p>
            <a:r>
              <a:rPr lang="fr-FR" dirty="0">
                <a:latin typeface="Baskerville Old Face" panose="02020602080505020303" pitchFamily="18" charset="0"/>
              </a:rPr>
              <a:t>Permet de soutenir la capacité d'apprendre et de progresser de chaque élève, notamment dans son travail personnel, d'améliorer ses compétences et de contribuer à la construction de son autonomie intellectuelle. </a:t>
            </a:r>
          </a:p>
          <a:p>
            <a:pPr lvl="0"/>
            <a:r>
              <a:rPr lang="fr-FR" dirty="0">
                <a:latin typeface="Baskerville Old Face" panose="02020602080505020303" pitchFamily="18" charset="0"/>
              </a:rPr>
              <a:t>Est bien </a:t>
            </a:r>
            <a:r>
              <a:rPr lang="fr-FR" b="1" i="1" dirty="0">
                <a:latin typeface="Baskerville Old Face" panose="02020602080505020303" pitchFamily="18" charset="0"/>
              </a:rPr>
              <a:t>personnalisé</a:t>
            </a:r>
            <a:r>
              <a:rPr lang="fr-FR" b="1" dirty="0">
                <a:latin typeface="Baskerville Old Face" panose="02020602080505020303" pitchFamily="18" charset="0"/>
              </a:rPr>
              <a:t> </a:t>
            </a:r>
            <a:r>
              <a:rPr lang="fr-FR" dirty="0">
                <a:latin typeface="Baskerville Old Face" panose="02020602080505020303" pitchFamily="18" charset="0"/>
              </a:rPr>
              <a:t>et a vocation à  être </a:t>
            </a:r>
            <a:r>
              <a:rPr lang="fr-FR" b="1" i="1" dirty="0">
                <a:latin typeface="Baskerville Old Face" panose="02020602080505020303" pitchFamily="18" charset="0"/>
              </a:rPr>
              <a:t>proposé à tous</a:t>
            </a:r>
            <a:r>
              <a:rPr lang="fr-FR" dirty="0">
                <a:latin typeface="Baskerville Old Face" panose="02020602080505020303" pitchFamily="18" charset="0"/>
              </a:rPr>
              <a:t>. </a:t>
            </a:r>
          </a:p>
          <a:p>
            <a:pPr lvl="0"/>
            <a:r>
              <a:rPr lang="fr-FR" dirty="0">
                <a:latin typeface="Baskerville Old Face" panose="02020602080505020303" pitchFamily="18" charset="0"/>
              </a:rPr>
              <a:t>Des propositions différentes de celles de l’école et du lycée afin que nos élèves n’aient pas l’impression du déjà vu… ou de remettre en cause ce qui se fera en lycée. </a:t>
            </a:r>
          </a:p>
          <a:p>
            <a:pPr lvl="0"/>
            <a:endParaRPr lang="fr-FR" dirty="0">
              <a:latin typeface="Baskerville Old Face" panose="02020602080505020303" pitchFamily="18" charset="0"/>
            </a:endParaRPr>
          </a:p>
          <a:p>
            <a:pPr lvl="0" algn="ctr"/>
            <a:endParaRPr lang="fr-FR" b="1" i="1" dirty="0">
              <a:latin typeface="Baskerville Old Face" panose="02020602080505020303" pitchFamily="18" charset="0"/>
            </a:endParaRPr>
          </a:p>
          <a:p>
            <a:pPr marL="0" indent="0" algn="ctr">
              <a:buNone/>
            </a:pPr>
            <a:r>
              <a:rPr lang="fr-FR" b="1" i="1" dirty="0">
                <a:latin typeface="Baskerville Old Face" panose="02020602080505020303" pitchFamily="18" charset="0"/>
              </a:rPr>
              <a:t>C’est un accompagnement pour tous et de tous !</a:t>
            </a:r>
            <a:endParaRPr lang="fr-FR" dirty="0">
              <a:latin typeface="Baskerville Old Face" panose="02020602080505020303" pitchFamily="18" charset="0"/>
            </a:endParaRPr>
          </a:p>
          <a:p>
            <a:endParaRPr lang="fr-FR" dirty="0"/>
          </a:p>
        </p:txBody>
      </p:sp>
      <p:sp>
        <p:nvSpPr>
          <p:cNvPr id="3" name="Espace réservé du pied de page 2"/>
          <p:cNvSpPr>
            <a:spLocks noGrp="1"/>
          </p:cNvSpPr>
          <p:nvPr>
            <p:ph type="ftr" sz="quarter" idx="11"/>
          </p:nvPr>
        </p:nvSpPr>
        <p:spPr/>
        <p:txBody>
          <a:bodyPr/>
          <a:lstStyle/>
          <a:p>
            <a:r>
              <a:rPr lang="fr-FR"/>
              <a:t>Parcours avenir – 17 janvier 2017</a:t>
            </a:r>
            <a:endParaRPr lang="en-US" dirty="0"/>
          </a:p>
        </p:txBody>
      </p:sp>
    </p:spTree>
    <p:extLst>
      <p:ext uri="{BB962C8B-B14F-4D97-AF65-F5344CB8AC3E}">
        <p14:creationId xmlns:p14="http://schemas.microsoft.com/office/powerpoint/2010/main" val="3967523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1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2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4.xml><?xml version="1.0" encoding="utf-8"?>
<a:theme xmlns:a="http://schemas.openxmlformats.org/drawingml/2006/main" name="3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5.xml><?xml version="1.0" encoding="utf-8"?>
<a:theme xmlns:a="http://schemas.openxmlformats.org/drawingml/2006/main" name="View">
  <a:themeElements>
    <a:clrScheme name="View">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ppt/theme/theme6.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TM02900720[[fn=Intégrale]]</Template>
  <TotalTime>1110</TotalTime>
  <Words>1634</Words>
  <Application>Microsoft Office PowerPoint</Application>
  <PresentationFormat>Grand écran</PresentationFormat>
  <Paragraphs>294</Paragraphs>
  <Slides>30</Slides>
  <Notes>19</Notes>
  <HiddenSlides>0</HiddenSlides>
  <MMClips>0</MMClips>
  <ScaleCrop>false</ScaleCrop>
  <HeadingPairs>
    <vt:vector size="6" baseType="variant">
      <vt:variant>
        <vt:lpstr>Polices utilisées</vt:lpstr>
      </vt:variant>
      <vt:variant>
        <vt:i4>9</vt:i4>
      </vt:variant>
      <vt:variant>
        <vt:lpstr>Thème</vt:lpstr>
      </vt:variant>
      <vt:variant>
        <vt:i4>5</vt:i4>
      </vt:variant>
      <vt:variant>
        <vt:lpstr>Titres des diapositives</vt:lpstr>
      </vt:variant>
      <vt:variant>
        <vt:i4>30</vt:i4>
      </vt:variant>
    </vt:vector>
  </HeadingPairs>
  <TitlesOfParts>
    <vt:vector size="44" baseType="lpstr">
      <vt:lpstr>Arial</vt:lpstr>
      <vt:lpstr>Baskerville Old Face</vt:lpstr>
      <vt:lpstr>Calibri</vt:lpstr>
      <vt:lpstr>Calibri Light</vt:lpstr>
      <vt:lpstr>Century Schoolbook</vt:lpstr>
      <vt:lpstr>Helvetica</vt:lpstr>
      <vt:lpstr>Times New Roman</vt:lpstr>
      <vt:lpstr>Wingdings</vt:lpstr>
      <vt:lpstr>Wingdings 2</vt:lpstr>
      <vt:lpstr>HDOfficeLightV0</vt:lpstr>
      <vt:lpstr>1_HDOfficeLightV0</vt:lpstr>
      <vt:lpstr>2_HDOfficeLightV0</vt:lpstr>
      <vt:lpstr>3_HDOfficeLightV0</vt:lpstr>
      <vt:lpstr>View</vt:lpstr>
      <vt:lpstr>Présentation PowerPoint</vt:lpstr>
      <vt:lpstr>Des transformations de l’Ecole </vt:lpstr>
      <vt:lpstr>Présentation PowerPoint</vt:lpstr>
      <vt:lpstr> Des enjeux éducatifs qui sont les nôtres… </vt:lpstr>
      <vt:lpstr>LE PARCOURS AVENIR….</vt:lpstr>
      <vt:lpstr>Les programmes et le socle commun </vt:lpstr>
      <vt:lpstr>Présentation PowerPoint</vt:lpstr>
      <vt:lpstr>L’interdisciplinarité / croisement des savoirs </vt:lpstr>
      <vt:lpstr>                  L’ Accompagnement</vt:lpstr>
      <vt:lpstr>La notion de parcours</vt:lpstr>
      <vt:lpstr> </vt:lpstr>
      <vt:lpstr> Des Parcours éducatifs  à l'école, au collège et au lycée  </vt:lpstr>
      <vt:lpstr>Présentation PowerPoint</vt:lpstr>
      <vt:lpstr>  PARCOURS AVENIR  Apprendre à s’orienter  tout au long de la vie   Bref historique </vt:lpstr>
      <vt:lpstr>Présentation PowerPoint</vt:lpstr>
      <vt:lpstr>Présentation PowerPoint</vt:lpstr>
      <vt:lpstr>Les compétences à développer</vt:lpstr>
      <vt:lpstr>L’éducation à l’orientation</vt:lpstr>
      <vt:lpstr>2008</vt:lpstr>
      <vt:lpstr>Présentation PowerPoint</vt:lpstr>
      <vt:lpstr>Présentation PowerPoint</vt:lpstr>
      <vt:lpstr>Compétence …</vt:lpstr>
      <vt:lpstr>Construction du Parcours Avenir et Compétence </vt:lpstr>
      <vt:lpstr>Témoignages / expérience : </vt:lpstr>
      <vt:lpstr>Atelier : </vt:lpstr>
      <vt:lpstr>Un point d’étape sur les nouvelles dispositions d’accompagnement et d’orientation </vt:lpstr>
      <vt:lpstr>Des nouvelles procédures d’accompagnement et d’orientation</vt:lpstr>
      <vt:lpstr>Des nouvelles procédures d’accompagnement et d’orientation</vt:lpstr>
      <vt:lpstr> Nouvelles dispositions /  Conseil de classe renouvelé </vt:lpstr>
      <vt:lpstr>COMMISSIONS D’APPEL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Anne Marie BRIAND LE STER</dc:creator>
  <cp:lastModifiedBy>Anne Marie BRIAND LE STER</cp:lastModifiedBy>
  <cp:revision>44</cp:revision>
  <cp:lastPrinted>2017-01-02T16:25:41Z</cp:lastPrinted>
  <dcterms:created xsi:type="dcterms:W3CDTF">2017-01-02T00:20:32Z</dcterms:created>
  <dcterms:modified xsi:type="dcterms:W3CDTF">2017-01-17T10:22:24Z</dcterms:modified>
</cp:coreProperties>
</file>