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x="18288000" cy="10287000"/>
  <p:notesSz cx="6858000" cy="9144000"/>
  <p:embeddedFontLst>
    <p:embeddedFont>
      <p:font typeface="Lovelo" panose="020B0604020202020204" charset="0"/>
      <p:regular r:id="rId22"/>
    </p:embeddedFont>
    <p:embeddedFont>
      <p:font typeface="Playlist Script" panose="020B0604020202020204" charset="0"/>
      <p:regular r:id="rId23"/>
    </p:embeddedFont>
    <p:embeddedFont>
      <p:font typeface="Verdana Pro" panose="020B0604030504040204" pitchFamily="34" charset="0"/>
      <p:regular r:id="rId24"/>
    </p:embeddedFont>
    <p:embeddedFont>
      <p:font typeface="Verdana Pro Bold" panose="020B080403050404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7C18C-EB73-23E6-6B08-E496E6593312}" v="28" dt="2025-08-21T07:17:43.248"/>
    <p1510:client id="{A5148C66-2F79-495A-B22D-679C26780FC4}" v="72" dt="2025-08-21T07:43:23.6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802"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20.08.2025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 A REVOIR </a:t>
            </a:r>
          </a:p>
          <a:p>
            <a:r>
              <a:rPr lang="en-US"/>
              <a:t>PLUS UNE BELLE PHOTO ACTION ETB</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PHOTOS D'ILLUSTRATIONS POUR EXEMPLE </a:t>
            </a:r>
          </a:p>
          <a:p>
            <a:endParaRPr lang="en-US"/>
          </a:p>
          <a:p>
            <a:r>
              <a:rPr lang="en-US"/>
              <a:t>QR CODE FACTICE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PHOTOS D'ILLUSTRATIONS POUR EXEMPLE </a:t>
            </a:r>
          </a:p>
          <a:p>
            <a:endParaRPr lang="en-US"/>
          </a:p>
          <a:p>
            <a:r>
              <a:rPr lang="en-US"/>
              <a:t>QR CODE FACTICE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PHOTOS D'ILLUSTRATIONS POUR EXEMPLE </a:t>
            </a:r>
          </a:p>
          <a:p>
            <a:endParaRPr lang="en-US"/>
          </a:p>
          <a:p>
            <a:r>
              <a:rPr lang="en-US"/>
              <a:t>QR CODE FACTICE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PHOTOS D'ILLUSTRATIONS POUR EXEMPLE </a:t>
            </a:r>
          </a:p>
          <a:p>
            <a:endParaRPr lang="en-US"/>
          </a:p>
          <a:p>
            <a:r>
              <a:rPr lang="en-US"/>
              <a:t>QR CODE FACTICE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PHOTOS D'ILLUSTRATIONS POUR EXEMPLE </a:t>
            </a:r>
          </a:p>
          <a:p>
            <a:endParaRPr lang="en-US"/>
          </a:p>
          <a:p>
            <a:r>
              <a:rPr lang="en-US"/>
              <a:t>QR CODE FACTICE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PHOTOS D'ILLUSTRATIONS POUR EXEMPLE </a:t>
            </a:r>
          </a:p>
          <a:p>
            <a:endParaRPr lang="en-US"/>
          </a:p>
          <a:p>
            <a:r>
              <a:rPr lang="en-US"/>
              <a:t>QR CODE FACTICE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28.jpe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26.jpe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19.svg"/><Relationship Id="rId9" Type="http://schemas.openxmlformats.org/officeDocument/2006/relationships/image" Target="../media/image4.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0.jpe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19.svg"/><Relationship Id="rId9" Type="http://schemas.openxmlformats.org/officeDocument/2006/relationships/image" Target="../media/image4.png"/><Relationship Id="rId1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6.jpe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4.jpeg"/><Relationship Id="rId5" Type="http://schemas.openxmlformats.org/officeDocument/2006/relationships/image" Target="../media/image9.png"/><Relationship Id="rId10" Type="http://schemas.openxmlformats.org/officeDocument/2006/relationships/image" Target="../media/image13.svg"/><Relationship Id="rId4" Type="http://schemas.openxmlformats.org/officeDocument/2006/relationships/image" Target="../media/image19.svg"/><Relationship Id="rId9" Type="http://schemas.openxmlformats.org/officeDocument/2006/relationships/image" Target="../media/image4.png"/><Relationship Id="rId1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0.jpe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8.png"/><Relationship Id="rId5" Type="http://schemas.openxmlformats.org/officeDocument/2006/relationships/image" Target="../media/image9.png"/><Relationship Id="rId15" Type="http://schemas.openxmlformats.org/officeDocument/2006/relationships/image" Target="../media/image42.png"/><Relationship Id="rId10" Type="http://schemas.openxmlformats.org/officeDocument/2006/relationships/image" Target="../media/image13.svg"/><Relationship Id="rId4" Type="http://schemas.openxmlformats.org/officeDocument/2006/relationships/image" Target="../media/image19.svg"/><Relationship Id="rId9" Type="http://schemas.openxmlformats.org/officeDocument/2006/relationships/image" Target="../media/image4.pn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5.sv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svg"/><Relationship Id="rId11" Type="http://schemas.openxmlformats.org/officeDocument/2006/relationships/image" Target="../media/image17.png"/><Relationship Id="rId5" Type="http://schemas.openxmlformats.org/officeDocument/2006/relationships/image" Target="../media/image2.png"/><Relationship Id="rId15" Type="http://schemas.openxmlformats.org/officeDocument/2006/relationships/image" Target="../media/image11.svg"/><Relationship Id="rId10" Type="http://schemas.openxmlformats.org/officeDocument/2006/relationships/image" Target="../media/image16.jpeg"/><Relationship Id="rId4" Type="http://schemas.openxmlformats.org/officeDocument/2006/relationships/image" Target="../media/image13.svg"/><Relationship Id="rId9" Type="http://schemas.openxmlformats.org/officeDocument/2006/relationships/image" Target="../media/image15.jpe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3.svg"/><Relationship Id="rId13"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png"/><Relationship Id="rId12" Type="http://schemas.openxmlformats.org/officeDocument/2006/relationships/image" Target="../media/image5.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4.png"/><Relationship Id="rId5" Type="http://schemas.openxmlformats.org/officeDocument/2006/relationships/image" Target="../media/image9.png"/><Relationship Id="rId10" Type="http://schemas.openxmlformats.org/officeDocument/2006/relationships/image" Target="../media/image22.png"/><Relationship Id="rId4" Type="http://schemas.openxmlformats.org/officeDocument/2006/relationships/image" Target="../media/image20.svg"/><Relationship Id="rId9" Type="http://schemas.openxmlformats.org/officeDocument/2006/relationships/image" Target="../media/image21.jpeg"/><Relationship Id="rId1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EFF"/>
        </a:solidFill>
        <a:effectLst/>
      </p:bgPr>
    </p:bg>
    <p:spTree>
      <p:nvGrpSpPr>
        <p:cNvPr id="1" name=""/>
        <p:cNvGrpSpPr/>
        <p:nvPr/>
      </p:nvGrpSpPr>
      <p:grpSpPr>
        <a:xfrm>
          <a:off x="0" y="0"/>
          <a:ext cx="0" cy="0"/>
          <a:chOff x="0" y="0"/>
          <a:chExt cx="0" cy="0"/>
        </a:xfrm>
      </p:grpSpPr>
      <p:grpSp>
        <p:nvGrpSpPr>
          <p:cNvPr id="2" name="Group 2"/>
          <p:cNvGrpSpPr/>
          <p:nvPr/>
        </p:nvGrpSpPr>
        <p:grpSpPr>
          <a:xfrm>
            <a:off x="1475723" y="3167508"/>
            <a:ext cx="3798288" cy="1752943"/>
            <a:chOff x="0" y="-19050"/>
            <a:chExt cx="2709333" cy="1250381"/>
          </a:xfrm>
        </p:grpSpPr>
        <p:sp>
          <p:nvSpPr>
            <p:cNvPr id="3" name="Freeform 3"/>
            <p:cNvSpPr/>
            <p:nvPr/>
          </p:nvSpPr>
          <p:spPr>
            <a:xfrm>
              <a:off x="0" y="0"/>
              <a:ext cx="2709333" cy="1231331"/>
            </a:xfrm>
            <a:custGeom>
              <a:avLst/>
              <a:gdLst/>
              <a:ahLst/>
              <a:cxnLst/>
              <a:rect l="l" t="t" r="r" b="b"/>
              <a:pathLst>
                <a:path w="2709333" h="1231331">
                  <a:moveTo>
                    <a:pt x="0" y="0"/>
                  </a:moveTo>
                  <a:lnTo>
                    <a:pt x="2709333" y="0"/>
                  </a:lnTo>
                  <a:lnTo>
                    <a:pt x="2709333" y="1231331"/>
                  </a:lnTo>
                  <a:lnTo>
                    <a:pt x="0" y="1231331"/>
                  </a:lnTo>
                  <a:close/>
                </a:path>
              </a:pathLst>
            </a:custGeom>
            <a:solidFill>
              <a:srgbClr val="FEFEFF"/>
            </a:solidFill>
          </p:spPr>
          <p:txBody>
            <a:bodyPr/>
            <a:lstStyle/>
            <a:p>
              <a:endParaRPr lang="fr-FR" noProof="0"/>
            </a:p>
          </p:txBody>
        </p:sp>
        <p:sp>
          <p:nvSpPr>
            <p:cNvPr id="4" name="TextBox 4"/>
            <p:cNvSpPr txBox="1"/>
            <p:nvPr/>
          </p:nvSpPr>
          <p:spPr>
            <a:xfrm>
              <a:off x="0" y="-19050"/>
              <a:ext cx="2709333" cy="1250381"/>
            </a:xfrm>
            <a:prstGeom prst="rect">
              <a:avLst/>
            </a:prstGeom>
          </p:spPr>
          <p:txBody>
            <a:bodyPr lIns="6306" tIns="6306" rIns="6306" bIns="6306" rtlCol="0" anchor="ctr"/>
            <a:lstStyle/>
            <a:p>
              <a:pPr algn="ctr">
                <a:lnSpc>
                  <a:spcPts val="1007"/>
                </a:lnSpc>
              </a:pPr>
              <a:endParaRPr lang="fr-FR" noProof="0"/>
            </a:p>
          </p:txBody>
        </p:sp>
      </p:grpSp>
      <p:sp>
        <p:nvSpPr>
          <p:cNvPr id="5" name="Freeform 5"/>
          <p:cNvSpPr/>
          <p:nvPr/>
        </p:nvSpPr>
        <p:spPr>
          <a:xfrm>
            <a:off x="250346" y="8183237"/>
            <a:ext cx="4427871" cy="1571894"/>
          </a:xfrm>
          <a:custGeom>
            <a:avLst/>
            <a:gdLst/>
            <a:ahLst/>
            <a:cxnLst/>
            <a:rect l="l" t="t" r="r" b="b"/>
            <a:pathLst>
              <a:path w="4427871" h="1571894">
                <a:moveTo>
                  <a:pt x="0" y="0"/>
                </a:moveTo>
                <a:lnTo>
                  <a:pt x="4427871" y="0"/>
                </a:lnTo>
                <a:lnTo>
                  <a:pt x="4427871" y="1571895"/>
                </a:lnTo>
                <a:lnTo>
                  <a:pt x="0" y="1571895"/>
                </a:lnTo>
                <a:lnTo>
                  <a:pt x="0" y="0"/>
                </a:lnTo>
                <a:close/>
              </a:path>
            </a:pathLst>
          </a:custGeom>
          <a:blipFill>
            <a:blip r:embed="rId3"/>
            <a:stretch>
              <a:fillRect/>
            </a:stretch>
          </a:blipFill>
        </p:spPr>
        <p:txBody>
          <a:bodyPr/>
          <a:lstStyle/>
          <a:p>
            <a:endParaRPr lang="fr-FR" noProof="0"/>
          </a:p>
        </p:txBody>
      </p:sp>
      <p:grpSp>
        <p:nvGrpSpPr>
          <p:cNvPr id="6" name="Group 6"/>
          <p:cNvGrpSpPr/>
          <p:nvPr/>
        </p:nvGrpSpPr>
        <p:grpSpPr>
          <a:xfrm rot="16200000">
            <a:off x="7231503" y="-7202779"/>
            <a:ext cx="3798288" cy="18314707"/>
            <a:chOff x="0" y="-19050"/>
            <a:chExt cx="2709333" cy="13063951"/>
          </a:xfrm>
        </p:grpSpPr>
        <p:sp>
          <p:nvSpPr>
            <p:cNvPr id="7" name="Freeform 7"/>
            <p:cNvSpPr/>
            <p:nvPr/>
          </p:nvSpPr>
          <p:spPr>
            <a:xfrm>
              <a:off x="0" y="0"/>
              <a:ext cx="2709333" cy="13044901"/>
            </a:xfrm>
            <a:custGeom>
              <a:avLst/>
              <a:gdLst/>
              <a:ahLst/>
              <a:cxnLst/>
              <a:rect l="l" t="t" r="r" b="b"/>
              <a:pathLst>
                <a:path w="2709333" h="13044901">
                  <a:moveTo>
                    <a:pt x="0" y="0"/>
                  </a:moveTo>
                  <a:lnTo>
                    <a:pt x="2709333" y="0"/>
                  </a:lnTo>
                  <a:lnTo>
                    <a:pt x="2709333" y="13044901"/>
                  </a:lnTo>
                  <a:lnTo>
                    <a:pt x="0" y="13044901"/>
                  </a:lnTo>
                  <a:close/>
                </a:path>
              </a:pathLst>
            </a:custGeom>
            <a:gradFill rotWithShape="1">
              <a:gsLst>
                <a:gs pos="0">
                  <a:srgbClr val="FEFEFF">
                    <a:alpha val="100000"/>
                  </a:srgbClr>
                </a:gs>
                <a:gs pos="50000">
                  <a:srgbClr val="08B9ED">
                    <a:alpha val="100000"/>
                  </a:srgbClr>
                </a:gs>
                <a:gs pos="100000">
                  <a:srgbClr val="5D256F">
                    <a:alpha val="100000"/>
                  </a:srgbClr>
                </a:gs>
              </a:gsLst>
              <a:lin ang="5400000"/>
            </a:gradFill>
          </p:spPr>
          <p:txBody>
            <a:bodyPr/>
            <a:lstStyle/>
            <a:p>
              <a:endParaRPr lang="fr-FR" noProof="0"/>
            </a:p>
          </p:txBody>
        </p:sp>
        <p:sp>
          <p:nvSpPr>
            <p:cNvPr id="8" name="TextBox 8"/>
            <p:cNvSpPr txBox="1"/>
            <p:nvPr/>
          </p:nvSpPr>
          <p:spPr>
            <a:xfrm>
              <a:off x="0" y="-19050"/>
              <a:ext cx="2709333" cy="13063951"/>
            </a:xfrm>
            <a:prstGeom prst="rect">
              <a:avLst/>
            </a:prstGeom>
          </p:spPr>
          <p:txBody>
            <a:bodyPr lIns="6306" tIns="6306" rIns="6306" bIns="6306" rtlCol="0" anchor="ctr"/>
            <a:lstStyle/>
            <a:p>
              <a:pPr algn="ctr">
                <a:lnSpc>
                  <a:spcPts val="1007"/>
                </a:lnSpc>
              </a:pPr>
              <a:endParaRPr lang="fr-FR" noProof="0"/>
            </a:p>
          </p:txBody>
        </p:sp>
      </p:grpSp>
      <p:sp>
        <p:nvSpPr>
          <p:cNvPr id="9" name="TextBox 9"/>
          <p:cNvSpPr txBox="1"/>
          <p:nvPr/>
        </p:nvSpPr>
        <p:spPr>
          <a:xfrm rot="-807512">
            <a:off x="12912826" y="-46673"/>
            <a:ext cx="4407896" cy="3179599"/>
          </a:xfrm>
          <a:prstGeom prst="rect">
            <a:avLst/>
          </a:prstGeom>
        </p:spPr>
        <p:txBody>
          <a:bodyPr lIns="0" tIns="0" rIns="0" bIns="0" rtlCol="0" anchor="t">
            <a:spAutoFit/>
          </a:bodyPr>
          <a:lstStyle/>
          <a:p>
            <a:pPr algn="ctr">
              <a:lnSpc>
                <a:spcPts val="25837"/>
              </a:lnSpc>
            </a:pPr>
            <a:r>
              <a:rPr lang="fr-FR" sz="18455" noProof="0">
                <a:solidFill>
                  <a:srgbClr val="FEFEFF"/>
                </a:solidFill>
                <a:latin typeface="Playlist Script"/>
                <a:ea typeface="Playlist Script"/>
                <a:cs typeface="Playlist Script"/>
                <a:sym typeface="Playlist Script"/>
              </a:rPr>
              <a:t>Ose!  </a:t>
            </a:r>
          </a:p>
        </p:txBody>
      </p:sp>
      <p:sp>
        <p:nvSpPr>
          <p:cNvPr id="10" name="TextBox 10"/>
          <p:cNvSpPr txBox="1"/>
          <p:nvPr/>
        </p:nvSpPr>
        <p:spPr>
          <a:xfrm>
            <a:off x="250346" y="827904"/>
            <a:ext cx="7436787" cy="2712463"/>
          </a:xfrm>
          <a:prstGeom prst="rect">
            <a:avLst/>
          </a:prstGeom>
        </p:spPr>
        <p:txBody>
          <a:bodyPr lIns="0" tIns="0" rIns="0" bIns="0" rtlCol="0" anchor="t">
            <a:spAutoFit/>
          </a:bodyPr>
          <a:lstStyle/>
          <a:p>
            <a:pPr algn="ctr">
              <a:lnSpc>
                <a:spcPts val="7039"/>
              </a:lnSpc>
            </a:pPr>
            <a:r>
              <a:rPr lang="fr-FR" sz="7039" noProof="0">
                <a:solidFill>
                  <a:srgbClr val="8A428C"/>
                </a:solidFill>
                <a:latin typeface="Playlist Script"/>
                <a:ea typeface="Playlist Script"/>
                <a:cs typeface="Playlist Script"/>
                <a:sym typeface="Playlist Script"/>
              </a:rPr>
              <a:t>L’Enseignement </a:t>
            </a:r>
          </a:p>
          <a:p>
            <a:pPr algn="ctr">
              <a:lnSpc>
                <a:spcPts val="7039"/>
              </a:lnSpc>
            </a:pPr>
            <a:r>
              <a:rPr lang="fr-FR" sz="7039" noProof="0">
                <a:solidFill>
                  <a:srgbClr val="8A428C"/>
                </a:solidFill>
                <a:latin typeface="Playlist Script"/>
                <a:ea typeface="Playlist Script"/>
                <a:cs typeface="Playlist Script"/>
                <a:sym typeface="Playlist Script"/>
              </a:rPr>
              <a:t>Catholique </a:t>
            </a:r>
          </a:p>
          <a:p>
            <a:pPr algn="ctr">
              <a:lnSpc>
                <a:spcPts val="7039"/>
              </a:lnSpc>
            </a:pPr>
            <a:r>
              <a:rPr lang="fr-FR" sz="7039" noProof="0">
                <a:solidFill>
                  <a:srgbClr val="8A428C"/>
                </a:solidFill>
                <a:latin typeface="Playlist Script"/>
                <a:ea typeface="Playlist Script"/>
                <a:cs typeface="Playlist Script"/>
                <a:sym typeface="Playlist Script"/>
              </a:rPr>
              <a:t>du Finistère</a:t>
            </a:r>
          </a:p>
        </p:txBody>
      </p:sp>
      <p:sp>
        <p:nvSpPr>
          <p:cNvPr id="11" name="TextBox 11"/>
          <p:cNvSpPr txBox="1"/>
          <p:nvPr/>
        </p:nvSpPr>
        <p:spPr>
          <a:xfrm>
            <a:off x="6544045" y="2026973"/>
            <a:ext cx="6657483" cy="1161163"/>
          </a:xfrm>
          <a:prstGeom prst="rect">
            <a:avLst/>
          </a:prstGeom>
        </p:spPr>
        <p:txBody>
          <a:bodyPr lIns="0" tIns="0" rIns="0" bIns="0" rtlCol="0" anchor="t">
            <a:spAutoFit/>
          </a:bodyPr>
          <a:lstStyle/>
          <a:p>
            <a:pPr algn="ctr">
              <a:lnSpc>
                <a:spcPts val="9232"/>
              </a:lnSpc>
            </a:pPr>
            <a:r>
              <a:rPr lang="fr-FR" sz="6994" b="1" noProof="0">
                <a:solidFill>
                  <a:srgbClr val="302B63"/>
                </a:solidFill>
                <a:latin typeface="Lovelo"/>
                <a:ea typeface="Lovelo"/>
                <a:cs typeface="Lovelo"/>
                <a:sym typeface="Lovelo"/>
              </a:rPr>
              <a:t>UNE ÉCOLE QUI </a:t>
            </a:r>
          </a:p>
        </p:txBody>
      </p:sp>
      <p:sp>
        <p:nvSpPr>
          <p:cNvPr id="12" name="TextBox 12"/>
          <p:cNvSpPr txBox="1"/>
          <p:nvPr/>
        </p:nvSpPr>
        <p:spPr>
          <a:xfrm>
            <a:off x="15031679" y="4046270"/>
            <a:ext cx="3050393" cy="1097230"/>
          </a:xfrm>
          <a:prstGeom prst="rect">
            <a:avLst/>
          </a:prstGeom>
        </p:spPr>
        <p:txBody>
          <a:bodyPr lIns="0" tIns="0" rIns="0" bIns="0" rtlCol="0" anchor="t">
            <a:spAutoFit/>
          </a:bodyPr>
          <a:lstStyle/>
          <a:p>
            <a:pPr algn="ctr">
              <a:lnSpc>
                <a:spcPts val="4464"/>
              </a:lnSpc>
            </a:pPr>
            <a:r>
              <a:rPr lang="fr-FR" sz="3382" noProof="0">
                <a:solidFill>
                  <a:srgbClr val="28457E"/>
                </a:solidFill>
                <a:latin typeface="Lovelo"/>
                <a:ea typeface="Lovelo"/>
                <a:cs typeface="Lovelo"/>
                <a:sym typeface="Lovelo"/>
              </a:rPr>
              <a:t>NOUVELLES </a:t>
            </a:r>
          </a:p>
          <a:p>
            <a:pPr algn="ctr">
              <a:lnSpc>
                <a:spcPts val="4464"/>
              </a:lnSpc>
            </a:pPr>
            <a:r>
              <a:rPr lang="fr-FR" sz="3382" noProof="0">
                <a:solidFill>
                  <a:srgbClr val="28457E"/>
                </a:solidFill>
                <a:latin typeface="Lovelo"/>
                <a:ea typeface="Lovelo"/>
                <a:cs typeface="Lovelo"/>
                <a:sym typeface="Lovelo"/>
              </a:rPr>
              <a:t>ORIENTATIONS</a:t>
            </a:r>
          </a:p>
        </p:txBody>
      </p:sp>
      <p:grpSp>
        <p:nvGrpSpPr>
          <p:cNvPr id="13" name="Group 13"/>
          <p:cNvGrpSpPr/>
          <p:nvPr/>
        </p:nvGrpSpPr>
        <p:grpSpPr>
          <a:xfrm>
            <a:off x="250345" y="3934874"/>
            <a:ext cx="17831726" cy="5638721"/>
            <a:chOff x="-1" y="1"/>
            <a:chExt cx="23775635" cy="7518294"/>
          </a:xfrm>
        </p:grpSpPr>
        <p:sp>
          <p:nvSpPr>
            <p:cNvPr id="14" name="Freeform 14"/>
            <p:cNvSpPr/>
            <p:nvPr/>
          </p:nvSpPr>
          <p:spPr>
            <a:xfrm rot="5400000">
              <a:off x="8128670" y="-8128670"/>
              <a:ext cx="7518294" cy="23775635"/>
            </a:xfrm>
            <a:custGeom>
              <a:avLst/>
              <a:gdLst/>
              <a:ahLst/>
              <a:cxnLst/>
              <a:rect l="l" t="t" r="r" b="b"/>
              <a:pathLst>
                <a:path w="7518294" h="23775635">
                  <a:moveTo>
                    <a:pt x="0" y="0"/>
                  </a:moveTo>
                  <a:lnTo>
                    <a:pt x="7518295" y="0"/>
                  </a:lnTo>
                  <a:lnTo>
                    <a:pt x="7518295" y="23775635"/>
                  </a:lnTo>
                  <a:lnTo>
                    <a:pt x="0" y="23775635"/>
                  </a:lnTo>
                  <a:lnTo>
                    <a:pt x="0" y="0"/>
                  </a:lnTo>
                  <a:close/>
                </a:path>
              </a:pathLst>
            </a:custGeom>
            <a:blipFill>
              <a:blip r:embed="rId4">
                <a:extLst>
                  <a:ext uri="{96DAC541-7B7A-43D3-8B79-37D633B846F1}">
                    <asvg:svgBlip xmlns:asvg="http://schemas.microsoft.com/office/drawing/2016/SVG/main" r:embed="rId5"/>
                  </a:ext>
                </a:extLst>
              </a:blip>
              <a:stretch>
                <a:fillRect l="-1059" t="-83016" b="-15894"/>
              </a:stretch>
            </a:blipFill>
          </p:spPr>
          <p:txBody>
            <a:bodyPr/>
            <a:lstStyle/>
            <a:p>
              <a:endParaRPr lang="fr-FR" noProof="0"/>
            </a:p>
          </p:txBody>
        </p:sp>
        <p:sp>
          <p:nvSpPr>
            <p:cNvPr id="15" name="Freeform 15"/>
            <p:cNvSpPr/>
            <p:nvPr/>
          </p:nvSpPr>
          <p:spPr>
            <a:xfrm>
              <a:off x="5707783" y="363388"/>
              <a:ext cx="6665704" cy="6665704"/>
            </a:xfrm>
            <a:custGeom>
              <a:avLst/>
              <a:gdLst/>
              <a:ahLst/>
              <a:cxnLst/>
              <a:rect l="l" t="t" r="r" b="b"/>
              <a:pathLst>
                <a:path w="6665704" h="6665704">
                  <a:moveTo>
                    <a:pt x="0" y="0"/>
                  </a:moveTo>
                  <a:lnTo>
                    <a:pt x="6665704" y="0"/>
                  </a:lnTo>
                  <a:lnTo>
                    <a:pt x="6665704" y="6665704"/>
                  </a:lnTo>
                  <a:lnTo>
                    <a:pt x="0" y="66657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noProof="0"/>
            </a:p>
          </p:txBody>
        </p:sp>
        <p:grpSp>
          <p:nvGrpSpPr>
            <p:cNvPr id="16" name="Group 16"/>
            <p:cNvGrpSpPr/>
            <p:nvPr/>
          </p:nvGrpSpPr>
          <p:grpSpPr>
            <a:xfrm>
              <a:off x="6146561" y="891008"/>
              <a:ext cx="5788149" cy="5610465"/>
              <a:chOff x="0" y="0"/>
              <a:chExt cx="838541" cy="812800"/>
            </a:xfrm>
          </p:grpSpPr>
          <p:sp>
            <p:nvSpPr>
              <p:cNvPr id="17" name="Freeform 17"/>
              <p:cNvSpPr/>
              <p:nvPr/>
            </p:nvSpPr>
            <p:spPr>
              <a:xfrm>
                <a:off x="0" y="0"/>
                <a:ext cx="838541" cy="812800"/>
              </a:xfrm>
              <a:custGeom>
                <a:avLst/>
                <a:gdLst/>
                <a:ahLst/>
                <a:cxnLst/>
                <a:rect l="l" t="t" r="r" b="b"/>
                <a:pathLst>
                  <a:path w="838541" h="812800">
                    <a:moveTo>
                      <a:pt x="419271" y="0"/>
                    </a:moveTo>
                    <a:cubicBezTo>
                      <a:pt x="187714" y="0"/>
                      <a:pt x="0" y="181951"/>
                      <a:pt x="0" y="406400"/>
                    </a:cubicBezTo>
                    <a:cubicBezTo>
                      <a:pt x="0" y="630849"/>
                      <a:pt x="187714" y="812800"/>
                      <a:pt x="419271" y="812800"/>
                    </a:cubicBezTo>
                    <a:cubicBezTo>
                      <a:pt x="650827" y="812800"/>
                      <a:pt x="838541" y="630849"/>
                      <a:pt x="838541" y="406400"/>
                    </a:cubicBezTo>
                    <a:cubicBezTo>
                      <a:pt x="838541" y="181951"/>
                      <a:pt x="650827" y="0"/>
                      <a:pt x="419271" y="0"/>
                    </a:cubicBezTo>
                    <a:close/>
                  </a:path>
                </a:pathLst>
              </a:custGeom>
              <a:blipFill>
                <a:blip r:embed="rId8"/>
                <a:stretch>
                  <a:fillRect t="-18777" b="-18777"/>
                </a:stretch>
              </a:blipFill>
            </p:spPr>
            <p:txBody>
              <a:bodyPr/>
              <a:lstStyle/>
              <a:p>
                <a:endParaRPr lang="fr-FR" noProof="0"/>
              </a:p>
            </p:txBody>
          </p:sp>
        </p:grpSp>
        <p:sp>
          <p:nvSpPr>
            <p:cNvPr id="18" name="Freeform 18"/>
            <p:cNvSpPr/>
            <p:nvPr/>
          </p:nvSpPr>
          <p:spPr>
            <a:xfrm>
              <a:off x="12902883" y="341329"/>
              <a:ext cx="6746815" cy="6746815"/>
            </a:xfrm>
            <a:custGeom>
              <a:avLst/>
              <a:gdLst/>
              <a:ahLst/>
              <a:cxnLst/>
              <a:rect l="l" t="t" r="r" b="b"/>
              <a:pathLst>
                <a:path w="6746815" h="6746815">
                  <a:moveTo>
                    <a:pt x="0" y="0"/>
                  </a:moveTo>
                  <a:lnTo>
                    <a:pt x="6746815" y="0"/>
                  </a:lnTo>
                  <a:lnTo>
                    <a:pt x="6746815" y="6746814"/>
                  </a:lnTo>
                  <a:lnTo>
                    <a:pt x="0" y="674681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noProof="0"/>
            </a:p>
          </p:txBody>
        </p:sp>
        <p:grpSp>
          <p:nvGrpSpPr>
            <p:cNvPr id="19" name="Group 19"/>
            <p:cNvGrpSpPr/>
            <p:nvPr/>
          </p:nvGrpSpPr>
          <p:grpSpPr>
            <a:xfrm>
              <a:off x="13382217" y="891008"/>
              <a:ext cx="5788149" cy="5610465"/>
              <a:chOff x="0" y="0"/>
              <a:chExt cx="838541" cy="812800"/>
            </a:xfrm>
          </p:grpSpPr>
          <p:sp>
            <p:nvSpPr>
              <p:cNvPr id="20" name="Freeform 20"/>
              <p:cNvSpPr/>
              <p:nvPr/>
            </p:nvSpPr>
            <p:spPr>
              <a:xfrm>
                <a:off x="0" y="0"/>
                <a:ext cx="838541" cy="812800"/>
              </a:xfrm>
              <a:custGeom>
                <a:avLst/>
                <a:gdLst/>
                <a:ahLst/>
                <a:cxnLst/>
                <a:rect l="l" t="t" r="r" b="b"/>
                <a:pathLst>
                  <a:path w="838541" h="812800">
                    <a:moveTo>
                      <a:pt x="419271" y="0"/>
                    </a:moveTo>
                    <a:cubicBezTo>
                      <a:pt x="187714" y="0"/>
                      <a:pt x="0" y="181951"/>
                      <a:pt x="0" y="406400"/>
                    </a:cubicBezTo>
                    <a:cubicBezTo>
                      <a:pt x="0" y="630849"/>
                      <a:pt x="187714" y="812800"/>
                      <a:pt x="419271" y="812800"/>
                    </a:cubicBezTo>
                    <a:cubicBezTo>
                      <a:pt x="650827" y="812800"/>
                      <a:pt x="838541" y="630849"/>
                      <a:pt x="838541" y="406400"/>
                    </a:cubicBezTo>
                    <a:cubicBezTo>
                      <a:pt x="838541" y="181951"/>
                      <a:pt x="650827" y="0"/>
                      <a:pt x="419271" y="0"/>
                    </a:cubicBezTo>
                    <a:close/>
                  </a:path>
                </a:pathLst>
              </a:custGeom>
              <a:blipFill>
                <a:blip r:embed="rId9"/>
                <a:stretch>
                  <a:fillRect t="-27747" b="-9808"/>
                </a:stretch>
              </a:blipFill>
            </p:spPr>
            <p:txBody>
              <a:bodyPr/>
              <a:lstStyle/>
              <a:p>
                <a:endParaRPr lang="fr-FR" noProof="0"/>
              </a:p>
            </p:txBody>
          </p:sp>
        </p:gr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4ACBF0">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3797413" y="8450331"/>
            <a:ext cx="1371600" cy="149629"/>
          </a:xfrm>
          <a:custGeom>
            <a:avLst/>
            <a:gdLst/>
            <a:ahLst/>
            <a:cxnLst/>
            <a:rect l="l" t="t" r="r" b="b"/>
            <a:pathLst>
              <a:path w="1371600" h="149629">
                <a:moveTo>
                  <a:pt x="0" y="0"/>
                </a:moveTo>
                <a:lnTo>
                  <a:pt x="1371600" y="0"/>
                </a:lnTo>
                <a:lnTo>
                  <a:pt x="1371600" y="149629"/>
                </a:lnTo>
                <a:lnTo>
                  <a:pt x="0" y="149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grpSp>
        <p:nvGrpSpPr>
          <p:cNvPr id="3" name="Group 3"/>
          <p:cNvGrpSpPr/>
          <p:nvPr/>
        </p:nvGrpSpPr>
        <p:grpSpPr>
          <a:xfrm>
            <a:off x="603882" y="334977"/>
            <a:ext cx="849637" cy="849637"/>
            <a:chOff x="0" y="0"/>
            <a:chExt cx="1132849" cy="1132849"/>
          </a:xfrm>
        </p:grpSpPr>
        <p:sp>
          <p:nvSpPr>
            <p:cNvPr id="4" name="Freeform 4"/>
            <p:cNvSpPr/>
            <p:nvPr/>
          </p:nvSpPr>
          <p:spPr>
            <a:xfrm rot="-5400000">
              <a:off x="0" y="0"/>
              <a:ext cx="1132849" cy="1132849"/>
            </a:xfrm>
            <a:custGeom>
              <a:avLst/>
              <a:gdLst/>
              <a:ahLst/>
              <a:cxnLst/>
              <a:rect l="l" t="t" r="r" b="b"/>
              <a:pathLst>
                <a:path w="1132849" h="1132849">
                  <a:moveTo>
                    <a:pt x="0" y="0"/>
                  </a:moveTo>
                  <a:lnTo>
                    <a:pt x="1132849" y="0"/>
                  </a:lnTo>
                  <a:lnTo>
                    <a:pt x="1132849" y="1132849"/>
                  </a:lnTo>
                  <a:lnTo>
                    <a:pt x="0" y="1132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noProof="0"/>
            </a:p>
          </p:txBody>
        </p:sp>
        <p:sp>
          <p:nvSpPr>
            <p:cNvPr id="5" name="TextBox 5"/>
            <p:cNvSpPr txBox="1"/>
            <p:nvPr/>
          </p:nvSpPr>
          <p:spPr>
            <a:xfrm>
              <a:off x="89348" y="185234"/>
              <a:ext cx="954153" cy="848107"/>
            </a:xfrm>
            <a:prstGeom prst="rect">
              <a:avLst/>
            </a:prstGeom>
          </p:spPr>
          <p:txBody>
            <a:bodyPr lIns="0" tIns="0" rIns="0" bIns="0" rtlCol="0" anchor="t">
              <a:spAutoFit/>
            </a:bodyPr>
            <a:lstStyle/>
            <a:p>
              <a:pPr algn="ctr">
                <a:lnSpc>
                  <a:spcPts val="4623"/>
                </a:lnSpc>
                <a:spcBef>
                  <a:spcPct val="0"/>
                </a:spcBef>
              </a:pPr>
              <a:r>
                <a:rPr lang="fr-FR" sz="4623" noProof="0">
                  <a:solidFill>
                    <a:srgbClr val="8A428C"/>
                  </a:solidFill>
                  <a:latin typeface="Verdana Pro"/>
                  <a:ea typeface="Verdana Pro"/>
                  <a:cs typeface="Verdana Pro"/>
                  <a:sym typeface="Verdana Pro"/>
                </a:rPr>
                <a:t>3</a:t>
              </a:r>
            </a:p>
          </p:txBody>
        </p:sp>
      </p:grpSp>
      <p:sp>
        <p:nvSpPr>
          <p:cNvPr id="6" name="TextBox 6"/>
          <p:cNvSpPr txBox="1"/>
          <p:nvPr/>
        </p:nvSpPr>
        <p:spPr>
          <a:xfrm>
            <a:off x="2516088" y="693331"/>
            <a:ext cx="4412175" cy="491282"/>
          </a:xfrm>
          <a:prstGeom prst="rect">
            <a:avLst/>
          </a:prstGeom>
        </p:spPr>
        <p:txBody>
          <a:bodyPr lIns="0" tIns="0" rIns="0" bIns="0" rtlCol="0" anchor="t">
            <a:spAutoFit/>
          </a:bodyPr>
          <a:lstStyle/>
          <a:p>
            <a:pPr marL="0" lvl="0" indent="0" algn="ctr">
              <a:lnSpc>
                <a:spcPts val="3475"/>
              </a:lnSpc>
              <a:spcBef>
                <a:spcPct val="0"/>
              </a:spcBef>
            </a:pPr>
            <a:r>
              <a:rPr lang="fr-FR" sz="3995" noProof="0">
                <a:solidFill>
                  <a:srgbClr val="8A428C"/>
                </a:solidFill>
                <a:latin typeface="Lovelo"/>
                <a:ea typeface="Lovelo"/>
                <a:cs typeface="Lovelo"/>
                <a:sym typeface="Lovelo"/>
              </a:rPr>
              <a:t>Des objectifs</a:t>
            </a:r>
          </a:p>
        </p:txBody>
      </p:sp>
      <p:sp>
        <p:nvSpPr>
          <p:cNvPr id="7" name="Freeform 7"/>
          <p:cNvSpPr/>
          <p:nvPr/>
        </p:nvSpPr>
        <p:spPr>
          <a:xfrm>
            <a:off x="14049812" y="3497364"/>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8" name="Freeform 8"/>
          <p:cNvSpPr/>
          <p:nvPr/>
        </p:nvSpPr>
        <p:spPr>
          <a:xfrm>
            <a:off x="14049812" y="6096600"/>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9" name="TextBox 9"/>
          <p:cNvSpPr txBox="1"/>
          <p:nvPr/>
        </p:nvSpPr>
        <p:spPr>
          <a:xfrm>
            <a:off x="12657795" y="4595786"/>
            <a:ext cx="4015201" cy="964944"/>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Le </a:t>
            </a:r>
            <a:r>
              <a:rPr lang="fr-FR" sz="4082" noProof="0">
                <a:solidFill>
                  <a:srgbClr val="28457E"/>
                </a:solidFill>
                <a:latin typeface="Lovelo" panose="020B0604020202020204" charset="0"/>
                <a:ea typeface="Playlist Script"/>
                <a:cs typeface="Playlist Script"/>
                <a:sym typeface="Playlist Script"/>
              </a:rPr>
              <a:t>CODIEL</a:t>
            </a:r>
            <a:r>
              <a:rPr lang="fr-FR" sz="4082" noProof="0">
                <a:solidFill>
                  <a:srgbClr val="28457E"/>
                </a:solidFill>
                <a:latin typeface="Playlist Script"/>
                <a:ea typeface="Playlist Script"/>
                <a:cs typeface="Playlist Script"/>
                <a:sym typeface="Playlist Script"/>
              </a:rPr>
              <a:t> de l’</a:t>
            </a:r>
            <a:r>
              <a:rPr lang="fr-FR" sz="4082" noProof="0">
                <a:solidFill>
                  <a:srgbClr val="28457E"/>
                </a:solidFill>
                <a:latin typeface="Lovelo" panose="020B0604020202020204" charset="0"/>
                <a:ea typeface="Playlist Script"/>
                <a:cs typeface="Playlist Script"/>
                <a:sym typeface="Playlist Script"/>
              </a:rPr>
              <a:t>EC29</a:t>
            </a:r>
          </a:p>
        </p:txBody>
      </p:sp>
      <p:sp>
        <p:nvSpPr>
          <p:cNvPr id="10" name="TextBox 10"/>
          <p:cNvSpPr txBox="1"/>
          <p:nvPr/>
        </p:nvSpPr>
        <p:spPr>
          <a:xfrm>
            <a:off x="12657352" y="1602501"/>
            <a:ext cx="4016088" cy="1553174"/>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Des temps collectifs pour impliquer tous les acteurs</a:t>
            </a:r>
          </a:p>
        </p:txBody>
      </p:sp>
      <p:sp>
        <p:nvSpPr>
          <p:cNvPr id="11" name="TextBox 11"/>
          <p:cNvSpPr txBox="1"/>
          <p:nvPr/>
        </p:nvSpPr>
        <p:spPr>
          <a:xfrm>
            <a:off x="12916048" y="6929463"/>
            <a:ext cx="3498695" cy="1044618"/>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Des dynamiques de solidarité</a:t>
            </a:r>
          </a:p>
        </p:txBody>
      </p:sp>
      <p:sp>
        <p:nvSpPr>
          <p:cNvPr id="12" name="TextBox 12"/>
          <p:cNvSpPr txBox="1"/>
          <p:nvPr/>
        </p:nvSpPr>
        <p:spPr>
          <a:xfrm>
            <a:off x="11820117" y="693331"/>
            <a:ext cx="5035061" cy="491282"/>
          </a:xfrm>
          <a:prstGeom prst="rect">
            <a:avLst/>
          </a:prstGeom>
        </p:spPr>
        <p:txBody>
          <a:bodyPr lIns="0" tIns="0" rIns="0" bIns="0" rtlCol="0" anchor="t">
            <a:spAutoFit/>
          </a:bodyPr>
          <a:lstStyle/>
          <a:p>
            <a:pPr marL="0" lvl="0" indent="0" algn="ctr">
              <a:lnSpc>
                <a:spcPts val="3475"/>
              </a:lnSpc>
              <a:spcBef>
                <a:spcPct val="0"/>
              </a:spcBef>
            </a:pPr>
            <a:r>
              <a:rPr lang="fr-FR" sz="3995" b="1" u="none" strike="noStrike" noProof="0">
                <a:solidFill>
                  <a:srgbClr val="8A428C"/>
                </a:solidFill>
                <a:latin typeface="Lovelo"/>
                <a:ea typeface="Lovelo"/>
                <a:cs typeface="Lovelo"/>
                <a:sym typeface="Lovelo"/>
              </a:rPr>
              <a:t>Des actions</a:t>
            </a:r>
          </a:p>
        </p:txBody>
      </p:sp>
      <p:sp>
        <p:nvSpPr>
          <p:cNvPr id="13" name="TextBox 13"/>
          <p:cNvSpPr txBox="1"/>
          <p:nvPr/>
        </p:nvSpPr>
        <p:spPr>
          <a:xfrm>
            <a:off x="752544" y="2222205"/>
            <a:ext cx="7553256" cy="7848302"/>
          </a:xfrm>
          <a:prstGeom prst="rect">
            <a:avLst/>
          </a:prstGeom>
        </p:spPr>
        <p:txBody>
          <a:bodyPr wrap="square" lIns="0" tIns="0" rIns="0" bIns="0" rtlCol="0" anchor="t">
            <a:spAutoFit/>
          </a:bodyPr>
          <a:lstStyle/>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Aménager des espaces et prévoir des temps favorisant le travail </a:t>
            </a:r>
            <a:r>
              <a:rPr lang="fr-FR" sz="3042" b="1" noProof="0">
                <a:solidFill>
                  <a:srgbClr val="28457E"/>
                </a:solidFill>
                <a:latin typeface="Verdana Pro"/>
                <a:ea typeface="Verdana Pro"/>
                <a:cs typeface="Verdana Pro"/>
                <a:sym typeface="Verdana Pro"/>
              </a:rPr>
              <a:t>collaboratif</a:t>
            </a:r>
            <a:r>
              <a:rPr lang="fr-FR" sz="3042" noProof="0">
                <a:solidFill>
                  <a:srgbClr val="28457E"/>
                </a:solidFill>
                <a:latin typeface="Verdana Pro"/>
                <a:ea typeface="Verdana Pro"/>
                <a:cs typeface="Verdana Pro"/>
                <a:sym typeface="Verdana Pro"/>
              </a:rPr>
              <a:t>​.</a:t>
            </a:r>
          </a:p>
          <a:p>
            <a:pPr algn="l">
              <a:lnSpc>
                <a:spcPts val="3559"/>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Encourager et accompagner </a:t>
            </a:r>
            <a:r>
              <a:rPr lang="fr-FR" sz="3042" b="1" noProof="0">
                <a:solidFill>
                  <a:srgbClr val="28457E"/>
                </a:solidFill>
                <a:latin typeface="Verdana Pro"/>
                <a:ea typeface="Verdana Pro"/>
                <a:cs typeface="Verdana Pro"/>
                <a:sym typeface="Verdana Pro"/>
              </a:rPr>
              <a:t>l’engagement</a:t>
            </a:r>
            <a:r>
              <a:rPr lang="fr-FR" sz="3042" noProof="0">
                <a:solidFill>
                  <a:srgbClr val="28457E"/>
                </a:solidFill>
                <a:latin typeface="Verdana Pro"/>
                <a:ea typeface="Verdana Pro"/>
                <a:cs typeface="Verdana Pro"/>
                <a:sym typeface="Verdana Pro"/>
              </a:rPr>
              <a:t> de tous les acteurs de la communauté éducative​.</a:t>
            </a:r>
          </a:p>
          <a:p>
            <a:pPr algn="l">
              <a:lnSpc>
                <a:spcPts val="3559"/>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Faire vivre </a:t>
            </a:r>
            <a:r>
              <a:rPr lang="fr-FR" sz="3042" b="1" noProof="0">
                <a:solidFill>
                  <a:srgbClr val="28457E"/>
                </a:solidFill>
                <a:latin typeface="Verdana Pro"/>
                <a:ea typeface="Verdana Pro"/>
                <a:cs typeface="Verdana Pro"/>
                <a:sym typeface="Verdana Pro"/>
              </a:rPr>
              <a:t>l’intelligence collective </a:t>
            </a:r>
            <a:r>
              <a:rPr lang="fr-FR" sz="3042" noProof="0">
                <a:solidFill>
                  <a:srgbClr val="28457E"/>
                </a:solidFill>
                <a:latin typeface="Verdana Pro"/>
                <a:ea typeface="Verdana Pro"/>
                <a:cs typeface="Verdana Pro"/>
                <a:sym typeface="Verdana Pro"/>
              </a:rPr>
              <a:t>au sein des communautés éducatives et des instances.</a:t>
            </a:r>
          </a:p>
          <a:p>
            <a:pPr algn="l">
              <a:lnSpc>
                <a:spcPts val="3559"/>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b="1" noProof="0">
                <a:solidFill>
                  <a:srgbClr val="28457E"/>
                </a:solidFill>
                <a:latin typeface="Verdana Pro"/>
                <a:ea typeface="Verdana Pro"/>
                <a:cs typeface="Verdana Pro"/>
                <a:sym typeface="Verdana Pro"/>
              </a:rPr>
              <a:t>Impliquer</a:t>
            </a:r>
            <a:r>
              <a:rPr lang="fr-FR" sz="3042" noProof="0">
                <a:solidFill>
                  <a:srgbClr val="28457E"/>
                </a:solidFill>
                <a:latin typeface="Verdana Pro"/>
                <a:ea typeface="Verdana Pro"/>
                <a:cs typeface="Verdana Pro"/>
                <a:sym typeface="Verdana Pro"/>
              </a:rPr>
              <a:t> activement les élèves dans les décisions qui les concernent.​</a:t>
            </a:r>
          </a:p>
          <a:p>
            <a:pPr algn="l">
              <a:lnSpc>
                <a:spcPts val="3559"/>
              </a:lnSpc>
            </a:pPr>
            <a:endParaRPr lang="fr-FR" sz="3042" noProof="0">
              <a:solidFill>
                <a:srgbClr val="28457E"/>
              </a:solidFill>
              <a:latin typeface="Verdana Pro"/>
              <a:ea typeface="Verdana Pro"/>
              <a:cs typeface="Verdana Pro"/>
              <a:sym typeface="Verdana Pro"/>
            </a:endParaRPr>
          </a:p>
        </p:txBody>
      </p:sp>
      <p:sp>
        <p:nvSpPr>
          <p:cNvPr id="14" name="TextBox 14"/>
          <p:cNvSpPr txBox="1"/>
          <p:nvPr/>
        </p:nvSpPr>
        <p:spPr>
          <a:xfrm>
            <a:off x="12657795" y="9483723"/>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Et vos actions ?</a:t>
            </a:r>
          </a:p>
        </p:txBody>
      </p:sp>
      <p:sp>
        <p:nvSpPr>
          <p:cNvPr id="15" name="Freeform 15"/>
          <p:cNvSpPr/>
          <p:nvPr/>
        </p:nvSpPr>
        <p:spPr>
          <a:xfrm>
            <a:off x="8902998" y="133015"/>
            <a:ext cx="2177911" cy="10964410"/>
          </a:xfrm>
          <a:custGeom>
            <a:avLst/>
            <a:gdLst/>
            <a:ahLst/>
            <a:cxnLst/>
            <a:rect l="l" t="t" r="r" b="b"/>
            <a:pathLst>
              <a:path w="2177911" h="10964410">
                <a:moveTo>
                  <a:pt x="0" y="0"/>
                </a:moveTo>
                <a:lnTo>
                  <a:pt x="2177912" y="0"/>
                </a:lnTo>
                <a:lnTo>
                  <a:pt x="2177912" y="10964410"/>
                </a:lnTo>
                <a:lnTo>
                  <a:pt x="0" y="10964410"/>
                </a:lnTo>
                <a:lnTo>
                  <a:pt x="0" y="0"/>
                </a:lnTo>
                <a:close/>
              </a:path>
            </a:pathLst>
          </a:custGeom>
          <a:blipFill>
            <a:blip r:embed="rId7">
              <a:extLst>
                <a:ext uri="{96DAC541-7B7A-43D3-8B79-37D633B846F1}">
                  <asvg:svgBlip xmlns:asvg="http://schemas.microsoft.com/office/drawing/2016/SVG/main" r:embed="rId8"/>
                </a:ext>
              </a:extLst>
            </a:blip>
            <a:stretch>
              <a:fillRect t="-23637"/>
            </a:stretch>
          </a:blipFill>
        </p:spPr>
        <p:txBody>
          <a:bodyPr/>
          <a:lstStyle/>
          <a:p>
            <a:endParaRPr lang="fr-FR" noProof="0"/>
          </a:p>
        </p:txBody>
      </p:sp>
      <p:grpSp>
        <p:nvGrpSpPr>
          <p:cNvPr id="16" name="Group 16"/>
          <p:cNvGrpSpPr/>
          <p:nvPr/>
        </p:nvGrpSpPr>
        <p:grpSpPr>
          <a:xfrm>
            <a:off x="9232903" y="448905"/>
            <a:ext cx="1479971" cy="14799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sp>
        <p:nvSpPr>
          <p:cNvPr id="18" name="Freeform 18"/>
          <p:cNvSpPr/>
          <p:nvPr/>
        </p:nvSpPr>
        <p:spPr>
          <a:xfrm rot="-5400000">
            <a:off x="9055759" y="2353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sp>
        <p:nvSpPr>
          <p:cNvPr id="19" name="Freeform 19"/>
          <p:cNvSpPr/>
          <p:nvPr/>
        </p:nvSpPr>
        <p:spPr>
          <a:xfrm rot="-5400000">
            <a:off x="9074825" y="4416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grpSp>
        <p:nvGrpSpPr>
          <p:cNvPr id="20" name="Group 20"/>
          <p:cNvGrpSpPr/>
          <p:nvPr/>
        </p:nvGrpSpPr>
        <p:grpSpPr>
          <a:xfrm>
            <a:off x="9144000" y="2464191"/>
            <a:ext cx="1677206" cy="167720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2" name="Group 22"/>
          <p:cNvGrpSpPr/>
          <p:nvPr/>
        </p:nvGrpSpPr>
        <p:grpSpPr>
          <a:xfrm>
            <a:off x="9248978" y="4524371"/>
            <a:ext cx="1572228" cy="157222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4" name="Group 24"/>
          <p:cNvGrpSpPr/>
          <p:nvPr/>
        </p:nvGrpSpPr>
        <p:grpSpPr>
          <a:xfrm>
            <a:off x="9215843" y="417853"/>
            <a:ext cx="1533520" cy="153352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31136" t="-12969" r="-26235" b="-4916"/>
              </a:stretch>
            </a:blipFill>
          </p:spPr>
          <p:txBody>
            <a:bodyPr/>
            <a:lstStyle/>
            <a:p>
              <a:endParaRPr lang="fr-FR" noProof="0"/>
            </a:p>
          </p:txBody>
        </p:sp>
      </p:grpSp>
      <p:grpSp>
        <p:nvGrpSpPr>
          <p:cNvPr id="26" name="Group 26"/>
          <p:cNvGrpSpPr/>
          <p:nvPr/>
        </p:nvGrpSpPr>
        <p:grpSpPr>
          <a:xfrm>
            <a:off x="9127913" y="2426135"/>
            <a:ext cx="1689951" cy="168995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760" t="-17092" r="-7547" b="-27318"/>
              </a:stretch>
            </a:blipFill>
          </p:spPr>
          <p:txBody>
            <a:bodyPr/>
            <a:lstStyle/>
            <a:p>
              <a:endParaRPr lang="fr-FR" noProof="0"/>
            </a:p>
          </p:txBody>
        </p:sp>
      </p:grpSp>
      <p:grpSp>
        <p:nvGrpSpPr>
          <p:cNvPr id="28" name="Group 28"/>
          <p:cNvGrpSpPr/>
          <p:nvPr/>
        </p:nvGrpSpPr>
        <p:grpSpPr>
          <a:xfrm>
            <a:off x="9157759" y="4495580"/>
            <a:ext cx="1660105" cy="1660105"/>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31698" t="-9681" r="-28172" b="-10221"/>
              </a:stretch>
            </a:blipFill>
          </p:spPr>
          <p:txBody>
            <a:bodyPr/>
            <a:lstStyle/>
            <a:p>
              <a:endParaRPr lang="fr-FR" noProof="0"/>
            </a:p>
          </p:txBody>
        </p:sp>
      </p:grpSp>
      <p:sp>
        <p:nvSpPr>
          <p:cNvPr id="30" name="Freeform 30"/>
          <p:cNvSpPr/>
          <p:nvPr/>
        </p:nvSpPr>
        <p:spPr>
          <a:xfrm>
            <a:off x="9066333" y="6584615"/>
            <a:ext cx="1646540" cy="1646540"/>
          </a:xfrm>
          <a:custGeom>
            <a:avLst/>
            <a:gdLst/>
            <a:ahLst/>
            <a:cxnLst/>
            <a:rect l="l" t="t" r="r" b="b"/>
            <a:pathLst>
              <a:path w="1646540" h="1646540">
                <a:moveTo>
                  <a:pt x="0" y="0"/>
                </a:moveTo>
                <a:lnTo>
                  <a:pt x="1646541" y="0"/>
                </a:lnTo>
                <a:lnTo>
                  <a:pt x="1646541" y="1646540"/>
                </a:lnTo>
                <a:lnTo>
                  <a:pt x="0" y="1646540"/>
                </a:lnTo>
                <a:lnTo>
                  <a:pt x="0" y="0"/>
                </a:lnTo>
                <a:close/>
              </a:path>
            </a:pathLst>
          </a:custGeom>
          <a:blipFill>
            <a:blip r:embed="rId14"/>
            <a:stretch>
              <a:fillRect/>
            </a:stretch>
          </a:blipFill>
        </p:spPr>
        <p:txBody>
          <a:bodyPr/>
          <a:lstStyle/>
          <a:p>
            <a:endParaRPr lang="fr-FR" noProof="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7262614"/>
            <a:ext cx="16230600" cy="2478493"/>
          </a:xfrm>
          <a:prstGeom prst="rect">
            <a:avLst/>
          </a:prstGeom>
        </p:spPr>
        <p:txBody>
          <a:bodyPr lIns="0" tIns="0" rIns="0" bIns="0" rtlCol="0" anchor="t">
            <a:spAutoFit/>
          </a:bodyPr>
          <a:lstStyle/>
          <a:p>
            <a:pPr algn="ctr">
              <a:lnSpc>
                <a:spcPts val="5471"/>
              </a:lnSpc>
            </a:pPr>
            <a:r>
              <a:rPr lang="fr-FR" sz="3647" noProof="0">
                <a:solidFill>
                  <a:srgbClr val="FEFEFF"/>
                </a:solidFill>
                <a:latin typeface="Playlist Script"/>
                <a:ea typeface="Playlist Script"/>
                <a:cs typeface="Playlist Script"/>
                <a:sym typeface="Playlist Script"/>
              </a:rPr>
              <a:t>“ Vous tous, enfin, vivez en parfait accord, dans la sympathie, l’amour fraternel, la compassion </a:t>
            </a:r>
          </a:p>
          <a:p>
            <a:pPr algn="ctr">
              <a:lnSpc>
                <a:spcPts val="5471"/>
              </a:lnSpc>
            </a:pPr>
            <a:r>
              <a:rPr lang="fr-FR" sz="3647" noProof="0">
                <a:solidFill>
                  <a:srgbClr val="FEFEFF"/>
                </a:solidFill>
                <a:latin typeface="Playlist Script"/>
                <a:ea typeface="Playlist Script"/>
                <a:cs typeface="Playlist Script"/>
                <a:sym typeface="Playlist Script"/>
              </a:rPr>
              <a:t>et l’esprit d’humilité.”</a:t>
            </a:r>
          </a:p>
          <a:p>
            <a:pPr algn="ctr">
              <a:lnSpc>
                <a:spcPts val="4871"/>
              </a:lnSpc>
            </a:pPr>
            <a:r>
              <a:rPr lang="fr-FR" sz="3247" noProof="0">
                <a:solidFill>
                  <a:srgbClr val="FEFEFF"/>
                </a:solidFill>
                <a:latin typeface="Verdana Pro"/>
                <a:ea typeface="Verdana Pro"/>
                <a:cs typeface="Verdana Pro"/>
                <a:sym typeface="Verdana Pro"/>
              </a:rPr>
              <a:t>1ère Lettre de Saint Pierre Apôtre</a:t>
            </a:r>
          </a:p>
          <a:p>
            <a:pPr algn="ctr">
              <a:lnSpc>
                <a:spcPts val="4121"/>
              </a:lnSpc>
            </a:pPr>
            <a:endParaRPr lang="fr-FR" sz="3247" noProof="0">
              <a:solidFill>
                <a:srgbClr val="FEFEFF"/>
              </a:solidFill>
              <a:latin typeface="Verdana Pro"/>
              <a:ea typeface="Verdana Pro"/>
              <a:cs typeface="Verdana Pro"/>
              <a:sym typeface="Verdana Pro"/>
            </a:endParaRPr>
          </a:p>
        </p:txBody>
      </p:sp>
      <p:sp>
        <p:nvSpPr>
          <p:cNvPr id="3" name="TextBox 3"/>
          <p:cNvSpPr txBox="1"/>
          <p:nvPr/>
        </p:nvSpPr>
        <p:spPr>
          <a:xfrm>
            <a:off x="1028700" y="2611666"/>
            <a:ext cx="16230600" cy="485202"/>
          </a:xfrm>
          <a:prstGeom prst="rect">
            <a:avLst/>
          </a:prstGeom>
        </p:spPr>
        <p:txBody>
          <a:bodyPr lIns="0" tIns="0" rIns="0" bIns="0" rtlCol="0" anchor="t">
            <a:spAutoFit/>
          </a:bodyPr>
          <a:lstStyle/>
          <a:p>
            <a:pPr algn="ctr">
              <a:lnSpc>
                <a:spcPts val="3958"/>
              </a:lnSpc>
            </a:pPr>
            <a:r>
              <a:rPr lang="fr-FR" sz="3045" b="1" noProof="0">
                <a:solidFill>
                  <a:srgbClr val="28457E"/>
                </a:solidFill>
                <a:latin typeface="Verdana Pro Bold"/>
                <a:ea typeface="Verdana Pro Bold"/>
                <a:cs typeface="Verdana Pro Bold"/>
                <a:sym typeface="Verdana Pro Bold"/>
              </a:rPr>
              <a:t>Fai</a:t>
            </a:r>
            <a:r>
              <a:rPr lang="fr-FR" sz="3045" b="1" u="none" strike="noStrike" noProof="0">
                <a:solidFill>
                  <a:srgbClr val="28457E"/>
                </a:solidFill>
                <a:latin typeface="Verdana Pro Bold"/>
                <a:ea typeface="Verdana Pro Bold"/>
                <a:cs typeface="Verdana Pro Bold"/>
                <a:sym typeface="Verdana Pro Bold"/>
              </a:rPr>
              <a:t>re alliance avec les familles et prendre soin des relations humaines.</a:t>
            </a:r>
          </a:p>
        </p:txBody>
      </p:sp>
      <p:grpSp>
        <p:nvGrpSpPr>
          <p:cNvPr id="4" name="Group 4"/>
          <p:cNvGrpSpPr/>
          <p:nvPr/>
        </p:nvGrpSpPr>
        <p:grpSpPr>
          <a:xfrm>
            <a:off x="405835" y="189583"/>
            <a:ext cx="1245730" cy="1245730"/>
            <a:chOff x="0" y="0"/>
            <a:chExt cx="1660974" cy="1660974"/>
          </a:xfrm>
        </p:grpSpPr>
        <p:sp>
          <p:nvSpPr>
            <p:cNvPr id="5" name="Freeform 5"/>
            <p:cNvSpPr/>
            <p:nvPr/>
          </p:nvSpPr>
          <p:spPr>
            <a:xfrm rot="16200000">
              <a:off x="0" y="0"/>
              <a:ext cx="1660974" cy="1660974"/>
            </a:xfrm>
            <a:custGeom>
              <a:avLst/>
              <a:gdLst/>
              <a:ahLst/>
              <a:cxnLst/>
              <a:rect l="l" t="t" r="r" b="b"/>
              <a:pathLst>
                <a:path w="1660974" h="1660974">
                  <a:moveTo>
                    <a:pt x="0" y="0"/>
                  </a:moveTo>
                  <a:lnTo>
                    <a:pt x="1660974" y="0"/>
                  </a:lnTo>
                  <a:lnTo>
                    <a:pt x="1660974" y="1660974"/>
                  </a:lnTo>
                  <a:lnTo>
                    <a:pt x="0" y="1660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6" name="TextBox 6"/>
            <p:cNvSpPr txBox="1"/>
            <p:nvPr/>
          </p:nvSpPr>
          <p:spPr>
            <a:xfrm>
              <a:off x="68487" y="357505"/>
              <a:ext cx="1398973" cy="1235827"/>
            </a:xfrm>
            <a:prstGeom prst="rect">
              <a:avLst/>
            </a:prstGeom>
          </p:spPr>
          <p:txBody>
            <a:bodyPr lIns="0" tIns="0" rIns="0" bIns="0" rtlCol="0" anchor="t">
              <a:spAutoFit/>
            </a:bodyPr>
            <a:lstStyle/>
            <a:p>
              <a:pPr algn="ctr">
                <a:lnSpc>
                  <a:spcPts val="6779"/>
                </a:lnSpc>
                <a:spcBef>
                  <a:spcPct val="0"/>
                </a:spcBef>
              </a:pPr>
              <a:r>
                <a:rPr lang="fr-FR" sz="6779" noProof="0">
                  <a:solidFill>
                    <a:srgbClr val="8A428C"/>
                  </a:solidFill>
                  <a:latin typeface="Verdana Pro"/>
                  <a:ea typeface="Verdana Pro"/>
                  <a:cs typeface="Verdana Pro"/>
                  <a:sym typeface="Verdana Pro"/>
                </a:rPr>
                <a:t>4</a:t>
              </a:r>
            </a:p>
          </p:txBody>
        </p:sp>
      </p:grpSp>
      <p:grpSp>
        <p:nvGrpSpPr>
          <p:cNvPr id="7" name="Group 7"/>
          <p:cNvGrpSpPr/>
          <p:nvPr/>
        </p:nvGrpSpPr>
        <p:grpSpPr>
          <a:xfrm>
            <a:off x="1028700" y="745053"/>
            <a:ext cx="7429887" cy="1380521"/>
            <a:chOff x="0" y="0"/>
            <a:chExt cx="9906516" cy="1840695"/>
          </a:xfrm>
        </p:grpSpPr>
        <p:sp>
          <p:nvSpPr>
            <p:cNvPr id="8" name="TextBox 8"/>
            <p:cNvSpPr txBox="1"/>
            <p:nvPr/>
          </p:nvSpPr>
          <p:spPr>
            <a:xfrm>
              <a:off x="0" y="362898"/>
              <a:ext cx="8778408" cy="1423281"/>
            </a:xfrm>
            <a:prstGeom prst="rect">
              <a:avLst/>
            </a:prstGeom>
          </p:spPr>
          <p:txBody>
            <a:bodyPr lIns="0" tIns="0" rIns="0" bIns="0" rtlCol="0" anchor="t">
              <a:spAutoFit/>
            </a:bodyPr>
            <a:lstStyle/>
            <a:p>
              <a:pPr algn="ctr">
                <a:lnSpc>
                  <a:spcPts val="4177"/>
                </a:lnSpc>
              </a:pPr>
              <a:r>
                <a:rPr lang="fr-FR" sz="3452" noProof="0">
                  <a:solidFill>
                    <a:srgbClr val="8A428C"/>
                  </a:solidFill>
                  <a:latin typeface="Lovelo"/>
                  <a:ea typeface="Lovelo"/>
                  <a:cs typeface="Lovelo"/>
                  <a:sym typeface="Lovelo"/>
                </a:rPr>
                <a:t>            UNE ÉCOLE </a:t>
              </a:r>
            </a:p>
            <a:p>
              <a:pPr algn="ctr">
                <a:lnSpc>
                  <a:spcPts val="4177"/>
                </a:lnSpc>
              </a:pPr>
              <a:r>
                <a:rPr lang="fr-FR" sz="3452" noProof="0">
                  <a:solidFill>
                    <a:srgbClr val="8A428C"/>
                  </a:solidFill>
                  <a:latin typeface="Lovelo"/>
                  <a:ea typeface="Lovelo"/>
                  <a:cs typeface="Lovelo"/>
                  <a:sym typeface="Lovelo"/>
                </a:rPr>
                <a:t>OUVERTE À TOUS QUI</a:t>
              </a:r>
            </a:p>
          </p:txBody>
        </p:sp>
        <p:sp>
          <p:nvSpPr>
            <p:cNvPr id="9" name="TextBox 9"/>
            <p:cNvSpPr txBox="1"/>
            <p:nvPr/>
          </p:nvSpPr>
          <p:spPr>
            <a:xfrm rot="-517276">
              <a:off x="7582713" y="-9145"/>
              <a:ext cx="2142033" cy="1698891"/>
            </a:xfrm>
            <a:prstGeom prst="rect">
              <a:avLst/>
            </a:prstGeom>
          </p:spPr>
          <p:txBody>
            <a:bodyPr lIns="0" tIns="0" rIns="0" bIns="0" rtlCol="0" anchor="t">
              <a:spAutoFit/>
            </a:bodyPr>
            <a:lstStyle/>
            <a:p>
              <a:pPr algn="l">
                <a:lnSpc>
                  <a:spcPts val="10600"/>
                </a:lnSpc>
              </a:pPr>
              <a:r>
                <a:rPr lang="fr-FR" sz="7571" noProof="0">
                  <a:solidFill>
                    <a:srgbClr val="FFFFFF"/>
                  </a:solidFill>
                  <a:latin typeface="Playlist Script"/>
                  <a:ea typeface="Playlist Script"/>
                  <a:cs typeface="Playlist Script"/>
                  <a:sym typeface="Playlist Script"/>
                </a:rPr>
                <a:t>Ose</a:t>
              </a:r>
            </a:p>
          </p:txBody>
        </p:sp>
        <p:sp>
          <p:nvSpPr>
            <p:cNvPr id="10" name="TextBox 10"/>
            <p:cNvSpPr txBox="1"/>
            <p:nvPr/>
          </p:nvSpPr>
          <p:spPr>
            <a:xfrm>
              <a:off x="9312649" y="996548"/>
              <a:ext cx="593866" cy="761939"/>
            </a:xfrm>
            <a:prstGeom prst="rect">
              <a:avLst/>
            </a:prstGeom>
          </p:spPr>
          <p:txBody>
            <a:bodyPr lIns="0" tIns="0" rIns="0" bIns="0" rtlCol="0" anchor="t">
              <a:spAutoFit/>
            </a:bodyPr>
            <a:lstStyle/>
            <a:p>
              <a:pPr algn="l">
                <a:lnSpc>
                  <a:spcPts val="4142"/>
                </a:lnSpc>
                <a:spcBef>
                  <a:spcPct val="0"/>
                </a:spcBef>
              </a:pPr>
              <a:r>
                <a:rPr lang="fr-FR" sz="4142" noProof="0">
                  <a:solidFill>
                    <a:srgbClr val="8A428C"/>
                  </a:solidFill>
                  <a:latin typeface="Lovelo"/>
                  <a:ea typeface="Lovelo"/>
                  <a:cs typeface="Lovelo"/>
                  <a:sym typeface="Lovelo"/>
                </a:rPr>
                <a:t>:</a:t>
              </a:r>
            </a:p>
          </p:txBody>
        </p:sp>
      </p:grpSp>
      <p:sp>
        <p:nvSpPr>
          <p:cNvPr id="11" name="TextBox 11"/>
          <p:cNvSpPr txBox="1"/>
          <p:nvPr/>
        </p:nvSpPr>
        <p:spPr>
          <a:xfrm>
            <a:off x="1028700" y="3965448"/>
            <a:ext cx="16230600" cy="2792341"/>
          </a:xfrm>
          <a:prstGeom prst="rect">
            <a:avLst/>
          </a:prstGeom>
        </p:spPr>
        <p:txBody>
          <a:bodyPr lIns="0" tIns="0" rIns="0" bIns="0" rtlCol="0" anchor="t">
            <a:spAutoFit/>
          </a:bodyPr>
          <a:lstStyle/>
          <a:p>
            <a:pPr algn="l">
              <a:lnSpc>
                <a:spcPts val="3744"/>
              </a:lnSpc>
            </a:pPr>
            <a:r>
              <a:rPr lang="fr-FR" sz="2880" noProof="0">
                <a:solidFill>
                  <a:srgbClr val="FFFFFF"/>
                </a:solidFill>
                <a:latin typeface="Verdana Pro"/>
                <a:ea typeface="Verdana Pro"/>
                <a:cs typeface="Verdana Pro"/>
                <a:sym typeface="Verdana Pro"/>
              </a:rPr>
              <a:t>Les parents sont les premiers éducateurs de leurs enfants. </a:t>
            </a:r>
          </a:p>
          <a:p>
            <a:pPr algn="l">
              <a:lnSpc>
                <a:spcPts val="3744"/>
              </a:lnSpc>
            </a:pPr>
            <a:endParaRPr lang="fr-FR" sz="2880" noProof="0">
              <a:solidFill>
                <a:srgbClr val="FFFFFF"/>
              </a:solidFill>
              <a:latin typeface="Verdana Pro"/>
              <a:ea typeface="Verdana Pro"/>
              <a:cs typeface="Verdana Pro"/>
              <a:sym typeface="Verdana Pro"/>
            </a:endParaRPr>
          </a:p>
          <a:p>
            <a:pPr algn="l">
              <a:lnSpc>
                <a:spcPts val="3744"/>
              </a:lnSpc>
            </a:pPr>
            <a:r>
              <a:rPr lang="fr-FR" sz="2880" noProof="0">
                <a:solidFill>
                  <a:srgbClr val="FFFFFF"/>
                </a:solidFill>
                <a:latin typeface="Verdana Pro"/>
                <a:ea typeface="Verdana Pro"/>
                <a:cs typeface="Verdana Pro"/>
                <a:sym typeface="Verdana Pro"/>
              </a:rPr>
              <a:t>La mission de l’École Catholique est de créer une alliance éducative forte avec les familles, fondée sur la confiance et le dialogue. Cette collaboration est essentielle pour accompagner au mieux chaque enfant dans son parcours de vie.</a:t>
            </a:r>
          </a:p>
          <a:p>
            <a:pPr algn="l">
              <a:lnSpc>
                <a:spcPts val="3744"/>
              </a:lnSpc>
            </a:pPr>
            <a:endParaRPr lang="fr-FR" sz="2880" noProof="0">
              <a:solidFill>
                <a:srgbClr val="FFFFFF"/>
              </a:solidFill>
              <a:latin typeface="Verdana Pro"/>
              <a:ea typeface="Verdana Pro"/>
              <a:cs typeface="Verdana Pro"/>
              <a:sym typeface="Verdana Pro"/>
            </a:endParaRPr>
          </a:p>
        </p:txBody>
      </p:sp>
      <p:sp>
        <p:nvSpPr>
          <p:cNvPr id="12" name="Freeform 12"/>
          <p:cNvSpPr/>
          <p:nvPr/>
        </p:nvSpPr>
        <p:spPr>
          <a:xfrm>
            <a:off x="12564631" y="457712"/>
            <a:ext cx="4427871" cy="1571894"/>
          </a:xfrm>
          <a:custGeom>
            <a:avLst/>
            <a:gdLst/>
            <a:ahLst/>
            <a:cxnLst/>
            <a:rect l="l" t="t" r="r" b="b"/>
            <a:pathLst>
              <a:path w="4427871" h="1571894">
                <a:moveTo>
                  <a:pt x="0" y="0"/>
                </a:moveTo>
                <a:lnTo>
                  <a:pt x="4427872" y="0"/>
                </a:lnTo>
                <a:lnTo>
                  <a:pt x="4427872" y="1571894"/>
                </a:lnTo>
                <a:lnTo>
                  <a:pt x="0" y="1571894"/>
                </a:lnTo>
                <a:lnTo>
                  <a:pt x="0" y="0"/>
                </a:lnTo>
                <a:close/>
              </a:path>
            </a:pathLst>
          </a:custGeom>
          <a:blipFill>
            <a:blip r:embed="rId4"/>
            <a:stretch>
              <a:fillRect/>
            </a:stretch>
          </a:blipFill>
        </p:spPr>
        <p:txBody>
          <a:bodyPr/>
          <a:lstStyle/>
          <a:p>
            <a:endParaRPr lang="fr-FR" noProof="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4ACBF0">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3797413" y="8450331"/>
            <a:ext cx="1371600" cy="149629"/>
          </a:xfrm>
          <a:custGeom>
            <a:avLst/>
            <a:gdLst/>
            <a:ahLst/>
            <a:cxnLst/>
            <a:rect l="l" t="t" r="r" b="b"/>
            <a:pathLst>
              <a:path w="1371600" h="149629">
                <a:moveTo>
                  <a:pt x="0" y="0"/>
                </a:moveTo>
                <a:lnTo>
                  <a:pt x="1371600" y="0"/>
                </a:lnTo>
                <a:lnTo>
                  <a:pt x="1371600" y="149629"/>
                </a:lnTo>
                <a:lnTo>
                  <a:pt x="0" y="149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grpSp>
        <p:nvGrpSpPr>
          <p:cNvPr id="3" name="Group 3"/>
          <p:cNvGrpSpPr/>
          <p:nvPr/>
        </p:nvGrpSpPr>
        <p:grpSpPr>
          <a:xfrm>
            <a:off x="603882" y="334977"/>
            <a:ext cx="849637" cy="849637"/>
            <a:chOff x="0" y="0"/>
            <a:chExt cx="1132849" cy="1132849"/>
          </a:xfrm>
        </p:grpSpPr>
        <p:sp>
          <p:nvSpPr>
            <p:cNvPr id="4" name="Freeform 4"/>
            <p:cNvSpPr/>
            <p:nvPr/>
          </p:nvSpPr>
          <p:spPr>
            <a:xfrm rot="-5400000">
              <a:off x="0" y="0"/>
              <a:ext cx="1132849" cy="1132849"/>
            </a:xfrm>
            <a:custGeom>
              <a:avLst/>
              <a:gdLst/>
              <a:ahLst/>
              <a:cxnLst/>
              <a:rect l="l" t="t" r="r" b="b"/>
              <a:pathLst>
                <a:path w="1132849" h="1132849">
                  <a:moveTo>
                    <a:pt x="0" y="0"/>
                  </a:moveTo>
                  <a:lnTo>
                    <a:pt x="1132849" y="0"/>
                  </a:lnTo>
                  <a:lnTo>
                    <a:pt x="1132849" y="1132849"/>
                  </a:lnTo>
                  <a:lnTo>
                    <a:pt x="0" y="1132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noProof="0"/>
            </a:p>
          </p:txBody>
        </p:sp>
        <p:sp>
          <p:nvSpPr>
            <p:cNvPr id="5" name="TextBox 5"/>
            <p:cNvSpPr txBox="1"/>
            <p:nvPr/>
          </p:nvSpPr>
          <p:spPr>
            <a:xfrm>
              <a:off x="61223" y="284741"/>
              <a:ext cx="954153" cy="848106"/>
            </a:xfrm>
            <a:prstGeom prst="rect">
              <a:avLst/>
            </a:prstGeom>
          </p:spPr>
          <p:txBody>
            <a:bodyPr lIns="0" tIns="0" rIns="0" bIns="0" rtlCol="0" anchor="t">
              <a:spAutoFit/>
            </a:bodyPr>
            <a:lstStyle/>
            <a:p>
              <a:pPr algn="ctr">
                <a:lnSpc>
                  <a:spcPts val="4623"/>
                </a:lnSpc>
                <a:spcBef>
                  <a:spcPct val="0"/>
                </a:spcBef>
              </a:pPr>
              <a:r>
                <a:rPr lang="fr-FR" sz="4623" noProof="0">
                  <a:solidFill>
                    <a:srgbClr val="8A428C"/>
                  </a:solidFill>
                  <a:latin typeface="Verdana Pro"/>
                  <a:ea typeface="Verdana Pro"/>
                  <a:cs typeface="Verdana Pro"/>
                  <a:sym typeface="Verdana Pro"/>
                </a:rPr>
                <a:t>4</a:t>
              </a:r>
            </a:p>
          </p:txBody>
        </p:sp>
      </p:grpSp>
      <p:sp>
        <p:nvSpPr>
          <p:cNvPr id="6" name="TextBox 6"/>
          <p:cNvSpPr txBox="1"/>
          <p:nvPr/>
        </p:nvSpPr>
        <p:spPr>
          <a:xfrm>
            <a:off x="2516088" y="693331"/>
            <a:ext cx="4412175" cy="491282"/>
          </a:xfrm>
          <a:prstGeom prst="rect">
            <a:avLst/>
          </a:prstGeom>
        </p:spPr>
        <p:txBody>
          <a:bodyPr lIns="0" tIns="0" rIns="0" bIns="0" rtlCol="0" anchor="t">
            <a:spAutoFit/>
          </a:bodyPr>
          <a:lstStyle/>
          <a:p>
            <a:pPr marL="0" lvl="0" indent="0" algn="ctr">
              <a:lnSpc>
                <a:spcPts val="3475"/>
              </a:lnSpc>
              <a:spcBef>
                <a:spcPct val="0"/>
              </a:spcBef>
            </a:pPr>
            <a:r>
              <a:rPr lang="fr-FR" sz="3995" noProof="0">
                <a:solidFill>
                  <a:srgbClr val="8A428C"/>
                </a:solidFill>
                <a:latin typeface="Lovelo"/>
                <a:ea typeface="Lovelo"/>
                <a:cs typeface="Lovelo"/>
                <a:sym typeface="Lovelo"/>
              </a:rPr>
              <a:t>Des objectifs</a:t>
            </a:r>
          </a:p>
        </p:txBody>
      </p:sp>
      <p:sp>
        <p:nvSpPr>
          <p:cNvPr id="7" name="Freeform 7"/>
          <p:cNvSpPr/>
          <p:nvPr/>
        </p:nvSpPr>
        <p:spPr>
          <a:xfrm>
            <a:off x="14049812" y="3959853"/>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8" name="Freeform 8"/>
          <p:cNvSpPr/>
          <p:nvPr/>
        </p:nvSpPr>
        <p:spPr>
          <a:xfrm>
            <a:off x="14049812" y="5748653"/>
            <a:ext cx="1083241" cy="118172"/>
          </a:xfrm>
          <a:custGeom>
            <a:avLst/>
            <a:gdLst/>
            <a:ahLst/>
            <a:cxnLst/>
            <a:rect l="l" t="t" r="r" b="b"/>
            <a:pathLst>
              <a:path w="1083241" h="118172">
                <a:moveTo>
                  <a:pt x="0" y="0"/>
                </a:moveTo>
                <a:lnTo>
                  <a:pt x="1083240" y="0"/>
                </a:lnTo>
                <a:lnTo>
                  <a:pt x="1083240" y="118172"/>
                </a:lnTo>
                <a:lnTo>
                  <a:pt x="0" y="1181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9" name="TextBox 9"/>
          <p:cNvSpPr txBox="1"/>
          <p:nvPr/>
        </p:nvSpPr>
        <p:spPr>
          <a:xfrm>
            <a:off x="12657795" y="4595786"/>
            <a:ext cx="4015201" cy="943896"/>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Les cafés-parents</a:t>
            </a:r>
          </a:p>
          <a:p>
            <a:pPr algn="ctr">
              <a:lnSpc>
                <a:spcPts val="3633"/>
              </a:lnSpc>
            </a:pPr>
            <a:endParaRPr lang="fr-FR" sz="4082" noProof="0">
              <a:solidFill>
                <a:srgbClr val="28457E"/>
              </a:solidFill>
              <a:latin typeface="Playlist Script"/>
              <a:ea typeface="Playlist Script"/>
              <a:cs typeface="Playlist Script"/>
              <a:sym typeface="Playlist Script"/>
            </a:endParaRPr>
          </a:p>
        </p:txBody>
      </p:sp>
      <p:sp>
        <p:nvSpPr>
          <p:cNvPr id="10" name="TextBox 10"/>
          <p:cNvSpPr txBox="1"/>
          <p:nvPr/>
        </p:nvSpPr>
        <p:spPr>
          <a:xfrm>
            <a:off x="12657795" y="1579468"/>
            <a:ext cx="4016088" cy="2128724"/>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Des soirées </a:t>
            </a:r>
            <a:r>
              <a:rPr lang="fr-FR" sz="4082" noProof="0">
                <a:solidFill>
                  <a:srgbClr val="28457E"/>
                </a:solidFill>
                <a:latin typeface="Lovelo" panose="020B0604020202020204" charset="0"/>
                <a:ea typeface="Playlist Script"/>
                <a:cs typeface="Playlist Script"/>
                <a:sym typeface="Playlist Script"/>
              </a:rPr>
              <a:t>RPE</a:t>
            </a:r>
            <a:r>
              <a:rPr lang="fr-FR" sz="4082" noProof="0">
                <a:solidFill>
                  <a:srgbClr val="28457E"/>
                </a:solidFill>
                <a:latin typeface="Playlist Script"/>
                <a:ea typeface="Playlist Script"/>
                <a:cs typeface="Playlist Script"/>
                <a:sym typeface="Playlist Script"/>
              </a:rPr>
              <a:t> de </a:t>
            </a:r>
          </a:p>
          <a:p>
            <a:pPr algn="ctr">
              <a:lnSpc>
                <a:spcPts val="4082"/>
              </a:lnSpc>
            </a:pPr>
            <a:r>
              <a:rPr lang="fr-FR" sz="4082" noProof="0">
                <a:solidFill>
                  <a:srgbClr val="28457E"/>
                </a:solidFill>
                <a:latin typeface="Playlist Script"/>
                <a:ea typeface="Playlist Script"/>
                <a:cs typeface="Playlist Script"/>
                <a:sym typeface="Playlist Script"/>
              </a:rPr>
              <a:t>l’</a:t>
            </a:r>
            <a:r>
              <a:rPr lang="fr-FR" sz="4082" noProof="0">
                <a:solidFill>
                  <a:srgbClr val="28457E"/>
                </a:solidFill>
                <a:latin typeface="Lovelo" panose="020B0604020202020204" charset="0"/>
                <a:ea typeface="Playlist Script"/>
                <a:cs typeface="Playlist Script"/>
                <a:sym typeface="Playlist Script"/>
              </a:rPr>
              <a:t>APEL</a:t>
            </a:r>
          </a:p>
          <a:p>
            <a:pPr algn="ctr">
              <a:lnSpc>
                <a:spcPts val="4082"/>
              </a:lnSpc>
            </a:pPr>
            <a:r>
              <a:rPr lang="fr-FR" sz="4082" noProof="0">
                <a:solidFill>
                  <a:srgbClr val="28457E"/>
                </a:solidFill>
                <a:latin typeface="Playlist Script"/>
                <a:ea typeface="Playlist Script"/>
                <a:cs typeface="Playlist Script"/>
                <a:sym typeface="Playlist Script"/>
              </a:rPr>
              <a:t>rassemblent enseignants et parents</a:t>
            </a:r>
          </a:p>
        </p:txBody>
      </p:sp>
      <p:sp>
        <p:nvSpPr>
          <p:cNvPr id="11" name="TextBox 11"/>
          <p:cNvSpPr txBox="1"/>
          <p:nvPr/>
        </p:nvSpPr>
        <p:spPr>
          <a:xfrm>
            <a:off x="12916491" y="6594064"/>
            <a:ext cx="3498695" cy="1553174"/>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Des moments de convivialité et de ressourcement</a:t>
            </a:r>
          </a:p>
        </p:txBody>
      </p:sp>
      <p:sp>
        <p:nvSpPr>
          <p:cNvPr id="12" name="TextBox 12"/>
          <p:cNvSpPr txBox="1"/>
          <p:nvPr/>
        </p:nvSpPr>
        <p:spPr>
          <a:xfrm>
            <a:off x="11820117" y="693331"/>
            <a:ext cx="5035061" cy="491282"/>
          </a:xfrm>
          <a:prstGeom prst="rect">
            <a:avLst/>
          </a:prstGeom>
        </p:spPr>
        <p:txBody>
          <a:bodyPr lIns="0" tIns="0" rIns="0" bIns="0" rtlCol="0" anchor="t">
            <a:spAutoFit/>
          </a:bodyPr>
          <a:lstStyle/>
          <a:p>
            <a:pPr marL="0" lvl="0" indent="0" algn="ctr">
              <a:lnSpc>
                <a:spcPts val="3475"/>
              </a:lnSpc>
              <a:spcBef>
                <a:spcPct val="0"/>
              </a:spcBef>
            </a:pPr>
            <a:r>
              <a:rPr lang="fr-FR" sz="3995" b="1" u="none" strike="noStrike" noProof="0">
                <a:solidFill>
                  <a:srgbClr val="8A428C"/>
                </a:solidFill>
                <a:latin typeface="Lovelo"/>
                <a:ea typeface="Lovelo"/>
                <a:cs typeface="Lovelo"/>
                <a:sym typeface="Lovelo"/>
              </a:rPr>
              <a:t>Des actions</a:t>
            </a:r>
          </a:p>
        </p:txBody>
      </p:sp>
      <p:sp>
        <p:nvSpPr>
          <p:cNvPr id="13" name="TextBox 13"/>
          <p:cNvSpPr txBox="1"/>
          <p:nvPr/>
        </p:nvSpPr>
        <p:spPr>
          <a:xfrm>
            <a:off x="603882" y="1357382"/>
            <a:ext cx="8299116" cy="8861400"/>
          </a:xfrm>
          <a:prstGeom prst="rect">
            <a:avLst/>
          </a:prstGeom>
        </p:spPr>
        <p:txBody>
          <a:bodyPr lIns="0" tIns="0" rIns="0" bIns="0" rtlCol="0" anchor="t">
            <a:spAutoFit/>
          </a:bodyPr>
          <a:lstStyle/>
          <a:p>
            <a:pPr marL="656901" lvl="1" indent="-328450" algn="l">
              <a:lnSpc>
                <a:spcPts val="3559"/>
              </a:lnSpc>
              <a:buFont typeface="Arial"/>
              <a:buChar char="•"/>
            </a:pPr>
            <a:r>
              <a:rPr lang="fr-FR" sz="3042" b="1" noProof="0">
                <a:solidFill>
                  <a:srgbClr val="28457E"/>
                </a:solidFill>
                <a:latin typeface="Verdana Pro"/>
                <a:ea typeface="Verdana Pro"/>
                <a:cs typeface="Verdana Pro"/>
                <a:sym typeface="Verdana Pro"/>
              </a:rPr>
              <a:t>Prendre soin </a:t>
            </a:r>
            <a:r>
              <a:rPr lang="fr-FR" sz="3042" noProof="0">
                <a:solidFill>
                  <a:srgbClr val="28457E"/>
                </a:solidFill>
                <a:latin typeface="Verdana Pro"/>
                <a:ea typeface="Verdana Pro"/>
                <a:cs typeface="Verdana Pro"/>
                <a:sym typeface="Verdana Pro"/>
              </a:rPr>
              <a:t>de soi et des autres​.</a:t>
            </a:r>
          </a:p>
          <a:p>
            <a:pPr algn="l">
              <a:lnSpc>
                <a:spcPts val="1570"/>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Prendre le temps de se connaître, de tisser des liens pour construire une </a:t>
            </a:r>
            <a:r>
              <a:rPr lang="fr-FR" sz="3042" b="1" noProof="0">
                <a:solidFill>
                  <a:srgbClr val="28457E"/>
                </a:solidFill>
                <a:latin typeface="Verdana Pro"/>
                <a:ea typeface="Verdana Pro"/>
                <a:cs typeface="Verdana Pro"/>
                <a:sym typeface="Verdana Pro"/>
              </a:rPr>
              <a:t>relation</a:t>
            </a:r>
            <a:r>
              <a:rPr lang="fr-FR" sz="3042" noProof="0">
                <a:solidFill>
                  <a:srgbClr val="28457E"/>
                </a:solidFill>
                <a:latin typeface="Verdana Pro"/>
                <a:ea typeface="Verdana Pro"/>
                <a:cs typeface="Verdana Pro"/>
                <a:sym typeface="Verdana Pro"/>
              </a:rPr>
              <a:t> de confiance.</a:t>
            </a:r>
          </a:p>
          <a:p>
            <a:pPr algn="l">
              <a:lnSpc>
                <a:spcPts val="1570"/>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Entretenir un climat </a:t>
            </a:r>
            <a:r>
              <a:rPr lang="fr-FR" sz="3042" b="1" noProof="0">
                <a:solidFill>
                  <a:srgbClr val="28457E"/>
                </a:solidFill>
                <a:latin typeface="Verdana Pro"/>
                <a:ea typeface="Verdana Pro"/>
                <a:cs typeface="Verdana Pro"/>
                <a:sym typeface="Verdana Pro"/>
              </a:rPr>
              <a:t>bienveillant</a:t>
            </a:r>
            <a:r>
              <a:rPr lang="fr-FR" sz="3042" noProof="0">
                <a:solidFill>
                  <a:srgbClr val="28457E"/>
                </a:solidFill>
                <a:latin typeface="Verdana Pro"/>
                <a:ea typeface="Verdana Pro"/>
                <a:cs typeface="Verdana Pro"/>
                <a:sym typeface="Verdana Pro"/>
              </a:rPr>
              <a:t> où chacun se sent accueilli et respecté. ​</a:t>
            </a:r>
          </a:p>
          <a:p>
            <a:pPr algn="l">
              <a:lnSpc>
                <a:spcPts val="1570"/>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Accompagner les familles dans leur </a:t>
            </a:r>
            <a:r>
              <a:rPr lang="fr-FR" sz="3042" b="1" noProof="0">
                <a:solidFill>
                  <a:srgbClr val="28457E"/>
                </a:solidFill>
                <a:latin typeface="Verdana Pro"/>
                <a:ea typeface="Verdana Pro"/>
                <a:cs typeface="Verdana Pro"/>
                <a:sym typeface="Verdana Pro"/>
              </a:rPr>
              <a:t>parentalité</a:t>
            </a:r>
            <a:r>
              <a:rPr lang="fr-FR" sz="3042" noProof="0">
                <a:solidFill>
                  <a:srgbClr val="28457E"/>
                </a:solidFill>
                <a:latin typeface="Verdana Pro"/>
                <a:ea typeface="Verdana Pro"/>
                <a:cs typeface="Verdana Pro"/>
                <a:sym typeface="Verdana Pro"/>
              </a:rPr>
              <a:t> et leur rôle éducatif en leur offrant écoute, soutien et ressources adaptées.</a:t>
            </a:r>
          </a:p>
          <a:p>
            <a:pPr algn="l">
              <a:lnSpc>
                <a:spcPts val="1219"/>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S’appuyer sur une communication respectueuse et constructive pour favoriser </a:t>
            </a:r>
            <a:r>
              <a:rPr lang="fr-FR" sz="3042" b="1" noProof="0">
                <a:solidFill>
                  <a:srgbClr val="28457E"/>
                </a:solidFill>
                <a:latin typeface="Verdana Pro"/>
                <a:ea typeface="Verdana Pro"/>
                <a:cs typeface="Verdana Pro"/>
                <a:sym typeface="Verdana Pro"/>
              </a:rPr>
              <a:t>dialogue</a:t>
            </a:r>
            <a:r>
              <a:rPr lang="fr-FR" sz="3042" noProof="0">
                <a:solidFill>
                  <a:srgbClr val="28457E"/>
                </a:solidFill>
                <a:latin typeface="Verdana Pro"/>
                <a:ea typeface="Verdana Pro"/>
                <a:cs typeface="Verdana Pro"/>
                <a:sym typeface="Verdana Pro"/>
              </a:rPr>
              <a:t> et </a:t>
            </a:r>
            <a:r>
              <a:rPr lang="fr-FR" sz="3042" b="1" noProof="0">
                <a:solidFill>
                  <a:srgbClr val="28457E"/>
                </a:solidFill>
                <a:latin typeface="Verdana Pro"/>
                <a:ea typeface="Verdana Pro"/>
                <a:cs typeface="Verdana Pro"/>
                <a:sym typeface="Verdana Pro"/>
              </a:rPr>
              <a:t>collaboration</a:t>
            </a:r>
            <a:r>
              <a:rPr lang="fr-FR" sz="3042" noProof="0">
                <a:solidFill>
                  <a:srgbClr val="28457E"/>
                </a:solidFill>
                <a:latin typeface="Verdana Pro"/>
                <a:ea typeface="Verdana Pro"/>
                <a:cs typeface="Verdana Pro"/>
                <a:sym typeface="Verdana Pro"/>
              </a:rPr>
              <a:t>.</a:t>
            </a:r>
          </a:p>
          <a:p>
            <a:pPr algn="l">
              <a:lnSpc>
                <a:spcPts val="1921"/>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Encourager chacun à être acteur du projet éducatif pour une </a:t>
            </a:r>
            <a:r>
              <a:rPr lang="fr-FR" sz="3042" b="1" noProof="0">
                <a:solidFill>
                  <a:srgbClr val="28457E"/>
                </a:solidFill>
                <a:latin typeface="Verdana Pro"/>
                <a:ea typeface="Verdana Pro"/>
                <a:cs typeface="Verdana Pro"/>
                <a:sym typeface="Verdana Pro"/>
              </a:rPr>
              <a:t>réussite collective</a:t>
            </a:r>
            <a:r>
              <a:rPr lang="fr-FR" sz="3042" noProof="0">
                <a:solidFill>
                  <a:srgbClr val="28457E"/>
                </a:solidFill>
                <a:latin typeface="Verdana Pro"/>
                <a:ea typeface="Verdana Pro"/>
                <a:cs typeface="Verdana Pro"/>
                <a:sym typeface="Verdana Pro"/>
              </a:rPr>
              <a:t>.​</a:t>
            </a:r>
          </a:p>
          <a:p>
            <a:pPr algn="l">
              <a:lnSpc>
                <a:spcPts val="3559"/>
              </a:lnSpc>
            </a:pPr>
            <a:endParaRPr lang="fr-FR" sz="3042" noProof="0">
              <a:solidFill>
                <a:srgbClr val="28457E"/>
              </a:solidFill>
              <a:latin typeface="Verdana Pro"/>
              <a:ea typeface="Verdana Pro"/>
              <a:cs typeface="Verdana Pro"/>
              <a:sym typeface="Verdana Pro"/>
            </a:endParaRPr>
          </a:p>
        </p:txBody>
      </p:sp>
      <p:sp>
        <p:nvSpPr>
          <p:cNvPr id="14" name="TextBox 14"/>
          <p:cNvSpPr txBox="1"/>
          <p:nvPr/>
        </p:nvSpPr>
        <p:spPr>
          <a:xfrm>
            <a:off x="12657795" y="9483723"/>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Et vos actions ?</a:t>
            </a:r>
          </a:p>
        </p:txBody>
      </p:sp>
      <p:sp>
        <p:nvSpPr>
          <p:cNvPr id="15" name="Freeform 15"/>
          <p:cNvSpPr/>
          <p:nvPr/>
        </p:nvSpPr>
        <p:spPr>
          <a:xfrm>
            <a:off x="8902998" y="133015"/>
            <a:ext cx="2177911" cy="10964410"/>
          </a:xfrm>
          <a:custGeom>
            <a:avLst/>
            <a:gdLst/>
            <a:ahLst/>
            <a:cxnLst/>
            <a:rect l="l" t="t" r="r" b="b"/>
            <a:pathLst>
              <a:path w="2177911" h="10964410">
                <a:moveTo>
                  <a:pt x="0" y="0"/>
                </a:moveTo>
                <a:lnTo>
                  <a:pt x="2177912" y="0"/>
                </a:lnTo>
                <a:lnTo>
                  <a:pt x="2177912" y="10964410"/>
                </a:lnTo>
                <a:lnTo>
                  <a:pt x="0" y="10964410"/>
                </a:lnTo>
                <a:lnTo>
                  <a:pt x="0" y="0"/>
                </a:lnTo>
                <a:close/>
              </a:path>
            </a:pathLst>
          </a:custGeom>
          <a:blipFill>
            <a:blip r:embed="rId7">
              <a:extLst>
                <a:ext uri="{96DAC541-7B7A-43D3-8B79-37D633B846F1}">
                  <asvg:svgBlip xmlns:asvg="http://schemas.microsoft.com/office/drawing/2016/SVG/main" r:embed="rId8"/>
                </a:ext>
              </a:extLst>
            </a:blip>
            <a:stretch>
              <a:fillRect t="-23637"/>
            </a:stretch>
          </a:blipFill>
        </p:spPr>
        <p:txBody>
          <a:bodyPr/>
          <a:lstStyle/>
          <a:p>
            <a:endParaRPr lang="fr-FR" noProof="0"/>
          </a:p>
        </p:txBody>
      </p:sp>
      <p:grpSp>
        <p:nvGrpSpPr>
          <p:cNvPr id="16" name="Group 16"/>
          <p:cNvGrpSpPr/>
          <p:nvPr/>
        </p:nvGrpSpPr>
        <p:grpSpPr>
          <a:xfrm>
            <a:off x="9232903" y="448905"/>
            <a:ext cx="1479971" cy="14799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sp>
        <p:nvSpPr>
          <p:cNvPr id="18" name="Freeform 18"/>
          <p:cNvSpPr/>
          <p:nvPr/>
        </p:nvSpPr>
        <p:spPr>
          <a:xfrm rot="-5400000">
            <a:off x="9055759" y="2353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sp>
        <p:nvSpPr>
          <p:cNvPr id="19" name="Freeform 19"/>
          <p:cNvSpPr/>
          <p:nvPr/>
        </p:nvSpPr>
        <p:spPr>
          <a:xfrm rot="-5400000">
            <a:off x="9074825" y="4416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grpSp>
        <p:nvGrpSpPr>
          <p:cNvPr id="20" name="Group 20"/>
          <p:cNvGrpSpPr/>
          <p:nvPr/>
        </p:nvGrpSpPr>
        <p:grpSpPr>
          <a:xfrm>
            <a:off x="9144000" y="2464191"/>
            <a:ext cx="1677206" cy="167720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2" name="Group 22"/>
          <p:cNvGrpSpPr/>
          <p:nvPr/>
        </p:nvGrpSpPr>
        <p:grpSpPr>
          <a:xfrm>
            <a:off x="9248978" y="4524371"/>
            <a:ext cx="1572228" cy="157222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4" name="Group 24"/>
          <p:cNvGrpSpPr/>
          <p:nvPr/>
        </p:nvGrpSpPr>
        <p:grpSpPr>
          <a:xfrm>
            <a:off x="9215843" y="417853"/>
            <a:ext cx="1533520" cy="153352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6" name="Group 26"/>
          <p:cNvGrpSpPr/>
          <p:nvPr/>
        </p:nvGrpSpPr>
        <p:grpSpPr>
          <a:xfrm>
            <a:off x="9127913" y="2426135"/>
            <a:ext cx="1689951" cy="168995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8" name="Group 28"/>
          <p:cNvGrpSpPr/>
          <p:nvPr/>
        </p:nvGrpSpPr>
        <p:grpSpPr>
          <a:xfrm>
            <a:off x="9157759" y="4495580"/>
            <a:ext cx="1660105" cy="1660105"/>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30" name="Group 30"/>
          <p:cNvGrpSpPr/>
          <p:nvPr/>
        </p:nvGrpSpPr>
        <p:grpSpPr>
          <a:xfrm>
            <a:off x="9248978" y="452222"/>
            <a:ext cx="1492184" cy="149218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16666" r="-16666"/>
              </a:stretch>
            </a:blipFill>
          </p:spPr>
          <p:txBody>
            <a:bodyPr/>
            <a:lstStyle/>
            <a:p>
              <a:endParaRPr lang="fr-FR" noProof="0"/>
            </a:p>
          </p:txBody>
        </p:sp>
      </p:grpSp>
      <p:grpSp>
        <p:nvGrpSpPr>
          <p:cNvPr id="32" name="Group 32"/>
          <p:cNvGrpSpPr/>
          <p:nvPr/>
        </p:nvGrpSpPr>
        <p:grpSpPr>
          <a:xfrm>
            <a:off x="9085793" y="2409326"/>
            <a:ext cx="1732071" cy="17320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t="-16666" b="-16666"/>
              </a:stretch>
            </a:blipFill>
          </p:spPr>
          <p:txBody>
            <a:bodyPr/>
            <a:lstStyle/>
            <a:p>
              <a:endParaRPr lang="fr-FR" noProof="0"/>
            </a:p>
          </p:txBody>
        </p:sp>
      </p:grpSp>
      <p:grpSp>
        <p:nvGrpSpPr>
          <p:cNvPr id="34" name="Group 34"/>
          <p:cNvGrpSpPr/>
          <p:nvPr/>
        </p:nvGrpSpPr>
        <p:grpSpPr>
          <a:xfrm>
            <a:off x="9121776" y="4495580"/>
            <a:ext cx="1660105" cy="166010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17340" r="-17340"/>
              </a:stretch>
            </a:blipFill>
          </p:spPr>
          <p:txBody>
            <a:bodyPr/>
            <a:lstStyle/>
            <a:p>
              <a:endParaRPr lang="fr-FR" noProof="0"/>
            </a:p>
          </p:txBody>
        </p:sp>
      </p:grpSp>
      <p:sp>
        <p:nvSpPr>
          <p:cNvPr id="36" name="Freeform 36"/>
          <p:cNvSpPr/>
          <p:nvPr/>
        </p:nvSpPr>
        <p:spPr>
          <a:xfrm>
            <a:off x="9215843" y="6708440"/>
            <a:ext cx="1566038" cy="1566038"/>
          </a:xfrm>
          <a:custGeom>
            <a:avLst/>
            <a:gdLst/>
            <a:ahLst/>
            <a:cxnLst/>
            <a:rect l="l" t="t" r="r" b="b"/>
            <a:pathLst>
              <a:path w="1566038" h="1566038">
                <a:moveTo>
                  <a:pt x="0" y="0"/>
                </a:moveTo>
                <a:lnTo>
                  <a:pt x="1566038" y="0"/>
                </a:lnTo>
                <a:lnTo>
                  <a:pt x="1566038" y="1566038"/>
                </a:lnTo>
                <a:lnTo>
                  <a:pt x="0" y="1566038"/>
                </a:lnTo>
                <a:lnTo>
                  <a:pt x="0" y="0"/>
                </a:lnTo>
                <a:close/>
              </a:path>
            </a:pathLst>
          </a:custGeom>
          <a:blipFill>
            <a:blip r:embed="rId14"/>
            <a:stretch>
              <a:fillRect/>
            </a:stretch>
          </a:blipFill>
        </p:spPr>
        <p:txBody>
          <a:bodyPr/>
          <a:lstStyle/>
          <a:p>
            <a:endParaRPr lang="fr-FR" noProof="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8015220"/>
            <a:ext cx="16230600" cy="1897468"/>
          </a:xfrm>
          <a:prstGeom prst="rect">
            <a:avLst/>
          </a:prstGeom>
        </p:spPr>
        <p:txBody>
          <a:bodyPr lIns="0" tIns="0" rIns="0" bIns="0" rtlCol="0" anchor="t">
            <a:spAutoFit/>
          </a:bodyPr>
          <a:lstStyle/>
          <a:p>
            <a:pPr algn="ctr">
              <a:lnSpc>
                <a:spcPts val="6221"/>
              </a:lnSpc>
            </a:pPr>
            <a:r>
              <a:rPr lang="fr-FR" sz="4147" noProof="0">
                <a:solidFill>
                  <a:srgbClr val="FEFEFF"/>
                </a:solidFill>
                <a:latin typeface="Playlist Script"/>
                <a:ea typeface="Playlist Script"/>
                <a:cs typeface="Playlist Script"/>
                <a:sym typeface="Playlist Script"/>
              </a:rPr>
              <a:t>“Confiance, lève-toi ; Il t’appelle ! ” </a:t>
            </a:r>
          </a:p>
          <a:p>
            <a:pPr algn="ctr">
              <a:lnSpc>
                <a:spcPts val="4871"/>
              </a:lnSpc>
            </a:pPr>
            <a:r>
              <a:rPr lang="fr-FR" sz="3247" noProof="0">
                <a:solidFill>
                  <a:srgbClr val="FEFEFF"/>
                </a:solidFill>
                <a:latin typeface="Verdana Pro"/>
                <a:ea typeface="Verdana Pro"/>
                <a:cs typeface="Verdana Pro"/>
                <a:sym typeface="Verdana Pro"/>
              </a:rPr>
              <a:t>Évangile selon Saint Marc</a:t>
            </a:r>
          </a:p>
          <a:p>
            <a:pPr algn="ctr">
              <a:lnSpc>
                <a:spcPts val="4121"/>
              </a:lnSpc>
            </a:pPr>
            <a:endParaRPr lang="fr-FR" sz="3247" noProof="0">
              <a:solidFill>
                <a:srgbClr val="FEFEFF"/>
              </a:solidFill>
              <a:latin typeface="Verdana Pro"/>
              <a:ea typeface="Verdana Pro"/>
              <a:cs typeface="Verdana Pro"/>
              <a:sym typeface="Verdana Pro"/>
            </a:endParaRPr>
          </a:p>
        </p:txBody>
      </p:sp>
      <p:sp>
        <p:nvSpPr>
          <p:cNvPr id="3" name="TextBox 3"/>
          <p:cNvSpPr txBox="1"/>
          <p:nvPr/>
        </p:nvSpPr>
        <p:spPr>
          <a:xfrm>
            <a:off x="1028700" y="2619155"/>
            <a:ext cx="16230600" cy="980502"/>
          </a:xfrm>
          <a:prstGeom prst="rect">
            <a:avLst/>
          </a:prstGeom>
        </p:spPr>
        <p:txBody>
          <a:bodyPr lIns="0" tIns="0" rIns="0" bIns="0" rtlCol="0" anchor="t">
            <a:spAutoFit/>
          </a:bodyPr>
          <a:lstStyle/>
          <a:p>
            <a:pPr algn="ctr">
              <a:lnSpc>
                <a:spcPts val="3958"/>
              </a:lnSpc>
            </a:pPr>
            <a:r>
              <a:rPr lang="fr-FR" sz="3045" b="1" noProof="0">
                <a:solidFill>
                  <a:srgbClr val="28457E"/>
                </a:solidFill>
                <a:latin typeface="Verdana Pro Bold"/>
                <a:ea typeface="Verdana Pro Bold"/>
                <a:cs typeface="Verdana Pro Bold"/>
                <a:sym typeface="Verdana Pro Bold"/>
              </a:rPr>
              <a:t>Favoris</a:t>
            </a:r>
            <a:r>
              <a:rPr lang="fr-FR" sz="3045" b="1" u="none" strike="noStrike" noProof="0">
                <a:solidFill>
                  <a:srgbClr val="28457E"/>
                </a:solidFill>
                <a:latin typeface="Verdana Pro Bold"/>
                <a:ea typeface="Verdana Pro Bold"/>
                <a:cs typeface="Verdana Pro Bold"/>
                <a:sym typeface="Verdana Pro Bold"/>
              </a:rPr>
              <a:t>er la rencontre avec Jésus-Christ et s’engager au service de l’Église, du territoire et de la société.</a:t>
            </a:r>
          </a:p>
        </p:txBody>
      </p:sp>
      <p:grpSp>
        <p:nvGrpSpPr>
          <p:cNvPr id="4" name="Group 4"/>
          <p:cNvGrpSpPr/>
          <p:nvPr/>
        </p:nvGrpSpPr>
        <p:grpSpPr>
          <a:xfrm>
            <a:off x="405835" y="189583"/>
            <a:ext cx="1245730" cy="1245730"/>
            <a:chOff x="0" y="0"/>
            <a:chExt cx="1660974" cy="1660974"/>
          </a:xfrm>
        </p:grpSpPr>
        <p:sp>
          <p:nvSpPr>
            <p:cNvPr id="5" name="Freeform 5"/>
            <p:cNvSpPr/>
            <p:nvPr/>
          </p:nvSpPr>
          <p:spPr>
            <a:xfrm rot="-5400000">
              <a:off x="0" y="0"/>
              <a:ext cx="1660974" cy="1660974"/>
            </a:xfrm>
            <a:custGeom>
              <a:avLst/>
              <a:gdLst/>
              <a:ahLst/>
              <a:cxnLst/>
              <a:rect l="l" t="t" r="r" b="b"/>
              <a:pathLst>
                <a:path w="1660974" h="1660974">
                  <a:moveTo>
                    <a:pt x="0" y="0"/>
                  </a:moveTo>
                  <a:lnTo>
                    <a:pt x="1660974" y="0"/>
                  </a:lnTo>
                  <a:lnTo>
                    <a:pt x="1660974" y="1660974"/>
                  </a:lnTo>
                  <a:lnTo>
                    <a:pt x="0" y="1660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6" name="TextBox 6"/>
            <p:cNvSpPr txBox="1"/>
            <p:nvPr/>
          </p:nvSpPr>
          <p:spPr>
            <a:xfrm>
              <a:off x="131001" y="390996"/>
              <a:ext cx="1398973" cy="1235827"/>
            </a:xfrm>
            <a:prstGeom prst="rect">
              <a:avLst/>
            </a:prstGeom>
          </p:spPr>
          <p:txBody>
            <a:bodyPr lIns="0" tIns="0" rIns="0" bIns="0" rtlCol="0" anchor="t">
              <a:spAutoFit/>
            </a:bodyPr>
            <a:lstStyle/>
            <a:p>
              <a:pPr algn="ctr">
                <a:lnSpc>
                  <a:spcPts val="6779"/>
                </a:lnSpc>
                <a:spcBef>
                  <a:spcPct val="0"/>
                </a:spcBef>
              </a:pPr>
              <a:r>
                <a:rPr lang="fr-FR" sz="6779" noProof="0">
                  <a:solidFill>
                    <a:srgbClr val="8A428C"/>
                  </a:solidFill>
                  <a:latin typeface="Verdana Pro"/>
                  <a:ea typeface="Verdana Pro"/>
                  <a:cs typeface="Verdana Pro"/>
                  <a:sym typeface="Verdana Pro"/>
                </a:rPr>
                <a:t>5</a:t>
              </a:r>
            </a:p>
          </p:txBody>
        </p:sp>
      </p:grpSp>
      <p:grpSp>
        <p:nvGrpSpPr>
          <p:cNvPr id="7" name="Group 7"/>
          <p:cNvGrpSpPr/>
          <p:nvPr/>
        </p:nvGrpSpPr>
        <p:grpSpPr>
          <a:xfrm>
            <a:off x="1434786" y="457712"/>
            <a:ext cx="7003340" cy="1301266"/>
            <a:chOff x="0" y="0"/>
            <a:chExt cx="9337787" cy="1735022"/>
          </a:xfrm>
        </p:grpSpPr>
        <p:sp>
          <p:nvSpPr>
            <p:cNvPr id="8" name="TextBox 8"/>
            <p:cNvSpPr txBox="1"/>
            <p:nvPr/>
          </p:nvSpPr>
          <p:spPr>
            <a:xfrm>
              <a:off x="0" y="350496"/>
              <a:ext cx="8274444" cy="1333140"/>
            </a:xfrm>
            <a:prstGeom prst="rect">
              <a:avLst/>
            </a:prstGeom>
          </p:spPr>
          <p:txBody>
            <a:bodyPr lIns="0" tIns="0" rIns="0" bIns="0" rtlCol="0" anchor="t">
              <a:spAutoFit/>
            </a:bodyPr>
            <a:lstStyle/>
            <a:p>
              <a:pPr algn="ctr">
                <a:lnSpc>
                  <a:spcPts val="3938"/>
                </a:lnSpc>
              </a:pPr>
              <a:r>
                <a:rPr lang="fr-FR" sz="3254" noProof="0">
                  <a:solidFill>
                    <a:srgbClr val="8A428C"/>
                  </a:solidFill>
                  <a:latin typeface="Lovelo"/>
                  <a:ea typeface="Lovelo"/>
                  <a:cs typeface="Lovelo"/>
                  <a:sym typeface="Lovelo"/>
                </a:rPr>
                <a:t>            UNE ÉCOLE </a:t>
              </a:r>
            </a:p>
            <a:p>
              <a:pPr algn="ctr">
                <a:lnSpc>
                  <a:spcPts val="3938"/>
                </a:lnSpc>
              </a:pPr>
              <a:r>
                <a:rPr lang="fr-FR" sz="3254" noProof="0">
                  <a:solidFill>
                    <a:srgbClr val="8A428C"/>
                  </a:solidFill>
                  <a:latin typeface="Lovelo"/>
                  <a:ea typeface="Lovelo"/>
                  <a:cs typeface="Lovelo"/>
                  <a:sym typeface="Lovelo"/>
                </a:rPr>
                <a:t>OUVERTE À TOUS QUI</a:t>
              </a:r>
            </a:p>
          </p:txBody>
        </p:sp>
        <p:sp>
          <p:nvSpPr>
            <p:cNvPr id="9" name="TextBox 9"/>
            <p:cNvSpPr txBox="1"/>
            <p:nvPr/>
          </p:nvSpPr>
          <p:spPr>
            <a:xfrm rot="-517276">
              <a:off x="7147409" y="-8393"/>
              <a:ext cx="2019060" cy="1601129"/>
            </a:xfrm>
            <a:prstGeom prst="rect">
              <a:avLst/>
            </a:prstGeom>
          </p:spPr>
          <p:txBody>
            <a:bodyPr lIns="0" tIns="0" rIns="0" bIns="0" rtlCol="0" anchor="t">
              <a:spAutoFit/>
            </a:bodyPr>
            <a:lstStyle/>
            <a:p>
              <a:pPr algn="l">
                <a:lnSpc>
                  <a:spcPts val="9991"/>
                </a:lnSpc>
              </a:pPr>
              <a:r>
                <a:rPr lang="fr-FR" sz="7137" noProof="0">
                  <a:solidFill>
                    <a:srgbClr val="FFFFFF"/>
                  </a:solidFill>
                  <a:latin typeface="Playlist Script"/>
                  <a:ea typeface="Playlist Script"/>
                  <a:cs typeface="Playlist Script"/>
                  <a:sym typeface="Playlist Script"/>
                </a:rPr>
                <a:t>Ose</a:t>
              </a:r>
            </a:p>
          </p:txBody>
        </p:sp>
        <p:sp>
          <p:nvSpPr>
            <p:cNvPr id="10" name="TextBox 10"/>
            <p:cNvSpPr txBox="1"/>
            <p:nvPr/>
          </p:nvSpPr>
          <p:spPr>
            <a:xfrm>
              <a:off x="8778015" y="924661"/>
              <a:ext cx="559773" cy="732872"/>
            </a:xfrm>
            <a:prstGeom prst="rect">
              <a:avLst/>
            </a:prstGeom>
          </p:spPr>
          <p:txBody>
            <a:bodyPr lIns="0" tIns="0" rIns="0" bIns="0" rtlCol="0" anchor="t">
              <a:spAutoFit/>
            </a:bodyPr>
            <a:lstStyle/>
            <a:p>
              <a:pPr algn="l">
                <a:lnSpc>
                  <a:spcPts val="3904"/>
                </a:lnSpc>
                <a:spcBef>
                  <a:spcPct val="0"/>
                </a:spcBef>
              </a:pPr>
              <a:r>
                <a:rPr lang="fr-FR" sz="3904" noProof="0">
                  <a:solidFill>
                    <a:srgbClr val="8A428C"/>
                  </a:solidFill>
                  <a:latin typeface="Lovelo"/>
                  <a:ea typeface="Lovelo"/>
                  <a:cs typeface="Lovelo"/>
                  <a:sym typeface="Lovelo"/>
                </a:rPr>
                <a:t>:</a:t>
              </a:r>
            </a:p>
          </p:txBody>
        </p:sp>
      </p:grpSp>
      <p:sp>
        <p:nvSpPr>
          <p:cNvPr id="11" name="TextBox 11"/>
          <p:cNvSpPr txBox="1"/>
          <p:nvPr/>
        </p:nvSpPr>
        <p:spPr>
          <a:xfrm>
            <a:off x="1028700" y="4404164"/>
            <a:ext cx="16230600" cy="3259066"/>
          </a:xfrm>
          <a:prstGeom prst="rect">
            <a:avLst/>
          </a:prstGeom>
        </p:spPr>
        <p:txBody>
          <a:bodyPr lIns="0" tIns="0" rIns="0" bIns="0" rtlCol="0" anchor="t">
            <a:spAutoFit/>
          </a:bodyPr>
          <a:lstStyle/>
          <a:p>
            <a:pPr algn="l">
              <a:lnSpc>
                <a:spcPts val="3744"/>
              </a:lnSpc>
            </a:pPr>
            <a:r>
              <a:rPr lang="fr-FR" sz="2880" noProof="0">
                <a:solidFill>
                  <a:srgbClr val="FFFFFF"/>
                </a:solidFill>
                <a:latin typeface="Verdana Pro"/>
                <a:ea typeface="Verdana Pro"/>
                <a:cs typeface="Verdana Pro"/>
                <a:sym typeface="Verdana Pro"/>
              </a:rPr>
              <a:t>La proposition éducative spécifique des établissements permet d’annoncer l’Évangile </a:t>
            </a:r>
          </a:p>
          <a:p>
            <a:pPr algn="l">
              <a:lnSpc>
                <a:spcPts val="3744"/>
              </a:lnSpc>
            </a:pPr>
            <a:r>
              <a:rPr lang="fr-FR" sz="2880" noProof="0">
                <a:solidFill>
                  <a:srgbClr val="FFFFFF"/>
                </a:solidFill>
                <a:latin typeface="Verdana Pro"/>
                <a:ea typeface="Verdana Pro"/>
                <a:cs typeface="Verdana Pro"/>
                <a:sym typeface="Verdana Pro"/>
              </a:rPr>
              <a:t>à tous, de vivre et de célébrer la foi catholique tout en respectant la liberté de chacun.​</a:t>
            </a:r>
          </a:p>
          <a:p>
            <a:pPr algn="l">
              <a:lnSpc>
                <a:spcPts val="3744"/>
              </a:lnSpc>
            </a:pPr>
            <a:r>
              <a:rPr lang="fr-FR" sz="2880" noProof="0">
                <a:solidFill>
                  <a:srgbClr val="FFFFFF"/>
                </a:solidFill>
                <a:latin typeface="Verdana Pro"/>
                <a:ea typeface="Verdana Pro"/>
                <a:cs typeface="Verdana Pro"/>
                <a:sym typeface="Verdana Pro"/>
              </a:rPr>
              <a:t>Les établissements favorisent ainsi l’épanouissement humain et spirituel des personnes.​</a:t>
            </a:r>
          </a:p>
          <a:p>
            <a:pPr algn="l">
              <a:lnSpc>
                <a:spcPts val="3744"/>
              </a:lnSpc>
            </a:pPr>
            <a:r>
              <a:rPr lang="fr-FR" sz="2880" noProof="0">
                <a:solidFill>
                  <a:srgbClr val="FFFFFF"/>
                </a:solidFill>
                <a:latin typeface="Verdana Pro"/>
                <a:ea typeface="Verdana Pro"/>
                <a:cs typeface="Verdana Pro"/>
                <a:sym typeface="Verdana Pro"/>
              </a:rPr>
              <a:t>Chacun est invité à contribuer au développement et au rayonnement du territoire et à participer à la construction d’une société juste et harmonieuse.​</a:t>
            </a:r>
          </a:p>
          <a:p>
            <a:pPr algn="l">
              <a:lnSpc>
                <a:spcPts val="3744"/>
              </a:lnSpc>
            </a:pPr>
            <a:endParaRPr lang="fr-FR" sz="2880" noProof="0">
              <a:solidFill>
                <a:srgbClr val="FFFFFF"/>
              </a:solidFill>
              <a:latin typeface="Verdana Pro"/>
              <a:ea typeface="Verdana Pro"/>
              <a:cs typeface="Verdana Pro"/>
              <a:sym typeface="Verdana Pro"/>
            </a:endParaRPr>
          </a:p>
        </p:txBody>
      </p:sp>
      <p:sp>
        <p:nvSpPr>
          <p:cNvPr id="12" name="Freeform 12"/>
          <p:cNvSpPr/>
          <p:nvPr/>
        </p:nvSpPr>
        <p:spPr>
          <a:xfrm>
            <a:off x="13215140" y="242753"/>
            <a:ext cx="4427871" cy="1571894"/>
          </a:xfrm>
          <a:custGeom>
            <a:avLst/>
            <a:gdLst/>
            <a:ahLst/>
            <a:cxnLst/>
            <a:rect l="l" t="t" r="r" b="b"/>
            <a:pathLst>
              <a:path w="4427871" h="1571894">
                <a:moveTo>
                  <a:pt x="0" y="0"/>
                </a:moveTo>
                <a:lnTo>
                  <a:pt x="4427872" y="0"/>
                </a:lnTo>
                <a:lnTo>
                  <a:pt x="4427872" y="1571894"/>
                </a:lnTo>
                <a:lnTo>
                  <a:pt x="0" y="1571894"/>
                </a:lnTo>
                <a:lnTo>
                  <a:pt x="0" y="0"/>
                </a:lnTo>
                <a:close/>
              </a:path>
            </a:pathLst>
          </a:custGeom>
          <a:blipFill>
            <a:blip r:embed="rId4"/>
            <a:stretch>
              <a:fillRect/>
            </a:stretch>
          </a:blipFill>
        </p:spPr>
        <p:txBody>
          <a:bodyPr/>
          <a:lstStyle/>
          <a:p>
            <a:endParaRPr lang="fr-FR" noProof="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4ACBF0">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3797413" y="8450331"/>
            <a:ext cx="1371600" cy="149629"/>
          </a:xfrm>
          <a:custGeom>
            <a:avLst/>
            <a:gdLst/>
            <a:ahLst/>
            <a:cxnLst/>
            <a:rect l="l" t="t" r="r" b="b"/>
            <a:pathLst>
              <a:path w="1371600" h="149629">
                <a:moveTo>
                  <a:pt x="0" y="0"/>
                </a:moveTo>
                <a:lnTo>
                  <a:pt x="1371600" y="0"/>
                </a:lnTo>
                <a:lnTo>
                  <a:pt x="1371600" y="149629"/>
                </a:lnTo>
                <a:lnTo>
                  <a:pt x="0" y="149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grpSp>
        <p:nvGrpSpPr>
          <p:cNvPr id="3" name="Group 3"/>
          <p:cNvGrpSpPr/>
          <p:nvPr/>
        </p:nvGrpSpPr>
        <p:grpSpPr>
          <a:xfrm>
            <a:off x="603882" y="342901"/>
            <a:ext cx="849637" cy="849637"/>
            <a:chOff x="0" y="10566"/>
            <a:chExt cx="1132849" cy="1132849"/>
          </a:xfrm>
        </p:grpSpPr>
        <p:sp>
          <p:nvSpPr>
            <p:cNvPr id="4" name="Freeform 4"/>
            <p:cNvSpPr/>
            <p:nvPr/>
          </p:nvSpPr>
          <p:spPr>
            <a:xfrm rot="16200000">
              <a:off x="0" y="10566"/>
              <a:ext cx="1132849" cy="1132849"/>
            </a:xfrm>
            <a:custGeom>
              <a:avLst/>
              <a:gdLst/>
              <a:ahLst/>
              <a:cxnLst/>
              <a:rect l="l" t="t" r="r" b="b"/>
              <a:pathLst>
                <a:path w="1132849" h="1132849">
                  <a:moveTo>
                    <a:pt x="0" y="0"/>
                  </a:moveTo>
                  <a:lnTo>
                    <a:pt x="1132849" y="0"/>
                  </a:lnTo>
                  <a:lnTo>
                    <a:pt x="1132849" y="1132849"/>
                  </a:lnTo>
                  <a:lnTo>
                    <a:pt x="0" y="1132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noProof="0"/>
            </a:p>
          </p:txBody>
        </p:sp>
        <p:sp>
          <p:nvSpPr>
            <p:cNvPr id="5" name="TextBox 5"/>
            <p:cNvSpPr txBox="1"/>
            <p:nvPr/>
          </p:nvSpPr>
          <p:spPr>
            <a:xfrm>
              <a:off x="89348" y="246633"/>
              <a:ext cx="954153" cy="848106"/>
            </a:xfrm>
            <a:prstGeom prst="rect">
              <a:avLst/>
            </a:prstGeom>
          </p:spPr>
          <p:txBody>
            <a:bodyPr lIns="0" tIns="0" rIns="0" bIns="0" rtlCol="0" anchor="t">
              <a:spAutoFit/>
            </a:bodyPr>
            <a:lstStyle/>
            <a:p>
              <a:pPr algn="ctr">
                <a:lnSpc>
                  <a:spcPts val="4623"/>
                </a:lnSpc>
                <a:spcBef>
                  <a:spcPct val="0"/>
                </a:spcBef>
              </a:pPr>
              <a:r>
                <a:rPr lang="fr-FR" sz="4623" noProof="0">
                  <a:solidFill>
                    <a:srgbClr val="8A428C"/>
                  </a:solidFill>
                  <a:latin typeface="Verdana Pro"/>
                  <a:ea typeface="Verdana Pro"/>
                  <a:cs typeface="Verdana Pro"/>
                  <a:sym typeface="Verdana Pro"/>
                </a:rPr>
                <a:t>5</a:t>
              </a:r>
            </a:p>
          </p:txBody>
        </p:sp>
      </p:grpSp>
      <p:sp>
        <p:nvSpPr>
          <p:cNvPr id="6" name="TextBox 6"/>
          <p:cNvSpPr txBox="1"/>
          <p:nvPr/>
        </p:nvSpPr>
        <p:spPr>
          <a:xfrm>
            <a:off x="2516088" y="693331"/>
            <a:ext cx="4412175" cy="491282"/>
          </a:xfrm>
          <a:prstGeom prst="rect">
            <a:avLst/>
          </a:prstGeom>
        </p:spPr>
        <p:txBody>
          <a:bodyPr lIns="0" tIns="0" rIns="0" bIns="0" rtlCol="0" anchor="t">
            <a:spAutoFit/>
          </a:bodyPr>
          <a:lstStyle/>
          <a:p>
            <a:pPr marL="0" lvl="0" indent="0" algn="ctr">
              <a:lnSpc>
                <a:spcPts val="3475"/>
              </a:lnSpc>
              <a:spcBef>
                <a:spcPct val="0"/>
              </a:spcBef>
            </a:pPr>
            <a:r>
              <a:rPr lang="fr-FR" sz="3995" noProof="0">
                <a:solidFill>
                  <a:srgbClr val="8A428C"/>
                </a:solidFill>
                <a:latin typeface="Lovelo"/>
                <a:ea typeface="Lovelo"/>
                <a:cs typeface="Lovelo"/>
                <a:sym typeface="Lovelo"/>
              </a:rPr>
              <a:t>Des objectifs</a:t>
            </a:r>
          </a:p>
        </p:txBody>
      </p:sp>
      <p:sp>
        <p:nvSpPr>
          <p:cNvPr id="7" name="Freeform 7"/>
          <p:cNvSpPr/>
          <p:nvPr/>
        </p:nvSpPr>
        <p:spPr>
          <a:xfrm>
            <a:off x="14049812" y="3959853"/>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8" name="Freeform 8"/>
          <p:cNvSpPr/>
          <p:nvPr/>
        </p:nvSpPr>
        <p:spPr>
          <a:xfrm>
            <a:off x="14049812" y="5748653"/>
            <a:ext cx="1083241" cy="118172"/>
          </a:xfrm>
          <a:custGeom>
            <a:avLst/>
            <a:gdLst/>
            <a:ahLst/>
            <a:cxnLst/>
            <a:rect l="l" t="t" r="r" b="b"/>
            <a:pathLst>
              <a:path w="1083241" h="118172">
                <a:moveTo>
                  <a:pt x="0" y="0"/>
                </a:moveTo>
                <a:lnTo>
                  <a:pt x="1083240" y="0"/>
                </a:lnTo>
                <a:lnTo>
                  <a:pt x="1083240" y="118172"/>
                </a:lnTo>
                <a:lnTo>
                  <a:pt x="0" y="1181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9" name="TextBox 9"/>
          <p:cNvSpPr txBox="1"/>
          <p:nvPr/>
        </p:nvSpPr>
        <p:spPr>
          <a:xfrm>
            <a:off x="12566482" y="4595786"/>
            <a:ext cx="4015201" cy="1392622"/>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Mémoire</a:t>
            </a:r>
          </a:p>
          <a:p>
            <a:pPr algn="ctr">
              <a:lnSpc>
                <a:spcPts val="3633"/>
              </a:lnSpc>
            </a:pPr>
            <a:r>
              <a:rPr lang="fr-FR" sz="4082" noProof="0">
                <a:solidFill>
                  <a:srgbClr val="28457E"/>
                </a:solidFill>
                <a:latin typeface="Playlist Script"/>
                <a:ea typeface="Playlist Script"/>
                <a:cs typeface="Playlist Script"/>
                <a:sym typeface="Playlist Script"/>
              </a:rPr>
              <a:t>&amp; citoyenneté</a:t>
            </a:r>
          </a:p>
          <a:p>
            <a:pPr algn="ctr">
              <a:lnSpc>
                <a:spcPts val="3633"/>
              </a:lnSpc>
            </a:pPr>
            <a:endParaRPr lang="fr-FR" sz="4082" noProof="0">
              <a:solidFill>
                <a:srgbClr val="28457E"/>
              </a:solidFill>
              <a:latin typeface="Playlist Script"/>
              <a:ea typeface="Playlist Script"/>
              <a:cs typeface="Playlist Script"/>
              <a:sym typeface="Playlist Script"/>
            </a:endParaRPr>
          </a:p>
        </p:txBody>
      </p:sp>
      <p:sp>
        <p:nvSpPr>
          <p:cNvPr id="10" name="TextBox 10"/>
          <p:cNvSpPr txBox="1"/>
          <p:nvPr/>
        </p:nvSpPr>
        <p:spPr>
          <a:xfrm>
            <a:off x="12566039" y="2258176"/>
            <a:ext cx="4016088" cy="1044618"/>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Des rassemblements et des célébrations </a:t>
            </a:r>
          </a:p>
        </p:txBody>
      </p:sp>
      <p:sp>
        <p:nvSpPr>
          <p:cNvPr id="11" name="TextBox 11"/>
          <p:cNvSpPr txBox="1"/>
          <p:nvPr/>
        </p:nvSpPr>
        <p:spPr>
          <a:xfrm>
            <a:off x="12824735" y="6594064"/>
            <a:ext cx="3498695" cy="1553174"/>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La semaine Langue et Culture bretonnes</a:t>
            </a:r>
          </a:p>
        </p:txBody>
      </p:sp>
      <p:sp>
        <p:nvSpPr>
          <p:cNvPr id="12" name="TextBox 12"/>
          <p:cNvSpPr txBox="1"/>
          <p:nvPr/>
        </p:nvSpPr>
        <p:spPr>
          <a:xfrm>
            <a:off x="11820117" y="693331"/>
            <a:ext cx="5035061" cy="491282"/>
          </a:xfrm>
          <a:prstGeom prst="rect">
            <a:avLst/>
          </a:prstGeom>
        </p:spPr>
        <p:txBody>
          <a:bodyPr lIns="0" tIns="0" rIns="0" bIns="0" rtlCol="0" anchor="t">
            <a:spAutoFit/>
          </a:bodyPr>
          <a:lstStyle/>
          <a:p>
            <a:pPr marL="0" lvl="0" indent="0" algn="ctr">
              <a:lnSpc>
                <a:spcPts val="3475"/>
              </a:lnSpc>
              <a:spcBef>
                <a:spcPct val="0"/>
              </a:spcBef>
            </a:pPr>
            <a:r>
              <a:rPr lang="fr-FR" sz="3995" b="1" u="none" strike="noStrike" noProof="0">
                <a:solidFill>
                  <a:srgbClr val="8A428C"/>
                </a:solidFill>
                <a:latin typeface="Lovelo"/>
                <a:ea typeface="Lovelo"/>
                <a:cs typeface="Lovelo"/>
                <a:sym typeface="Lovelo"/>
              </a:rPr>
              <a:t>Des actions</a:t>
            </a:r>
          </a:p>
        </p:txBody>
      </p:sp>
      <p:sp>
        <p:nvSpPr>
          <p:cNvPr id="13" name="TextBox 13"/>
          <p:cNvSpPr txBox="1"/>
          <p:nvPr/>
        </p:nvSpPr>
        <p:spPr>
          <a:xfrm>
            <a:off x="452601" y="1357382"/>
            <a:ext cx="8545010" cy="8322791"/>
          </a:xfrm>
          <a:prstGeom prst="rect">
            <a:avLst/>
          </a:prstGeom>
        </p:spPr>
        <p:txBody>
          <a:bodyPr wrap="square" lIns="0" tIns="0" rIns="0" bIns="0" rtlCol="0" anchor="t">
            <a:spAutoFit/>
          </a:bodyPr>
          <a:lstStyle/>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Affermir notre caractère propre : mettre en œuvre l’annonce de l’Évangile auprès de tous, célébrer ensemble et permettre à ceux qui le souhaitent d’emprunter un </a:t>
            </a:r>
            <a:r>
              <a:rPr lang="fr-FR" sz="3042" b="1" noProof="0">
                <a:solidFill>
                  <a:srgbClr val="28457E"/>
                </a:solidFill>
                <a:latin typeface="Verdana Pro"/>
                <a:ea typeface="Verdana Pro"/>
                <a:cs typeface="Verdana Pro"/>
                <a:sym typeface="Verdana Pro"/>
              </a:rPr>
              <a:t>chemin de foi</a:t>
            </a:r>
            <a:r>
              <a:rPr lang="fr-FR" sz="3042" noProof="0">
                <a:solidFill>
                  <a:srgbClr val="28457E"/>
                </a:solidFill>
                <a:latin typeface="Verdana Pro"/>
                <a:ea typeface="Verdana Pro"/>
                <a:cs typeface="Verdana Pro"/>
                <a:sym typeface="Verdana Pro"/>
              </a:rPr>
              <a:t>.</a:t>
            </a:r>
          </a:p>
          <a:p>
            <a:pPr algn="l">
              <a:lnSpc>
                <a:spcPts val="751"/>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Proposer des actions qui favorisent la </a:t>
            </a:r>
            <a:r>
              <a:rPr lang="fr-FR" sz="3042" b="1" noProof="0">
                <a:solidFill>
                  <a:srgbClr val="28457E"/>
                </a:solidFill>
                <a:latin typeface="Verdana Pro"/>
                <a:ea typeface="Verdana Pro"/>
                <a:cs typeface="Verdana Pro"/>
                <a:sym typeface="Verdana Pro"/>
              </a:rPr>
              <a:t>fraternité</a:t>
            </a:r>
            <a:r>
              <a:rPr lang="fr-FR" sz="3042" noProof="0">
                <a:solidFill>
                  <a:srgbClr val="28457E"/>
                </a:solidFill>
                <a:latin typeface="Verdana Pro"/>
                <a:ea typeface="Verdana Pro"/>
                <a:cs typeface="Verdana Pro"/>
                <a:sym typeface="Verdana Pro"/>
              </a:rPr>
              <a:t>.</a:t>
            </a:r>
          </a:p>
          <a:p>
            <a:pPr algn="l">
              <a:lnSpc>
                <a:spcPts val="751"/>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Renforcer les liens avec les </a:t>
            </a:r>
            <a:r>
              <a:rPr lang="fr-FR" sz="3042" b="1" noProof="0">
                <a:solidFill>
                  <a:srgbClr val="28457E"/>
                </a:solidFill>
                <a:latin typeface="Verdana Pro"/>
                <a:ea typeface="Verdana Pro"/>
                <a:cs typeface="Verdana Pro"/>
                <a:sym typeface="Verdana Pro"/>
              </a:rPr>
              <a:t>paroisses</a:t>
            </a:r>
            <a:r>
              <a:rPr lang="fr-FR" sz="3042" noProof="0">
                <a:solidFill>
                  <a:srgbClr val="28457E"/>
                </a:solidFill>
                <a:latin typeface="Verdana Pro"/>
                <a:ea typeface="Verdana Pro"/>
                <a:cs typeface="Verdana Pro"/>
                <a:sym typeface="Verdana Pro"/>
              </a:rPr>
              <a:t>.​ </a:t>
            </a:r>
          </a:p>
          <a:p>
            <a:pPr algn="l">
              <a:lnSpc>
                <a:spcPts val="702"/>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Poursuivre un </a:t>
            </a:r>
            <a:r>
              <a:rPr lang="fr-FR" sz="3042" b="1" noProof="0">
                <a:solidFill>
                  <a:srgbClr val="28457E"/>
                </a:solidFill>
                <a:latin typeface="Verdana Pro"/>
                <a:ea typeface="Verdana Pro"/>
                <a:cs typeface="Verdana Pro"/>
                <a:sym typeface="Verdana Pro"/>
              </a:rPr>
              <a:t>dialogue</a:t>
            </a:r>
            <a:r>
              <a:rPr lang="fr-FR" sz="3042" noProof="0">
                <a:solidFill>
                  <a:srgbClr val="28457E"/>
                </a:solidFill>
                <a:latin typeface="Verdana Pro"/>
                <a:ea typeface="Verdana Pro"/>
                <a:cs typeface="Verdana Pro"/>
                <a:sym typeface="Verdana Pro"/>
              </a:rPr>
              <a:t> constructif et une </a:t>
            </a:r>
            <a:r>
              <a:rPr lang="fr-FR" sz="3042" b="1" noProof="0">
                <a:solidFill>
                  <a:srgbClr val="28457E"/>
                </a:solidFill>
                <a:latin typeface="Verdana Pro"/>
                <a:ea typeface="Verdana Pro"/>
                <a:cs typeface="Verdana Pro"/>
                <a:sym typeface="Verdana Pro"/>
              </a:rPr>
              <a:t>collaboration</a:t>
            </a:r>
            <a:r>
              <a:rPr lang="fr-FR" sz="3042" noProof="0">
                <a:solidFill>
                  <a:srgbClr val="28457E"/>
                </a:solidFill>
                <a:latin typeface="Verdana Pro"/>
                <a:ea typeface="Verdana Pro"/>
                <a:cs typeface="Verdana Pro"/>
                <a:sym typeface="Verdana Pro"/>
              </a:rPr>
              <a:t> avec les collectivités territoriales, les partenaires, les associations.</a:t>
            </a:r>
          </a:p>
          <a:p>
            <a:pPr algn="l">
              <a:lnSpc>
                <a:spcPts val="702"/>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Soutenir la transmission de la </a:t>
            </a:r>
            <a:r>
              <a:rPr lang="fr-FR" sz="3042" b="1" noProof="0">
                <a:solidFill>
                  <a:srgbClr val="28457E"/>
                </a:solidFill>
                <a:latin typeface="Verdana Pro"/>
                <a:ea typeface="Verdana Pro"/>
                <a:cs typeface="Verdana Pro"/>
                <a:sym typeface="Verdana Pro"/>
              </a:rPr>
              <a:t>langue et de la culture bretonnes</a:t>
            </a:r>
            <a:r>
              <a:rPr lang="fr-FR" sz="3042" noProof="0">
                <a:solidFill>
                  <a:srgbClr val="28457E"/>
                </a:solidFill>
                <a:latin typeface="Verdana Pro"/>
                <a:ea typeface="Verdana Pro"/>
                <a:cs typeface="Verdana Pro"/>
                <a:sym typeface="Verdana Pro"/>
              </a:rPr>
              <a:t>.</a:t>
            </a:r>
          </a:p>
          <a:p>
            <a:pPr algn="l">
              <a:lnSpc>
                <a:spcPts val="702"/>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Veiller à ce que chacun puisse </a:t>
            </a:r>
            <a:r>
              <a:rPr lang="fr-FR" sz="3042" b="1" noProof="0">
                <a:solidFill>
                  <a:srgbClr val="28457E"/>
                </a:solidFill>
                <a:latin typeface="Verdana Pro"/>
                <a:ea typeface="Verdana Pro"/>
                <a:cs typeface="Verdana Pro"/>
                <a:sym typeface="Verdana Pro"/>
              </a:rPr>
              <a:t>témoigner</a:t>
            </a:r>
            <a:r>
              <a:rPr lang="fr-FR" sz="3042" noProof="0">
                <a:solidFill>
                  <a:srgbClr val="28457E"/>
                </a:solidFill>
                <a:latin typeface="Verdana Pro"/>
                <a:ea typeface="Verdana Pro"/>
                <a:cs typeface="Verdana Pro"/>
                <a:sym typeface="Verdana Pro"/>
              </a:rPr>
              <a:t>, </a:t>
            </a:r>
            <a:r>
              <a:rPr lang="fr-FR" sz="3042" b="1" noProof="0">
                <a:solidFill>
                  <a:srgbClr val="28457E"/>
                </a:solidFill>
                <a:latin typeface="Verdana Pro"/>
                <a:ea typeface="Verdana Pro"/>
                <a:cs typeface="Verdana Pro"/>
                <a:sym typeface="Verdana Pro"/>
              </a:rPr>
              <a:t>s’engager</a:t>
            </a:r>
            <a:r>
              <a:rPr lang="fr-FR" sz="3042" noProof="0">
                <a:solidFill>
                  <a:srgbClr val="28457E"/>
                </a:solidFill>
                <a:latin typeface="Verdana Pro"/>
                <a:ea typeface="Verdana Pro"/>
                <a:cs typeface="Verdana Pro"/>
                <a:sym typeface="Verdana Pro"/>
              </a:rPr>
              <a:t> et </a:t>
            </a:r>
            <a:r>
              <a:rPr lang="fr-FR" sz="3042" b="1" noProof="0">
                <a:solidFill>
                  <a:srgbClr val="28457E"/>
                </a:solidFill>
                <a:latin typeface="Verdana Pro"/>
                <a:ea typeface="Verdana Pro"/>
                <a:cs typeface="Verdana Pro"/>
                <a:sym typeface="Verdana Pro"/>
              </a:rPr>
              <a:t>servir</a:t>
            </a:r>
            <a:r>
              <a:rPr lang="fr-FR" sz="3042" noProof="0">
                <a:solidFill>
                  <a:srgbClr val="28457E"/>
                </a:solidFill>
                <a:latin typeface="Verdana Pro"/>
                <a:ea typeface="Verdana Pro"/>
                <a:cs typeface="Verdana Pro"/>
                <a:sym typeface="Verdana Pro"/>
              </a:rPr>
              <a:t>.</a:t>
            </a:r>
          </a:p>
          <a:p>
            <a:pPr algn="l">
              <a:lnSpc>
                <a:spcPts val="3559"/>
              </a:lnSpc>
            </a:pPr>
            <a:endParaRPr lang="fr-FR" sz="3042" noProof="0">
              <a:solidFill>
                <a:srgbClr val="28457E"/>
              </a:solidFill>
              <a:latin typeface="Verdana Pro"/>
              <a:ea typeface="Verdana Pro"/>
              <a:cs typeface="Verdana Pro"/>
              <a:sym typeface="Verdana Pro"/>
            </a:endParaRPr>
          </a:p>
        </p:txBody>
      </p:sp>
      <p:sp>
        <p:nvSpPr>
          <p:cNvPr id="14" name="TextBox 14"/>
          <p:cNvSpPr txBox="1"/>
          <p:nvPr/>
        </p:nvSpPr>
        <p:spPr>
          <a:xfrm>
            <a:off x="12657795" y="9483723"/>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Et vos actions ?</a:t>
            </a:r>
          </a:p>
        </p:txBody>
      </p:sp>
      <p:sp>
        <p:nvSpPr>
          <p:cNvPr id="15" name="Freeform 15"/>
          <p:cNvSpPr/>
          <p:nvPr/>
        </p:nvSpPr>
        <p:spPr>
          <a:xfrm>
            <a:off x="8902998" y="133015"/>
            <a:ext cx="2177911" cy="10964410"/>
          </a:xfrm>
          <a:custGeom>
            <a:avLst/>
            <a:gdLst/>
            <a:ahLst/>
            <a:cxnLst/>
            <a:rect l="l" t="t" r="r" b="b"/>
            <a:pathLst>
              <a:path w="2177911" h="10964410">
                <a:moveTo>
                  <a:pt x="0" y="0"/>
                </a:moveTo>
                <a:lnTo>
                  <a:pt x="2177912" y="0"/>
                </a:lnTo>
                <a:lnTo>
                  <a:pt x="2177912" y="10964410"/>
                </a:lnTo>
                <a:lnTo>
                  <a:pt x="0" y="10964410"/>
                </a:lnTo>
                <a:lnTo>
                  <a:pt x="0" y="0"/>
                </a:lnTo>
                <a:close/>
              </a:path>
            </a:pathLst>
          </a:custGeom>
          <a:blipFill>
            <a:blip r:embed="rId7">
              <a:extLst>
                <a:ext uri="{96DAC541-7B7A-43D3-8B79-37D633B846F1}">
                  <asvg:svgBlip xmlns:asvg="http://schemas.microsoft.com/office/drawing/2016/SVG/main" r:embed="rId8"/>
                </a:ext>
              </a:extLst>
            </a:blip>
            <a:stretch>
              <a:fillRect t="-23637"/>
            </a:stretch>
          </a:blipFill>
        </p:spPr>
        <p:txBody>
          <a:bodyPr/>
          <a:lstStyle/>
          <a:p>
            <a:endParaRPr lang="fr-FR" noProof="0"/>
          </a:p>
        </p:txBody>
      </p:sp>
      <p:grpSp>
        <p:nvGrpSpPr>
          <p:cNvPr id="16" name="Group 16"/>
          <p:cNvGrpSpPr/>
          <p:nvPr/>
        </p:nvGrpSpPr>
        <p:grpSpPr>
          <a:xfrm>
            <a:off x="9232903" y="448905"/>
            <a:ext cx="1479971" cy="1479971"/>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sp>
        <p:nvSpPr>
          <p:cNvPr id="18" name="Freeform 18"/>
          <p:cNvSpPr/>
          <p:nvPr/>
        </p:nvSpPr>
        <p:spPr>
          <a:xfrm rot="-5400000">
            <a:off x="9055759" y="2353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sp>
        <p:nvSpPr>
          <p:cNvPr id="19" name="Freeform 19"/>
          <p:cNvSpPr/>
          <p:nvPr/>
        </p:nvSpPr>
        <p:spPr>
          <a:xfrm rot="-5400000">
            <a:off x="9074825" y="4416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grpSp>
        <p:nvGrpSpPr>
          <p:cNvPr id="20" name="Group 20"/>
          <p:cNvGrpSpPr/>
          <p:nvPr/>
        </p:nvGrpSpPr>
        <p:grpSpPr>
          <a:xfrm>
            <a:off x="9144000" y="2464191"/>
            <a:ext cx="1677206" cy="1677206"/>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2" name="Group 22"/>
          <p:cNvGrpSpPr/>
          <p:nvPr/>
        </p:nvGrpSpPr>
        <p:grpSpPr>
          <a:xfrm>
            <a:off x="9248978" y="4524371"/>
            <a:ext cx="1572228" cy="157222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4" name="Group 24"/>
          <p:cNvGrpSpPr/>
          <p:nvPr/>
        </p:nvGrpSpPr>
        <p:grpSpPr>
          <a:xfrm>
            <a:off x="9215843" y="417853"/>
            <a:ext cx="1533520" cy="153352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6" name="Group 26"/>
          <p:cNvGrpSpPr/>
          <p:nvPr/>
        </p:nvGrpSpPr>
        <p:grpSpPr>
          <a:xfrm>
            <a:off x="9127913" y="2426135"/>
            <a:ext cx="1689951" cy="1689951"/>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8" name="Group 28"/>
          <p:cNvGrpSpPr/>
          <p:nvPr/>
        </p:nvGrpSpPr>
        <p:grpSpPr>
          <a:xfrm>
            <a:off x="9157759" y="4495580"/>
            <a:ext cx="1660105" cy="1660105"/>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30" name="Group 30"/>
          <p:cNvGrpSpPr/>
          <p:nvPr/>
        </p:nvGrpSpPr>
        <p:grpSpPr>
          <a:xfrm>
            <a:off x="9248978" y="452222"/>
            <a:ext cx="1492184" cy="1492184"/>
            <a:chOff x="0" y="0"/>
            <a:chExt cx="812800" cy="812800"/>
          </a:xfrm>
        </p:grpSpPr>
        <p:sp>
          <p:nvSpPr>
            <p:cNvPr id="31" name="Freeform 3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32" name="Group 32"/>
          <p:cNvGrpSpPr/>
          <p:nvPr/>
        </p:nvGrpSpPr>
        <p:grpSpPr>
          <a:xfrm>
            <a:off x="9085793" y="2409326"/>
            <a:ext cx="1732071" cy="1732071"/>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34" name="Group 34"/>
          <p:cNvGrpSpPr/>
          <p:nvPr/>
        </p:nvGrpSpPr>
        <p:grpSpPr>
          <a:xfrm>
            <a:off x="9121776" y="4495580"/>
            <a:ext cx="1660105" cy="1660105"/>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36" name="Group 36"/>
          <p:cNvGrpSpPr/>
          <p:nvPr/>
        </p:nvGrpSpPr>
        <p:grpSpPr>
          <a:xfrm>
            <a:off x="9214390" y="334977"/>
            <a:ext cx="1555128" cy="1555128"/>
            <a:chOff x="0" y="0"/>
            <a:chExt cx="812800" cy="812800"/>
          </a:xfrm>
        </p:grpSpPr>
        <p:sp>
          <p:nvSpPr>
            <p:cNvPr id="37" name="Freeform 3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9176" r="-33333" b="-6882"/>
              </a:stretch>
            </a:blipFill>
          </p:spPr>
          <p:txBody>
            <a:bodyPr/>
            <a:lstStyle/>
            <a:p>
              <a:endParaRPr lang="fr-FR" noProof="0"/>
            </a:p>
          </p:txBody>
        </p:sp>
      </p:grpSp>
      <p:grpSp>
        <p:nvGrpSpPr>
          <p:cNvPr id="38" name="Group 38"/>
          <p:cNvGrpSpPr/>
          <p:nvPr/>
        </p:nvGrpSpPr>
        <p:grpSpPr>
          <a:xfrm>
            <a:off x="9119319" y="2370699"/>
            <a:ext cx="1770698" cy="1770698"/>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18386" t="-32166" r="-86489" b="-21303"/>
              </a:stretch>
            </a:blipFill>
          </p:spPr>
          <p:txBody>
            <a:bodyPr/>
            <a:lstStyle/>
            <a:p>
              <a:endParaRPr lang="fr-FR" noProof="0"/>
            </a:p>
          </p:txBody>
        </p:sp>
      </p:grpSp>
      <p:grpSp>
        <p:nvGrpSpPr>
          <p:cNvPr id="40" name="Group 40"/>
          <p:cNvGrpSpPr/>
          <p:nvPr/>
        </p:nvGrpSpPr>
        <p:grpSpPr>
          <a:xfrm>
            <a:off x="9119319" y="4443135"/>
            <a:ext cx="1712550" cy="1712550"/>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94608" t="-77246" r="-147726" b="-79193"/>
              </a:stretch>
            </a:blipFill>
          </p:spPr>
          <p:txBody>
            <a:bodyPr/>
            <a:lstStyle/>
            <a:p>
              <a:endParaRPr lang="fr-FR" noProof="0"/>
            </a:p>
          </p:txBody>
        </p:sp>
      </p:grpSp>
      <p:sp>
        <p:nvSpPr>
          <p:cNvPr id="42" name="Freeform 42"/>
          <p:cNvSpPr/>
          <p:nvPr/>
        </p:nvSpPr>
        <p:spPr>
          <a:xfrm>
            <a:off x="9248978" y="6717965"/>
            <a:ext cx="1532903" cy="1532903"/>
          </a:xfrm>
          <a:custGeom>
            <a:avLst/>
            <a:gdLst/>
            <a:ahLst/>
            <a:cxnLst/>
            <a:rect l="l" t="t" r="r" b="b"/>
            <a:pathLst>
              <a:path w="1532903" h="1532903">
                <a:moveTo>
                  <a:pt x="0" y="0"/>
                </a:moveTo>
                <a:lnTo>
                  <a:pt x="1532903" y="0"/>
                </a:lnTo>
                <a:lnTo>
                  <a:pt x="1532903" y="1532903"/>
                </a:lnTo>
                <a:lnTo>
                  <a:pt x="0" y="1532903"/>
                </a:lnTo>
                <a:lnTo>
                  <a:pt x="0" y="0"/>
                </a:lnTo>
                <a:close/>
              </a:path>
            </a:pathLst>
          </a:custGeom>
          <a:blipFill>
            <a:blip r:embed="rId14"/>
            <a:stretch>
              <a:fillRect/>
            </a:stretch>
          </a:blipFill>
        </p:spPr>
        <p:txBody>
          <a:bodyPr/>
          <a:lstStyle/>
          <a:p>
            <a:endParaRPr lang="fr-FR" noProof="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7625811"/>
            <a:ext cx="16230600" cy="2554693"/>
          </a:xfrm>
          <a:prstGeom prst="rect">
            <a:avLst/>
          </a:prstGeom>
        </p:spPr>
        <p:txBody>
          <a:bodyPr lIns="0" tIns="0" rIns="0" bIns="0" rtlCol="0" anchor="t">
            <a:spAutoFit/>
          </a:bodyPr>
          <a:lstStyle/>
          <a:p>
            <a:pPr algn="ctr">
              <a:lnSpc>
                <a:spcPts val="5471"/>
              </a:lnSpc>
            </a:pPr>
            <a:r>
              <a:rPr lang="fr-FR" sz="3647" noProof="0">
                <a:solidFill>
                  <a:srgbClr val="FEFEFF"/>
                </a:solidFill>
                <a:latin typeface="Playlist Script"/>
                <a:ea typeface="Playlist Script"/>
                <a:cs typeface="Playlist Script"/>
                <a:sym typeface="Playlist Script"/>
              </a:rPr>
              <a:t> “Vous qui aspirez à un avenir grand et beau, vous êtes capable d'entendre le cri de la terre et le cri des pauvres, vous êtes capables d'entendre avec un </a:t>
            </a:r>
            <a:r>
              <a:rPr lang="fr-FR" sz="3647" noProof="0" err="1">
                <a:solidFill>
                  <a:srgbClr val="FEFEFF"/>
                </a:solidFill>
                <a:latin typeface="Playlist Script"/>
                <a:ea typeface="Playlist Script"/>
                <a:cs typeface="Playlist Script"/>
                <a:sym typeface="Playlist Script"/>
              </a:rPr>
              <a:t>coeur</a:t>
            </a:r>
            <a:r>
              <a:rPr lang="fr-FR" sz="3647" noProof="0">
                <a:solidFill>
                  <a:srgbClr val="FEFEFF"/>
                </a:solidFill>
                <a:latin typeface="Playlist Script"/>
                <a:ea typeface="Playlist Script"/>
                <a:cs typeface="Playlist Script"/>
                <a:sym typeface="Playlist Script"/>
              </a:rPr>
              <a:t> généreux et de répondre à ces défis "</a:t>
            </a:r>
          </a:p>
          <a:p>
            <a:pPr algn="ctr">
              <a:lnSpc>
                <a:spcPts val="5471"/>
              </a:lnSpc>
            </a:pPr>
            <a:r>
              <a:rPr lang="fr-FR" sz="3647" noProof="0" err="1">
                <a:solidFill>
                  <a:srgbClr val="FEFEFF"/>
                </a:solidFill>
                <a:latin typeface="Verdana Pro"/>
                <a:ea typeface="Verdana Pro"/>
                <a:cs typeface="Verdana Pro"/>
                <a:sym typeface="Verdana Pro"/>
              </a:rPr>
              <a:t>Laudato</a:t>
            </a:r>
            <a:r>
              <a:rPr lang="fr-FR" sz="3647" noProof="0">
                <a:solidFill>
                  <a:srgbClr val="FEFEFF"/>
                </a:solidFill>
                <a:latin typeface="Verdana Pro"/>
                <a:ea typeface="Verdana Pro"/>
                <a:cs typeface="Verdana Pro"/>
                <a:sym typeface="Verdana Pro"/>
              </a:rPr>
              <a:t> si, Pape François</a:t>
            </a:r>
          </a:p>
          <a:p>
            <a:pPr algn="ctr">
              <a:lnSpc>
                <a:spcPts val="4121"/>
              </a:lnSpc>
            </a:pPr>
            <a:endParaRPr lang="fr-FR" sz="3647" noProof="0">
              <a:solidFill>
                <a:srgbClr val="FEFEFF"/>
              </a:solidFill>
              <a:latin typeface="Verdana Pro"/>
              <a:ea typeface="Verdana Pro"/>
              <a:cs typeface="Verdana Pro"/>
              <a:sym typeface="Verdana Pro"/>
            </a:endParaRPr>
          </a:p>
        </p:txBody>
      </p:sp>
      <p:sp>
        <p:nvSpPr>
          <p:cNvPr id="3" name="TextBox 3"/>
          <p:cNvSpPr txBox="1"/>
          <p:nvPr/>
        </p:nvSpPr>
        <p:spPr>
          <a:xfrm>
            <a:off x="907675" y="2827579"/>
            <a:ext cx="16230600" cy="980502"/>
          </a:xfrm>
          <a:prstGeom prst="rect">
            <a:avLst/>
          </a:prstGeom>
        </p:spPr>
        <p:txBody>
          <a:bodyPr lIns="0" tIns="0" rIns="0" bIns="0" rtlCol="0" anchor="t">
            <a:spAutoFit/>
          </a:bodyPr>
          <a:lstStyle/>
          <a:p>
            <a:pPr algn="ctr">
              <a:lnSpc>
                <a:spcPts val="3958"/>
              </a:lnSpc>
            </a:pPr>
            <a:r>
              <a:rPr lang="fr-FR" sz="3045" b="1" noProof="0">
                <a:solidFill>
                  <a:srgbClr val="28457E"/>
                </a:solidFill>
                <a:latin typeface="Verdana Pro Bold"/>
                <a:ea typeface="Verdana Pro Bold"/>
                <a:cs typeface="Verdana Pro Bold"/>
                <a:sym typeface="Verdana Pro Bold"/>
              </a:rPr>
              <a:t>Form</a:t>
            </a:r>
            <a:r>
              <a:rPr lang="fr-FR" sz="3045" b="1" u="none" strike="noStrike" noProof="0">
                <a:solidFill>
                  <a:srgbClr val="28457E"/>
                </a:solidFill>
                <a:latin typeface="Verdana Pro Bold"/>
                <a:ea typeface="Verdana Pro Bold"/>
                <a:cs typeface="Verdana Pro Bold"/>
                <a:sym typeface="Verdana Pro Bold"/>
              </a:rPr>
              <a:t>er des jeunes capables de relever</a:t>
            </a:r>
          </a:p>
          <a:p>
            <a:pPr algn="ctr">
              <a:lnSpc>
                <a:spcPts val="3958"/>
              </a:lnSpc>
            </a:pPr>
            <a:r>
              <a:rPr lang="fr-FR" sz="3045" b="1" u="none" strike="noStrike" noProof="0">
                <a:solidFill>
                  <a:srgbClr val="28457E"/>
                </a:solidFill>
                <a:latin typeface="Verdana Pro Bold"/>
                <a:ea typeface="Verdana Pro Bold"/>
                <a:cs typeface="Verdana Pro Bold"/>
                <a:sym typeface="Verdana Pro Bold"/>
              </a:rPr>
              <a:t>les défis sociétaux et environnementaux.</a:t>
            </a:r>
          </a:p>
        </p:txBody>
      </p:sp>
      <p:grpSp>
        <p:nvGrpSpPr>
          <p:cNvPr id="4" name="Group 4"/>
          <p:cNvGrpSpPr/>
          <p:nvPr/>
        </p:nvGrpSpPr>
        <p:grpSpPr>
          <a:xfrm>
            <a:off x="405835" y="189583"/>
            <a:ext cx="1245730" cy="1245730"/>
            <a:chOff x="0" y="0"/>
            <a:chExt cx="1660974" cy="1660974"/>
          </a:xfrm>
        </p:grpSpPr>
        <p:sp>
          <p:nvSpPr>
            <p:cNvPr id="5" name="Freeform 5"/>
            <p:cNvSpPr/>
            <p:nvPr/>
          </p:nvSpPr>
          <p:spPr>
            <a:xfrm rot="-5400000">
              <a:off x="0" y="0"/>
              <a:ext cx="1660974" cy="1660974"/>
            </a:xfrm>
            <a:custGeom>
              <a:avLst/>
              <a:gdLst/>
              <a:ahLst/>
              <a:cxnLst/>
              <a:rect l="l" t="t" r="r" b="b"/>
              <a:pathLst>
                <a:path w="1660974" h="1660974">
                  <a:moveTo>
                    <a:pt x="0" y="0"/>
                  </a:moveTo>
                  <a:lnTo>
                    <a:pt x="1660974" y="0"/>
                  </a:lnTo>
                  <a:lnTo>
                    <a:pt x="1660974" y="1660974"/>
                  </a:lnTo>
                  <a:lnTo>
                    <a:pt x="0" y="1660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6" name="TextBox 6"/>
            <p:cNvSpPr txBox="1"/>
            <p:nvPr/>
          </p:nvSpPr>
          <p:spPr>
            <a:xfrm>
              <a:off x="131001" y="390996"/>
              <a:ext cx="1398973" cy="1235827"/>
            </a:xfrm>
            <a:prstGeom prst="rect">
              <a:avLst/>
            </a:prstGeom>
          </p:spPr>
          <p:txBody>
            <a:bodyPr lIns="0" tIns="0" rIns="0" bIns="0" rtlCol="0" anchor="t">
              <a:spAutoFit/>
            </a:bodyPr>
            <a:lstStyle/>
            <a:p>
              <a:pPr algn="ctr">
                <a:lnSpc>
                  <a:spcPts val="6779"/>
                </a:lnSpc>
                <a:spcBef>
                  <a:spcPct val="0"/>
                </a:spcBef>
              </a:pPr>
              <a:r>
                <a:rPr lang="fr-FR" sz="6779" noProof="0">
                  <a:solidFill>
                    <a:srgbClr val="8A428C"/>
                  </a:solidFill>
                  <a:latin typeface="Verdana Pro"/>
                  <a:ea typeface="Verdana Pro"/>
                  <a:cs typeface="Verdana Pro"/>
                  <a:sym typeface="Verdana Pro"/>
                </a:rPr>
                <a:t>6</a:t>
              </a:r>
            </a:p>
          </p:txBody>
        </p:sp>
      </p:grpSp>
      <p:sp>
        <p:nvSpPr>
          <p:cNvPr id="7" name="TextBox 7"/>
          <p:cNvSpPr txBox="1"/>
          <p:nvPr/>
        </p:nvSpPr>
        <p:spPr>
          <a:xfrm>
            <a:off x="1028700" y="4615957"/>
            <a:ext cx="16230600" cy="2325616"/>
          </a:xfrm>
          <a:prstGeom prst="rect">
            <a:avLst/>
          </a:prstGeom>
        </p:spPr>
        <p:txBody>
          <a:bodyPr lIns="0" tIns="0" rIns="0" bIns="0" rtlCol="0" anchor="t">
            <a:spAutoFit/>
          </a:bodyPr>
          <a:lstStyle/>
          <a:p>
            <a:pPr algn="l">
              <a:lnSpc>
                <a:spcPts val="3744"/>
              </a:lnSpc>
            </a:pPr>
            <a:r>
              <a:rPr lang="fr-FR" sz="2880" noProof="0">
                <a:solidFill>
                  <a:srgbClr val="FFFFFF"/>
                </a:solidFill>
                <a:latin typeface="Verdana Pro"/>
                <a:ea typeface="Verdana Pro"/>
                <a:cs typeface="Verdana Pro"/>
                <a:sym typeface="Verdana Pro"/>
              </a:rPr>
              <a:t>Dans un monde confronté à d'importants défis environnementaux et sociétaux, </a:t>
            </a:r>
          </a:p>
          <a:p>
            <a:pPr algn="l">
              <a:lnSpc>
                <a:spcPts val="3744"/>
              </a:lnSpc>
            </a:pPr>
            <a:r>
              <a:rPr lang="fr-FR" sz="2880" noProof="0">
                <a:solidFill>
                  <a:srgbClr val="FFFFFF"/>
                </a:solidFill>
                <a:latin typeface="Verdana Pro"/>
                <a:ea typeface="Verdana Pro"/>
                <a:cs typeface="Verdana Pro"/>
                <a:sym typeface="Verdana Pro"/>
              </a:rPr>
              <a:t>les jeunes sont de plus en plus conscients des enjeux qui les attendent. </a:t>
            </a:r>
          </a:p>
          <a:p>
            <a:pPr algn="l">
              <a:lnSpc>
                <a:spcPts val="3744"/>
              </a:lnSpc>
            </a:pPr>
            <a:r>
              <a:rPr lang="fr-FR" sz="2880" noProof="0">
                <a:solidFill>
                  <a:srgbClr val="FFFFFF"/>
                </a:solidFill>
                <a:latin typeface="Verdana Pro"/>
                <a:ea typeface="Verdana Pro"/>
                <a:cs typeface="Verdana Pro"/>
                <a:sym typeface="Verdana Pro"/>
              </a:rPr>
              <a:t>La recherche du Bien Commun et l'engagement dans une écologie intégrale sont des chemins pour donner espérance en l'avenir.</a:t>
            </a:r>
          </a:p>
          <a:p>
            <a:pPr algn="l">
              <a:lnSpc>
                <a:spcPts val="3744"/>
              </a:lnSpc>
            </a:pPr>
            <a:endParaRPr lang="fr-FR" sz="2880" noProof="0">
              <a:solidFill>
                <a:srgbClr val="FFFFFF"/>
              </a:solidFill>
              <a:latin typeface="Verdana Pro"/>
              <a:ea typeface="Verdana Pro"/>
              <a:cs typeface="Verdana Pro"/>
              <a:sym typeface="Verdana Pro"/>
            </a:endParaRPr>
          </a:p>
        </p:txBody>
      </p:sp>
      <p:grpSp>
        <p:nvGrpSpPr>
          <p:cNvPr id="8" name="Group 8"/>
          <p:cNvGrpSpPr/>
          <p:nvPr/>
        </p:nvGrpSpPr>
        <p:grpSpPr>
          <a:xfrm>
            <a:off x="1898550" y="1028700"/>
            <a:ext cx="7685630" cy="1401756"/>
            <a:chOff x="0" y="0"/>
            <a:chExt cx="10247507" cy="1869008"/>
          </a:xfrm>
        </p:grpSpPr>
        <p:sp>
          <p:nvSpPr>
            <p:cNvPr id="9" name="TextBox 9"/>
            <p:cNvSpPr txBox="1"/>
            <p:nvPr/>
          </p:nvSpPr>
          <p:spPr>
            <a:xfrm>
              <a:off x="0" y="108829"/>
              <a:ext cx="8913437" cy="1435117"/>
            </a:xfrm>
            <a:prstGeom prst="rect">
              <a:avLst/>
            </a:prstGeom>
          </p:spPr>
          <p:txBody>
            <a:bodyPr lIns="0" tIns="0" rIns="0" bIns="0" rtlCol="0" anchor="t">
              <a:spAutoFit/>
            </a:bodyPr>
            <a:lstStyle/>
            <a:p>
              <a:pPr algn="ctr">
                <a:lnSpc>
                  <a:spcPts val="4242"/>
                </a:lnSpc>
              </a:pPr>
              <a:r>
                <a:rPr lang="fr-FR" sz="3505" noProof="0">
                  <a:solidFill>
                    <a:srgbClr val="8A428C"/>
                  </a:solidFill>
                  <a:latin typeface="Lovelo"/>
                  <a:ea typeface="Lovelo"/>
                  <a:cs typeface="Lovelo"/>
                  <a:sym typeface="Lovelo"/>
                </a:rPr>
                <a:t>     UNE ÉCOLE OUVERTE À L’INTERNATIONAL QUI</a:t>
              </a:r>
            </a:p>
          </p:txBody>
        </p:sp>
        <p:sp>
          <p:nvSpPr>
            <p:cNvPr id="10" name="TextBox 10"/>
            <p:cNvSpPr txBox="1"/>
            <p:nvPr/>
          </p:nvSpPr>
          <p:spPr>
            <a:xfrm rot="-517276">
              <a:off x="7814523" y="2662"/>
              <a:ext cx="2174981" cy="1713007"/>
            </a:xfrm>
            <a:prstGeom prst="rect">
              <a:avLst/>
            </a:prstGeom>
          </p:spPr>
          <p:txBody>
            <a:bodyPr lIns="0" tIns="0" rIns="0" bIns="0" rtlCol="0" anchor="t">
              <a:spAutoFit/>
            </a:bodyPr>
            <a:lstStyle/>
            <a:p>
              <a:pPr algn="l">
                <a:lnSpc>
                  <a:spcPts val="10763"/>
                </a:lnSpc>
              </a:pPr>
              <a:r>
                <a:rPr lang="fr-FR" sz="7688" noProof="0">
                  <a:solidFill>
                    <a:srgbClr val="FFFFFF"/>
                  </a:solidFill>
                  <a:latin typeface="Playlist Script"/>
                  <a:ea typeface="Playlist Script"/>
                  <a:cs typeface="Playlist Script"/>
                  <a:sym typeface="Playlist Script"/>
                </a:rPr>
                <a:t>Ose</a:t>
              </a:r>
            </a:p>
          </p:txBody>
        </p:sp>
        <p:sp>
          <p:nvSpPr>
            <p:cNvPr id="11" name="TextBox 11"/>
            <p:cNvSpPr txBox="1"/>
            <p:nvPr/>
          </p:nvSpPr>
          <p:spPr>
            <a:xfrm>
              <a:off x="9644506" y="731710"/>
              <a:ext cx="603001" cy="784356"/>
            </a:xfrm>
            <a:prstGeom prst="rect">
              <a:avLst/>
            </a:prstGeom>
          </p:spPr>
          <p:txBody>
            <a:bodyPr lIns="0" tIns="0" rIns="0" bIns="0" rtlCol="0" anchor="t">
              <a:spAutoFit/>
            </a:bodyPr>
            <a:lstStyle/>
            <a:p>
              <a:pPr algn="l">
                <a:lnSpc>
                  <a:spcPts val="4206"/>
                </a:lnSpc>
                <a:spcBef>
                  <a:spcPct val="0"/>
                </a:spcBef>
              </a:pPr>
              <a:r>
                <a:rPr lang="fr-FR" sz="4206" noProof="0">
                  <a:solidFill>
                    <a:srgbClr val="8A428C"/>
                  </a:solidFill>
                  <a:latin typeface="Lovelo"/>
                  <a:ea typeface="Lovelo"/>
                  <a:cs typeface="Lovelo"/>
                  <a:sym typeface="Lovelo"/>
                </a:rPr>
                <a:t>:</a:t>
              </a:r>
            </a:p>
          </p:txBody>
        </p:sp>
      </p:grpSp>
      <p:sp>
        <p:nvSpPr>
          <p:cNvPr id="12" name="Freeform 12"/>
          <p:cNvSpPr/>
          <p:nvPr/>
        </p:nvSpPr>
        <p:spPr>
          <a:xfrm>
            <a:off x="13018475" y="447809"/>
            <a:ext cx="4427871" cy="1571894"/>
          </a:xfrm>
          <a:custGeom>
            <a:avLst/>
            <a:gdLst/>
            <a:ahLst/>
            <a:cxnLst/>
            <a:rect l="l" t="t" r="r" b="b"/>
            <a:pathLst>
              <a:path w="4427871" h="1571894">
                <a:moveTo>
                  <a:pt x="0" y="0"/>
                </a:moveTo>
                <a:lnTo>
                  <a:pt x="4427871" y="0"/>
                </a:lnTo>
                <a:lnTo>
                  <a:pt x="4427871" y="1571894"/>
                </a:lnTo>
                <a:lnTo>
                  <a:pt x="0" y="1571894"/>
                </a:lnTo>
                <a:lnTo>
                  <a:pt x="0" y="0"/>
                </a:lnTo>
                <a:close/>
              </a:path>
            </a:pathLst>
          </a:custGeom>
          <a:blipFill>
            <a:blip r:embed="rId4"/>
            <a:stretch>
              <a:fillRect/>
            </a:stretch>
          </a:blipFill>
        </p:spPr>
        <p:txBody>
          <a:bodyPr/>
          <a:lstStyle/>
          <a:p>
            <a:endParaRPr lang="fr-FR" noProof="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4ACBF0">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3797413" y="8450331"/>
            <a:ext cx="1371600" cy="149629"/>
          </a:xfrm>
          <a:custGeom>
            <a:avLst/>
            <a:gdLst/>
            <a:ahLst/>
            <a:cxnLst/>
            <a:rect l="l" t="t" r="r" b="b"/>
            <a:pathLst>
              <a:path w="1371600" h="149629">
                <a:moveTo>
                  <a:pt x="0" y="0"/>
                </a:moveTo>
                <a:lnTo>
                  <a:pt x="1371600" y="0"/>
                </a:lnTo>
                <a:lnTo>
                  <a:pt x="1371600" y="149629"/>
                </a:lnTo>
                <a:lnTo>
                  <a:pt x="0" y="149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grpSp>
        <p:nvGrpSpPr>
          <p:cNvPr id="3" name="Group 3"/>
          <p:cNvGrpSpPr/>
          <p:nvPr/>
        </p:nvGrpSpPr>
        <p:grpSpPr>
          <a:xfrm>
            <a:off x="603882" y="334977"/>
            <a:ext cx="849637" cy="849637"/>
            <a:chOff x="0" y="0"/>
            <a:chExt cx="1132849" cy="1132849"/>
          </a:xfrm>
        </p:grpSpPr>
        <p:sp>
          <p:nvSpPr>
            <p:cNvPr id="4" name="Freeform 4"/>
            <p:cNvSpPr/>
            <p:nvPr/>
          </p:nvSpPr>
          <p:spPr>
            <a:xfrm rot="-5400000">
              <a:off x="0" y="0"/>
              <a:ext cx="1132849" cy="1132849"/>
            </a:xfrm>
            <a:custGeom>
              <a:avLst/>
              <a:gdLst/>
              <a:ahLst/>
              <a:cxnLst/>
              <a:rect l="l" t="t" r="r" b="b"/>
              <a:pathLst>
                <a:path w="1132849" h="1132849">
                  <a:moveTo>
                    <a:pt x="0" y="0"/>
                  </a:moveTo>
                  <a:lnTo>
                    <a:pt x="1132849" y="0"/>
                  </a:lnTo>
                  <a:lnTo>
                    <a:pt x="1132849" y="1132849"/>
                  </a:lnTo>
                  <a:lnTo>
                    <a:pt x="0" y="1132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noProof="0"/>
            </a:p>
          </p:txBody>
        </p:sp>
        <p:sp>
          <p:nvSpPr>
            <p:cNvPr id="5" name="TextBox 5"/>
            <p:cNvSpPr txBox="1"/>
            <p:nvPr/>
          </p:nvSpPr>
          <p:spPr>
            <a:xfrm>
              <a:off x="89348" y="185234"/>
              <a:ext cx="954153" cy="848107"/>
            </a:xfrm>
            <a:prstGeom prst="rect">
              <a:avLst/>
            </a:prstGeom>
          </p:spPr>
          <p:txBody>
            <a:bodyPr lIns="0" tIns="0" rIns="0" bIns="0" rtlCol="0" anchor="t">
              <a:spAutoFit/>
            </a:bodyPr>
            <a:lstStyle/>
            <a:p>
              <a:pPr algn="ctr">
                <a:lnSpc>
                  <a:spcPts val="4623"/>
                </a:lnSpc>
                <a:spcBef>
                  <a:spcPct val="0"/>
                </a:spcBef>
              </a:pPr>
              <a:r>
                <a:rPr lang="fr-FR" sz="4623" noProof="0">
                  <a:solidFill>
                    <a:srgbClr val="8A428C"/>
                  </a:solidFill>
                  <a:latin typeface="Verdana Pro"/>
                  <a:ea typeface="Verdana Pro"/>
                  <a:cs typeface="Verdana Pro"/>
                  <a:sym typeface="Verdana Pro"/>
                </a:rPr>
                <a:t>6</a:t>
              </a:r>
            </a:p>
          </p:txBody>
        </p:sp>
      </p:grpSp>
      <p:sp>
        <p:nvSpPr>
          <p:cNvPr id="6" name="Freeform 6"/>
          <p:cNvSpPr/>
          <p:nvPr/>
        </p:nvSpPr>
        <p:spPr>
          <a:xfrm>
            <a:off x="14049812" y="3959853"/>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7" name="Freeform 7"/>
          <p:cNvSpPr/>
          <p:nvPr/>
        </p:nvSpPr>
        <p:spPr>
          <a:xfrm>
            <a:off x="14049812" y="5748653"/>
            <a:ext cx="1083241" cy="118172"/>
          </a:xfrm>
          <a:custGeom>
            <a:avLst/>
            <a:gdLst/>
            <a:ahLst/>
            <a:cxnLst/>
            <a:rect l="l" t="t" r="r" b="b"/>
            <a:pathLst>
              <a:path w="1083241" h="118172">
                <a:moveTo>
                  <a:pt x="0" y="0"/>
                </a:moveTo>
                <a:lnTo>
                  <a:pt x="1083240" y="0"/>
                </a:lnTo>
                <a:lnTo>
                  <a:pt x="1083240" y="118172"/>
                </a:lnTo>
                <a:lnTo>
                  <a:pt x="0" y="11817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8" name="Freeform 8"/>
          <p:cNvSpPr/>
          <p:nvPr/>
        </p:nvSpPr>
        <p:spPr>
          <a:xfrm>
            <a:off x="8902998" y="133015"/>
            <a:ext cx="2177911" cy="10964410"/>
          </a:xfrm>
          <a:custGeom>
            <a:avLst/>
            <a:gdLst/>
            <a:ahLst/>
            <a:cxnLst/>
            <a:rect l="l" t="t" r="r" b="b"/>
            <a:pathLst>
              <a:path w="2177911" h="10964410">
                <a:moveTo>
                  <a:pt x="0" y="0"/>
                </a:moveTo>
                <a:lnTo>
                  <a:pt x="2177912" y="0"/>
                </a:lnTo>
                <a:lnTo>
                  <a:pt x="2177912" y="10964410"/>
                </a:lnTo>
                <a:lnTo>
                  <a:pt x="0" y="10964410"/>
                </a:lnTo>
                <a:lnTo>
                  <a:pt x="0" y="0"/>
                </a:lnTo>
                <a:close/>
              </a:path>
            </a:pathLst>
          </a:custGeom>
          <a:blipFill>
            <a:blip r:embed="rId7">
              <a:extLst>
                <a:ext uri="{96DAC541-7B7A-43D3-8B79-37D633B846F1}">
                  <asvg:svgBlip xmlns:asvg="http://schemas.microsoft.com/office/drawing/2016/SVG/main" r:embed="rId8"/>
                </a:ext>
              </a:extLst>
            </a:blip>
            <a:stretch>
              <a:fillRect t="-23637"/>
            </a:stretch>
          </a:blipFill>
        </p:spPr>
        <p:txBody>
          <a:bodyPr/>
          <a:lstStyle/>
          <a:p>
            <a:endParaRPr lang="fr-FR" noProof="0"/>
          </a:p>
        </p:txBody>
      </p:sp>
      <p:grpSp>
        <p:nvGrpSpPr>
          <p:cNvPr id="9" name="Group 9"/>
          <p:cNvGrpSpPr/>
          <p:nvPr/>
        </p:nvGrpSpPr>
        <p:grpSpPr>
          <a:xfrm>
            <a:off x="9232903" y="448905"/>
            <a:ext cx="1479971" cy="1479971"/>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sp>
        <p:nvSpPr>
          <p:cNvPr id="11" name="Freeform 11"/>
          <p:cNvSpPr/>
          <p:nvPr/>
        </p:nvSpPr>
        <p:spPr>
          <a:xfrm rot="-5400000">
            <a:off x="9055759" y="2353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sp>
        <p:nvSpPr>
          <p:cNvPr id="12" name="Freeform 12"/>
          <p:cNvSpPr/>
          <p:nvPr/>
        </p:nvSpPr>
        <p:spPr>
          <a:xfrm rot="-5400000">
            <a:off x="9074825" y="4416982"/>
            <a:ext cx="1834258" cy="1834258"/>
          </a:xfrm>
          <a:custGeom>
            <a:avLst/>
            <a:gdLst/>
            <a:ahLst/>
            <a:cxnLst/>
            <a:rect l="l" t="t" r="r" b="b"/>
            <a:pathLst>
              <a:path w="1834258" h="1834258">
                <a:moveTo>
                  <a:pt x="0" y="0"/>
                </a:moveTo>
                <a:lnTo>
                  <a:pt x="1834258" y="0"/>
                </a:lnTo>
                <a:lnTo>
                  <a:pt x="1834258" y="1834258"/>
                </a:lnTo>
                <a:lnTo>
                  <a:pt x="0" y="183425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noProof="0"/>
          </a:p>
        </p:txBody>
      </p:sp>
      <p:grpSp>
        <p:nvGrpSpPr>
          <p:cNvPr id="13" name="Group 13"/>
          <p:cNvGrpSpPr/>
          <p:nvPr/>
        </p:nvGrpSpPr>
        <p:grpSpPr>
          <a:xfrm>
            <a:off x="9144000" y="2464191"/>
            <a:ext cx="1677206" cy="1677206"/>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15" name="Group 15"/>
          <p:cNvGrpSpPr/>
          <p:nvPr/>
        </p:nvGrpSpPr>
        <p:grpSpPr>
          <a:xfrm>
            <a:off x="9248978" y="4524371"/>
            <a:ext cx="1572228" cy="157222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17" name="Group 17"/>
          <p:cNvGrpSpPr/>
          <p:nvPr/>
        </p:nvGrpSpPr>
        <p:grpSpPr>
          <a:xfrm>
            <a:off x="9215843" y="417853"/>
            <a:ext cx="1533520" cy="1533520"/>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19" name="Group 19"/>
          <p:cNvGrpSpPr/>
          <p:nvPr/>
        </p:nvGrpSpPr>
        <p:grpSpPr>
          <a:xfrm>
            <a:off x="9127913" y="2426135"/>
            <a:ext cx="1689951" cy="1689951"/>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1" name="Group 21"/>
          <p:cNvGrpSpPr/>
          <p:nvPr/>
        </p:nvGrpSpPr>
        <p:grpSpPr>
          <a:xfrm>
            <a:off x="9157759" y="4495580"/>
            <a:ext cx="1660105" cy="1660105"/>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3" name="Group 23"/>
          <p:cNvGrpSpPr/>
          <p:nvPr/>
        </p:nvGrpSpPr>
        <p:grpSpPr>
          <a:xfrm>
            <a:off x="9248978" y="452222"/>
            <a:ext cx="1492184" cy="1492184"/>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5" name="Group 25"/>
          <p:cNvGrpSpPr/>
          <p:nvPr/>
        </p:nvGrpSpPr>
        <p:grpSpPr>
          <a:xfrm>
            <a:off x="9085793" y="2409326"/>
            <a:ext cx="1732071" cy="1732071"/>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7" name="Group 27"/>
          <p:cNvGrpSpPr/>
          <p:nvPr/>
        </p:nvGrpSpPr>
        <p:grpSpPr>
          <a:xfrm>
            <a:off x="9121776" y="4495580"/>
            <a:ext cx="1660105" cy="1660105"/>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2700">
              <a:solidFill>
                <a:srgbClr val="000000"/>
              </a:solidFill>
            </a:ln>
          </p:spPr>
          <p:txBody>
            <a:bodyPr/>
            <a:lstStyle/>
            <a:p>
              <a:endParaRPr lang="fr-FR" noProof="0"/>
            </a:p>
          </p:txBody>
        </p:sp>
      </p:grpSp>
      <p:grpSp>
        <p:nvGrpSpPr>
          <p:cNvPr id="29" name="Group 29"/>
          <p:cNvGrpSpPr/>
          <p:nvPr/>
        </p:nvGrpSpPr>
        <p:grpSpPr>
          <a:xfrm>
            <a:off x="9220403" y="452222"/>
            <a:ext cx="1549334" cy="1549334"/>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1"/>
              <a:stretch>
                <a:fillRect l="-136588" t="-40262" r="-18857"/>
              </a:stretch>
            </a:blipFill>
          </p:spPr>
          <p:txBody>
            <a:bodyPr/>
            <a:lstStyle/>
            <a:p>
              <a:endParaRPr lang="fr-FR" noProof="0"/>
            </a:p>
          </p:txBody>
        </p:sp>
      </p:grpSp>
      <p:grpSp>
        <p:nvGrpSpPr>
          <p:cNvPr id="31" name="Group 31"/>
          <p:cNvGrpSpPr/>
          <p:nvPr/>
        </p:nvGrpSpPr>
        <p:grpSpPr>
          <a:xfrm>
            <a:off x="9067471" y="2369945"/>
            <a:ext cx="1810834" cy="181083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2"/>
              <a:stretch>
                <a:fillRect l="-43366" t="-34236" r="-30432" b="-39562"/>
              </a:stretch>
            </a:blipFill>
          </p:spPr>
          <p:txBody>
            <a:bodyPr/>
            <a:lstStyle/>
            <a:p>
              <a:endParaRPr lang="fr-FR" noProof="0"/>
            </a:p>
          </p:txBody>
        </p:sp>
      </p:grpSp>
      <p:grpSp>
        <p:nvGrpSpPr>
          <p:cNvPr id="33" name="Group 33"/>
          <p:cNvGrpSpPr/>
          <p:nvPr/>
        </p:nvGrpSpPr>
        <p:grpSpPr>
          <a:xfrm>
            <a:off x="9097226" y="4435047"/>
            <a:ext cx="1781171" cy="1781171"/>
            <a:chOff x="0" y="0"/>
            <a:chExt cx="812800" cy="812800"/>
          </a:xfrm>
        </p:grpSpPr>
        <p:sp>
          <p:nvSpPr>
            <p:cNvPr id="34" name="Freeform 3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76454" t="-66810" r="-59354" b="-9832"/>
              </a:stretch>
            </a:blipFill>
          </p:spPr>
          <p:txBody>
            <a:bodyPr/>
            <a:lstStyle/>
            <a:p>
              <a:endParaRPr lang="fr-FR" noProof="0"/>
            </a:p>
          </p:txBody>
        </p:sp>
      </p:grpSp>
      <p:sp>
        <p:nvSpPr>
          <p:cNvPr id="35" name="Freeform 35"/>
          <p:cNvSpPr/>
          <p:nvPr/>
        </p:nvSpPr>
        <p:spPr>
          <a:xfrm>
            <a:off x="9361158" y="6784640"/>
            <a:ext cx="1420723" cy="1420723"/>
          </a:xfrm>
          <a:custGeom>
            <a:avLst/>
            <a:gdLst/>
            <a:ahLst/>
            <a:cxnLst/>
            <a:rect l="l" t="t" r="r" b="b"/>
            <a:pathLst>
              <a:path w="1420723" h="1420723">
                <a:moveTo>
                  <a:pt x="0" y="0"/>
                </a:moveTo>
                <a:lnTo>
                  <a:pt x="1420723" y="0"/>
                </a:lnTo>
                <a:lnTo>
                  <a:pt x="1420723" y="1420723"/>
                </a:lnTo>
                <a:lnTo>
                  <a:pt x="0" y="1420723"/>
                </a:lnTo>
                <a:lnTo>
                  <a:pt x="0" y="0"/>
                </a:lnTo>
                <a:close/>
              </a:path>
            </a:pathLst>
          </a:custGeom>
          <a:blipFill>
            <a:blip r:embed="rId14"/>
            <a:stretch>
              <a:fillRect/>
            </a:stretch>
          </a:blipFill>
        </p:spPr>
        <p:txBody>
          <a:bodyPr/>
          <a:lstStyle/>
          <a:p>
            <a:endParaRPr lang="fr-FR" noProof="0"/>
          </a:p>
        </p:txBody>
      </p:sp>
      <p:sp>
        <p:nvSpPr>
          <p:cNvPr id="36" name="Freeform 36"/>
          <p:cNvSpPr/>
          <p:nvPr/>
        </p:nvSpPr>
        <p:spPr>
          <a:xfrm>
            <a:off x="9622620" y="8834013"/>
            <a:ext cx="1255685" cy="1255685"/>
          </a:xfrm>
          <a:custGeom>
            <a:avLst/>
            <a:gdLst/>
            <a:ahLst/>
            <a:cxnLst/>
            <a:rect l="l" t="t" r="r" b="b"/>
            <a:pathLst>
              <a:path w="1255685" h="1255685">
                <a:moveTo>
                  <a:pt x="0" y="0"/>
                </a:moveTo>
                <a:lnTo>
                  <a:pt x="1255685" y="0"/>
                </a:lnTo>
                <a:lnTo>
                  <a:pt x="1255685" y="1255685"/>
                </a:lnTo>
                <a:lnTo>
                  <a:pt x="0" y="1255685"/>
                </a:lnTo>
                <a:lnTo>
                  <a:pt x="0" y="0"/>
                </a:lnTo>
                <a:close/>
              </a:path>
            </a:pathLst>
          </a:custGeom>
          <a:blipFill>
            <a:blip r:embed="rId15"/>
            <a:stretch>
              <a:fillRect/>
            </a:stretch>
          </a:blipFill>
        </p:spPr>
        <p:txBody>
          <a:bodyPr/>
          <a:lstStyle/>
          <a:p>
            <a:endParaRPr lang="fr-FR" noProof="0"/>
          </a:p>
        </p:txBody>
      </p:sp>
      <p:sp>
        <p:nvSpPr>
          <p:cNvPr id="37" name="TextBox 37"/>
          <p:cNvSpPr txBox="1"/>
          <p:nvPr/>
        </p:nvSpPr>
        <p:spPr>
          <a:xfrm>
            <a:off x="2516088" y="693331"/>
            <a:ext cx="4412175" cy="491282"/>
          </a:xfrm>
          <a:prstGeom prst="rect">
            <a:avLst/>
          </a:prstGeom>
        </p:spPr>
        <p:txBody>
          <a:bodyPr lIns="0" tIns="0" rIns="0" bIns="0" rtlCol="0" anchor="t">
            <a:spAutoFit/>
          </a:bodyPr>
          <a:lstStyle/>
          <a:p>
            <a:pPr marL="0" lvl="0" indent="0" algn="ctr">
              <a:lnSpc>
                <a:spcPts val="3475"/>
              </a:lnSpc>
              <a:spcBef>
                <a:spcPct val="0"/>
              </a:spcBef>
            </a:pPr>
            <a:r>
              <a:rPr lang="fr-FR" sz="3995" noProof="0">
                <a:solidFill>
                  <a:srgbClr val="8A428C"/>
                </a:solidFill>
                <a:latin typeface="Lovelo"/>
                <a:ea typeface="Lovelo"/>
                <a:cs typeface="Lovelo"/>
                <a:sym typeface="Lovelo"/>
              </a:rPr>
              <a:t>Des objectifs</a:t>
            </a:r>
          </a:p>
        </p:txBody>
      </p:sp>
      <p:sp>
        <p:nvSpPr>
          <p:cNvPr id="38" name="TextBox 38"/>
          <p:cNvSpPr txBox="1"/>
          <p:nvPr/>
        </p:nvSpPr>
        <p:spPr>
          <a:xfrm>
            <a:off x="12566482" y="4595786"/>
            <a:ext cx="4015201" cy="1392622"/>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Faire classe </a:t>
            </a:r>
          </a:p>
          <a:p>
            <a:pPr algn="ctr">
              <a:lnSpc>
                <a:spcPts val="3633"/>
              </a:lnSpc>
            </a:pPr>
            <a:r>
              <a:rPr lang="fr-FR" sz="4082" noProof="0">
                <a:solidFill>
                  <a:srgbClr val="28457E"/>
                </a:solidFill>
                <a:latin typeface="Playlist Script"/>
                <a:ea typeface="Playlist Script"/>
                <a:cs typeface="Playlist Script"/>
                <a:sym typeface="Playlist Script"/>
              </a:rPr>
              <a:t>dehors</a:t>
            </a:r>
          </a:p>
          <a:p>
            <a:pPr algn="ctr">
              <a:lnSpc>
                <a:spcPts val="3633"/>
              </a:lnSpc>
            </a:pPr>
            <a:endParaRPr lang="fr-FR" sz="4082" noProof="0">
              <a:solidFill>
                <a:srgbClr val="28457E"/>
              </a:solidFill>
              <a:latin typeface="Playlist Script"/>
              <a:ea typeface="Playlist Script"/>
              <a:cs typeface="Playlist Script"/>
              <a:sym typeface="Playlist Script"/>
            </a:endParaRPr>
          </a:p>
        </p:txBody>
      </p:sp>
      <p:sp>
        <p:nvSpPr>
          <p:cNvPr id="39" name="TextBox 39"/>
          <p:cNvSpPr txBox="1"/>
          <p:nvPr/>
        </p:nvSpPr>
        <p:spPr>
          <a:xfrm>
            <a:off x="12329604" y="1606399"/>
            <a:ext cx="4016088" cy="2570286"/>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Des mobilités Erasmus pour </a:t>
            </a:r>
          </a:p>
          <a:p>
            <a:pPr algn="ctr">
              <a:lnSpc>
                <a:spcPts val="4082"/>
              </a:lnSpc>
            </a:pPr>
            <a:r>
              <a:rPr lang="fr-FR" sz="4082" noProof="0">
                <a:solidFill>
                  <a:srgbClr val="28457E"/>
                </a:solidFill>
                <a:latin typeface="Playlist Script"/>
                <a:ea typeface="Playlist Script"/>
                <a:cs typeface="Playlist Script"/>
                <a:sym typeface="Playlist Script"/>
              </a:rPr>
              <a:t>les élèves et </a:t>
            </a:r>
          </a:p>
          <a:p>
            <a:pPr algn="ctr">
              <a:lnSpc>
                <a:spcPts val="4082"/>
              </a:lnSpc>
            </a:pPr>
            <a:r>
              <a:rPr lang="fr-FR" sz="4082" noProof="0">
                <a:solidFill>
                  <a:srgbClr val="28457E"/>
                </a:solidFill>
                <a:latin typeface="Playlist Script"/>
                <a:ea typeface="Playlist Script"/>
                <a:cs typeface="Playlist Script"/>
                <a:sym typeface="Playlist Script"/>
              </a:rPr>
              <a:t>les enseignants</a:t>
            </a:r>
          </a:p>
          <a:p>
            <a:pPr algn="ctr">
              <a:lnSpc>
                <a:spcPts val="4082"/>
              </a:lnSpc>
            </a:pPr>
            <a:endParaRPr lang="fr-FR" sz="4082" noProof="0">
              <a:solidFill>
                <a:srgbClr val="28457E"/>
              </a:solidFill>
              <a:latin typeface="Playlist Script"/>
              <a:ea typeface="Playlist Script"/>
              <a:cs typeface="Playlist Script"/>
              <a:sym typeface="Playlist Script"/>
            </a:endParaRPr>
          </a:p>
        </p:txBody>
      </p:sp>
      <p:sp>
        <p:nvSpPr>
          <p:cNvPr id="40" name="TextBox 40"/>
          <p:cNvSpPr txBox="1"/>
          <p:nvPr/>
        </p:nvSpPr>
        <p:spPr>
          <a:xfrm>
            <a:off x="12824735" y="6594064"/>
            <a:ext cx="3498695" cy="1553174"/>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La webradio pour éduquer à la citoyenneté </a:t>
            </a:r>
          </a:p>
        </p:txBody>
      </p:sp>
      <p:sp>
        <p:nvSpPr>
          <p:cNvPr id="41" name="TextBox 41"/>
          <p:cNvSpPr txBox="1"/>
          <p:nvPr/>
        </p:nvSpPr>
        <p:spPr>
          <a:xfrm>
            <a:off x="11820117" y="693331"/>
            <a:ext cx="5035061" cy="491282"/>
          </a:xfrm>
          <a:prstGeom prst="rect">
            <a:avLst/>
          </a:prstGeom>
        </p:spPr>
        <p:txBody>
          <a:bodyPr lIns="0" tIns="0" rIns="0" bIns="0" rtlCol="0" anchor="t">
            <a:spAutoFit/>
          </a:bodyPr>
          <a:lstStyle/>
          <a:p>
            <a:pPr marL="0" lvl="0" indent="0" algn="ctr">
              <a:lnSpc>
                <a:spcPts val="3475"/>
              </a:lnSpc>
              <a:spcBef>
                <a:spcPct val="0"/>
              </a:spcBef>
            </a:pPr>
            <a:r>
              <a:rPr lang="fr-FR" sz="3995" b="1" u="none" strike="noStrike" noProof="0">
                <a:solidFill>
                  <a:srgbClr val="8A428C"/>
                </a:solidFill>
                <a:latin typeface="Lovelo"/>
                <a:ea typeface="Lovelo"/>
                <a:cs typeface="Lovelo"/>
                <a:sym typeface="Lovelo"/>
              </a:rPr>
              <a:t>Des actions</a:t>
            </a:r>
          </a:p>
        </p:txBody>
      </p:sp>
      <p:sp>
        <p:nvSpPr>
          <p:cNvPr id="42" name="TextBox 42"/>
          <p:cNvSpPr txBox="1"/>
          <p:nvPr/>
        </p:nvSpPr>
        <p:spPr>
          <a:xfrm>
            <a:off x="452601" y="1357382"/>
            <a:ext cx="8450398" cy="9233297"/>
          </a:xfrm>
          <a:prstGeom prst="rect">
            <a:avLst/>
          </a:prstGeom>
        </p:spPr>
        <p:txBody>
          <a:bodyPr lIns="0" tIns="0" rIns="0" bIns="0" rtlCol="0" anchor="t">
            <a:spAutoFit/>
          </a:bodyPr>
          <a:lstStyle/>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Prendre soin de la nature et de la relation aux autres dans le respect de la </a:t>
            </a:r>
            <a:r>
              <a:rPr lang="fr-FR" sz="3042" b="1" noProof="0">
                <a:solidFill>
                  <a:srgbClr val="28457E"/>
                </a:solidFill>
                <a:latin typeface="Verdana Pro"/>
                <a:ea typeface="Verdana Pro"/>
                <a:cs typeface="Verdana Pro"/>
                <a:sym typeface="Verdana Pro"/>
              </a:rPr>
              <a:t>dignité humaine</a:t>
            </a:r>
            <a:r>
              <a:rPr lang="fr-FR" sz="3042" noProof="0">
                <a:solidFill>
                  <a:srgbClr val="28457E"/>
                </a:solidFill>
                <a:latin typeface="Verdana Pro"/>
                <a:ea typeface="Verdana Pro"/>
                <a:cs typeface="Verdana Pro"/>
                <a:sym typeface="Verdana Pro"/>
              </a:rPr>
              <a:t>. </a:t>
            </a:r>
          </a:p>
          <a:p>
            <a:pPr algn="l">
              <a:lnSpc>
                <a:spcPts val="3559"/>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Donner à la </a:t>
            </a:r>
            <a:r>
              <a:rPr lang="fr-FR" sz="3042" b="1" noProof="0">
                <a:solidFill>
                  <a:srgbClr val="28457E"/>
                </a:solidFill>
                <a:latin typeface="Verdana Pro"/>
                <a:ea typeface="Verdana Pro"/>
                <a:cs typeface="Verdana Pro"/>
                <a:sym typeface="Verdana Pro"/>
              </a:rPr>
              <a:t>nature</a:t>
            </a:r>
            <a:r>
              <a:rPr lang="fr-FR" sz="3042" noProof="0">
                <a:solidFill>
                  <a:srgbClr val="28457E"/>
                </a:solidFill>
                <a:latin typeface="Verdana Pro"/>
                <a:ea typeface="Verdana Pro"/>
                <a:cs typeface="Verdana Pro"/>
                <a:sym typeface="Verdana Pro"/>
              </a:rPr>
              <a:t> une place dans les enseignements, les actions et les espaces de vie. </a:t>
            </a:r>
          </a:p>
          <a:p>
            <a:pPr algn="l">
              <a:lnSpc>
                <a:spcPts val="3559"/>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Faire des établissements des espaces innovants répondant aux </a:t>
            </a:r>
            <a:r>
              <a:rPr lang="fr-FR" sz="3042" b="1" noProof="0">
                <a:solidFill>
                  <a:srgbClr val="28457E"/>
                </a:solidFill>
                <a:latin typeface="Verdana Pro"/>
                <a:ea typeface="Verdana Pro"/>
                <a:cs typeface="Verdana Pro"/>
                <a:sym typeface="Verdana Pro"/>
              </a:rPr>
              <a:t>défis sociétaux</a:t>
            </a:r>
            <a:r>
              <a:rPr lang="fr-FR" sz="3042" noProof="0">
                <a:solidFill>
                  <a:srgbClr val="28457E"/>
                </a:solidFill>
                <a:latin typeface="Verdana Pro"/>
                <a:ea typeface="Verdana Pro"/>
                <a:cs typeface="Verdana Pro"/>
                <a:sym typeface="Verdana Pro"/>
              </a:rPr>
              <a:t> et </a:t>
            </a:r>
            <a:r>
              <a:rPr lang="fr-FR" sz="3042" b="1" noProof="0">
                <a:solidFill>
                  <a:srgbClr val="28457E"/>
                </a:solidFill>
                <a:latin typeface="Verdana Pro"/>
                <a:ea typeface="Verdana Pro"/>
                <a:cs typeface="Verdana Pro"/>
                <a:sym typeface="Verdana Pro"/>
              </a:rPr>
              <a:t>environnementaux</a:t>
            </a:r>
            <a:r>
              <a:rPr lang="fr-FR" sz="3042" noProof="0">
                <a:solidFill>
                  <a:srgbClr val="28457E"/>
                </a:solidFill>
                <a:latin typeface="Verdana Pro"/>
                <a:ea typeface="Verdana Pro"/>
                <a:cs typeface="Verdana Pro"/>
                <a:sym typeface="Verdana Pro"/>
              </a:rPr>
              <a:t>. </a:t>
            </a:r>
          </a:p>
          <a:p>
            <a:pPr algn="l">
              <a:lnSpc>
                <a:spcPts val="3559"/>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Permettre à chaque jeune d'agir en </a:t>
            </a:r>
            <a:r>
              <a:rPr lang="fr-FR" sz="3042" b="1" noProof="0">
                <a:solidFill>
                  <a:srgbClr val="28457E"/>
                </a:solidFill>
                <a:latin typeface="Verdana Pro"/>
                <a:ea typeface="Verdana Pro"/>
                <a:cs typeface="Verdana Pro"/>
                <a:sym typeface="Verdana Pro"/>
              </a:rPr>
              <a:t>citoyen responsable</a:t>
            </a:r>
            <a:r>
              <a:rPr lang="fr-FR" sz="3042" noProof="0">
                <a:solidFill>
                  <a:srgbClr val="28457E"/>
                </a:solidFill>
                <a:latin typeface="Verdana Pro"/>
                <a:ea typeface="Verdana Pro"/>
                <a:cs typeface="Verdana Pro"/>
                <a:sym typeface="Verdana Pro"/>
              </a:rPr>
              <a:t>.</a:t>
            </a:r>
          </a:p>
          <a:p>
            <a:pPr algn="l">
              <a:lnSpc>
                <a:spcPts val="3559"/>
              </a:lnSpc>
            </a:pPr>
            <a:endParaRPr lang="fr-FR" sz="3042" noProof="0">
              <a:solidFill>
                <a:srgbClr val="28457E"/>
              </a:solidFill>
              <a:latin typeface="Verdana Pro"/>
              <a:ea typeface="Verdana Pro"/>
              <a:cs typeface="Verdana Pro"/>
              <a:sym typeface="Verdana Pro"/>
            </a:endParaRPr>
          </a:p>
          <a:p>
            <a:pPr marL="656900" lvl="1" indent="-328450" algn="l">
              <a:lnSpc>
                <a:spcPts val="3559"/>
              </a:lnSpc>
              <a:buFont typeface="Arial"/>
              <a:buChar char="•"/>
            </a:pPr>
            <a:r>
              <a:rPr lang="fr-FR" sz="3042" noProof="0">
                <a:solidFill>
                  <a:srgbClr val="28457E"/>
                </a:solidFill>
                <a:latin typeface="Verdana Pro"/>
                <a:ea typeface="Verdana Pro"/>
                <a:cs typeface="Verdana Pro"/>
                <a:sym typeface="Verdana Pro"/>
              </a:rPr>
              <a:t>S'engager à ce que chaque jeune puisse prendre part à des </a:t>
            </a:r>
            <a:r>
              <a:rPr lang="fr-FR" sz="3042" b="1" noProof="0">
                <a:solidFill>
                  <a:srgbClr val="28457E"/>
                </a:solidFill>
                <a:latin typeface="Verdana Pro"/>
                <a:ea typeface="Verdana Pro"/>
                <a:cs typeface="Verdana Pro"/>
                <a:sym typeface="Verdana Pro"/>
              </a:rPr>
              <a:t>actions</a:t>
            </a:r>
            <a:r>
              <a:rPr lang="fr-FR" sz="3042" noProof="0">
                <a:solidFill>
                  <a:srgbClr val="28457E"/>
                </a:solidFill>
                <a:latin typeface="Verdana Pro"/>
                <a:ea typeface="Verdana Pro"/>
                <a:cs typeface="Verdana Pro"/>
                <a:sym typeface="Verdana Pro"/>
              </a:rPr>
              <a:t>  </a:t>
            </a:r>
            <a:r>
              <a:rPr lang="fr-FR" sz="3042" b="1" noProof="0">
                <a:solidFill>
                  <a:srgbClr val="28457E"/>
                </a:solidFill>
                <a:latin typeface="Verdana Pro"/>
                <a:ea typeface="Verdana Pro"/>
                <a:cs typeface="Verdana Pro"/>
                <a:sym typeface="Verdana Pro"/>
              </a:rPr>
              <a:t>d'ouverture à l'Europe et à l'international</a:t>
            </a:r>
            <a:r>
              <a:rPr lang="fr-FR" sz="3042" noProof="0">
                <a:solidFill>
                  <a:srgbClr val="28457E"/>
                </a:solidFill>
                <a:latin typeface="Verdana Pro"/>
                <a:ea typeface="Verdana Pro"/>
                <a:cs typeface="Verdana Pro"/>
                <a:sym typeface="Verdana Pro"/>
              </a:rPr>
              <a:t>.</a:t>
            </a:r>
          </a:p>
          <a:p>
            <a:pPr algn="l">
              <a:lnSpc>
                <a:spcPts val="3559"/>
              </a:lnSpc>
            </a:pPr>
            <a:endParaRPr lang="fr-FR" sz="3042" noProof="0">
              <a:solidFill>
                <a:srgbClr val="28457E"/>
              </a:solidFill>
              <a:latin typeface="Verdana Pro"/>
              <a:ea typeface="Verdana Pro"/>
              <a:cs typeface="Verdana Pro"/>
              <a:sym typeface="Verdana Pro"/>
            </a:endParaRPr>
          </a:p>
        </p:txBody>
      </p:sp>
      <p:sp>
        <p:nvSpPr>
          <p:cNvPr id="43" name="TextBox 43"/>
          <p:cNvSpPr txBox="1"/>
          <p:nvPr/>
        </p:nvSpPr>
        <p:spPr>
          <a:xfrm>
            <a:off x="12657795" y="9483723"/>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Et vos actions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7784854" y="-59302"/>
            <a:ext cx="10503146" cy="10405605"/>
          </a:xfrm>
          <a:custGeom>
            <a:avLst/>
            <a:gdLst/>
            <a:ahLst/>
            <a:cxnLst/>
            <a:rect l="l" t="t" r="r" b="b"/>
            <a:pathLst>
              <a:path w="10503146" h="10405605">
                <a:moveTo>
                  <a:pt x="0" y="0"/>
                </a:moveTo>
                <a:lnTo>
                  <a:pt x="10503146" y="0"/>
                </a:lnTo>
                <a:lnTo>
                  <a:pt x="10503146" y="10405604"/>
                </a:lnTo>
                <a:lnTo>
                  <a:pt x="0" y="10405604"/>
                </a:lnTo>
                <a:lnTo>
                  <a:pt x="0" y="0"/>
                </a:lnTo>
                <a:close/>
              </a:path>
            </a:pathLst>
          </a:custGeom>
          <a:blipFill>
            <a:blip r:embed="rId2"/>
            <a:stretch>
              <a:fillRect t="-25453" b="-17214"/>
            </a:stretch>
          </a:blipFill>
        </p:spPr>
        <p:txBody>
          <a:bodyPr/>
          <a:lstStyle/>
          <a:p>
            <a:endParaRPr lang="fr-FR" noProof="0"/>
          </a:p>
        </p:txBody>
      </p:sp>
      <p:sp>
        <p:nvSpPr>
          <p:cNvPr id="3" name="TextBox 3"/>
          <p:cNvSpPr txBox="1"/>
          <p:nvPr/>
        </p:nvSpPr>
        <p:spPr>
          <a:xfrm>
            <a:off x="0" y="399797"/>
            <a:ext cx="8649454" cy="2602038"/>
          </a:xfrm>
          <a:prstGeom prst="rect">
            <a:avLst/>
          </a:prstGeom>
        </p:spPr>
        <p:txBody>
          <a:bodyPr lIns="0" tIns="0" rIns="0" bIns="0" rtlCol="0" anchor="t">
            <a:spAutoFit/>
          </a:bodyPr>
          <a:lstStyle/>
          <a:p>
            <a:pPr algn="ctr">
              <a:lnSpc>
                <a:spcPts val="6868"/>
              </a:lnSpc>
            </a:pPr>
            <a:r>
              <a:rPr lang="fr-FR" sz="5921" noProof="0">
                <a:solidFill>
                  <a:srgbClr val="8A428C"/>
                </a:solidFill>
                <a:latin typeface="Playlist Script"/>
                <a:ea typeface="Playlist Script"/>
                <a:cs typeface="Playlist Script"/>
                <a:sym typeface="Playlist Script"/>
              </a:rPr>
              <a:t>L’Enseignement </a:t>
            </a:r>
          </a:p>
          <a:p>
            <a:pPr algn="ctr">
              <a:lnSpc>
                <a:spcPts val="6868"/>
              </a:lnSpc>
            </a:pPr>
            <a:r>
              <a:rPr lang="fr-FR" sz="5921" noProof="0">
                <a:solidFill>
                  <a:srgbClr val="8A428C"/>
                </a:solidFill>
                <a:latin typeface="Playlist Script"/>
                <a:ea typeface="Playlist Script"/>
                <a:cs typeface="Playlist Script"/>
                <a:sym typeface="Playlist Script"/>
              </a:rPr>
              <a:t>Catholique</a:t>
            </a:r>
          </a:p>
          <a:p>
            <a:pPr algn="ctr">
              <a:lnSpc>
                <a:spcPts val="6868"/>
              </a:lnSpc>
            </a:pPr>
            <a:r>
              <a:rPr lang="fr-FR" sz="5921" noProof="0">
                <a:solidFill>
                  <a:srgbClr val="8A428C"/>
                </a:solidFill>
                <a:latin typeface="Playlist Script"/>
                <a:ea typeface="Playlist Script"/>
                <a:cs typeface="Playlist Script"/>
                <a:sym typeface="Playlist Script"/>
              </a:rPr>
              <a:t>du Finistère c’est :</a:t>
            </a:r>
          </a:p>
        </p:txBody>
      </p:sp>
      <p:sp>
        <p:nvSpPr>
          <p:cNvPr id="4" name="TextBox 4"/>
          <p:cNvSpPr txBox="1"/>
          <p:nvPr/>
        </p:nvSpPr>
        <p:spPr>
          <a:xfrm>
            <a:off x="607030" y="3391350"/>
            <a:ext cx="7546831" cy="6681436"/>
          </a:xfrm>
          <a:prstGeom prst="rect">
            <a:avLst/>
          </a:prstGeom>
        </p:spPr>
        <p:txBody>
          <a:bodyPr lIns="0" tIns="0" rIns="0" bIns="0" rtlCol="0" anchor="t">
            <a:spAutoFit/>
          </a:bodyPr>
          <a:lstStyle/>
          <a:p>
            <a:pPr algn="ctr">
              <a:lnSpc>
                <a:spcPts val="5201"/>
              </a:lnSpc>
            </a:pPr>
            <a:r>
              <a:rPr lang="fr-FR" sz="3715" b="1" noProof="0">
                <a:solidFill>
                  <a:srgbClr val="FFFFFF"/>
                </a:solidFill>
                <a:latin typeface="Verdana Pro Bold"/>
                <a:ea typeface="Verdana Pro Bold"/>
                <a:cs typeface="Verdana Pro Bold"/>
                <a:sym typeface="Verdana Pro Bold"/>
              </a:rPr>
              <a:t>+ de </a:t>
            </a:r>
            <a:r>
              <a:rPr lang="fr-FR" sz="3715" b="1" noProof="0">
                <a:solidFill>
                  <a:srgbClr val="AA2AAE"/>
                </a:solidFill>
                <a:latin typeface="Verdana Pro Bold"/>
                <a:ea typeface="Verdana Pro Bold"/>
                <a:cs typeface="Verdana Pro Bold"/>
                <a:sym typeface="Verdana Pro Bold"/>
              </a:rPr>
              <a:t>60 000</a:t>
            </a:r>
            <a:r>
              <a:rPr lang="fr-FR" sz="3715" b="1" noProof="0">
                <a:solidFill>
                  <a:srgbClr val="01CCFA"/>
                </a:solidFill>
                <a:latin typeface="Verdana Pro Bold"/>
                <a:ea typeface="Verdana Pro Bold"/>
                <a:cs typeface="Verdana Pro Bold"/>
                <a:sym typeface="Verdana Pro Bold"/>
              </a:rPr>
              <a:t> </a:t>
            </a:r>
            <a:r>
              <a:rPr lang="fr-FR" sz="3715" b="1" noProof="0">
                <a:solidFill>
                  <a:srgbClr val="FFFFFF"/>
                </a:solidFill>
                <a:latin typeface="Verdana Pro Bold"/>
                <a:ea typeface="Verdana Pro Bold"/>
                <a:cs typeface="Verdana Pro Bold"/>
                <a:sym typeface="Verdana Pro Bold"/>
              </a:rPr>
              <a:t>élèves</a:t>
            </a:r>
          </a:p>
          <a:p>
            <a:pPr algn="ctr">
              <a:lnSpc>
                <a:spcPts val="2080"/>
              </a:lnSpc>
            </a:pPr>
            <a:endParaRPr lang="fr-FR" sz="3715" b="1" noProof="0">
              <a:solidFill>
                <a:srgbClr val="FFFFFF"/>
              </a:solidFill>
              <a:latin typeface="Verdana Pro Bold"/>
              <a:ea typeface="Verdana Pro Bold"/>
              <a:cs typeface="Verdana Pro Bold"/>
              <a:sym typeface="Verdana Pro Bold"/>
            </a:endParaRPr>
          </a:p>
          <a:p>
            <a:pPr algn="ctr">
              <a:lnSpc>
                <a:spcPts val="5201"/>
              </a:lnSpc>
            </a:pPr>
            <a:r>
              <a:rPr lang="fr-FR" sz="3715" b="1" noProof="0">
                <a:solidFill>
                  <a:srgbClr val="FFFFFF"/>
                </a:solidFill>
                <a:latin typeface="Verdana Pro Bold"/>
                <a:ea typeface="Verdana Pro Bold"/>
                <a:cs typeface="Verdana Pro Bold"/>
                <a:sym typeface="Verdana Pro Bold"/>
              </a:rPr>
              <a:t>+ de </a:t>
            </a:r>
            <a:r>
              <a:rPr lang="fr-FR" sz="3715" b="1" noProof="0">
                <a:solidFill>
                  <a:srgbClr val="AA2AAE"/>
                </a:solidFill>
                <a:latin typeface="Verdana Pro Bold"/>
                <a:ea typeface="Verdana Pro Bold"/>
                <a:cs typeface="Verdana Pro Bold"/>
                <a:sym typeface="Verdana Pro Bold"/>
              </a:rPr>
              <a:t>270 </a:t>
            </a:r>
            <a:r>
              <a:rPr lang="fr-FR" sz="3715" b="1" noProof="0">
                <a:solidFill>
                  <a:srgbClr val="FFFFFF"/>
                </a:solidFill>
                <a:latin typeface="Verdana Pro Bold"/>
                <a:ea typeface="Verdana Pro Bold"/>
                <a:cs typeface="Verdana Pro Bold"/>
                <a:sym typeface="Verdana Pro Bold"/>
              </a:rPr>
              <a:t>établissements</a:t>
            </a:r>
          </a:p>
          <a:p>
            <a:pPr algn="ctr">
              <a:lnSpc>
                <a:spcPts val="5201"/>
              </a:lnSpc>
            </a:pPr>
            <a:r>
              <a:rPr lang="fr-FR" sz="3715" b="1" noProof="0">
                <a:solidFill>
                  <a:srgbClr val="FFFFFF"/>
                </a:solidFill>
                <a:latin typeface="Verdana Pro Bold"/>
                <a:ea typeface="Verdana Pro Bold"/>
                <a:cs typeface="Verdana Pro Bold"/>
                <a:sym typeface="Verdana Pro Bold"/>
              </a:rPr>
              <a:t>dans + de</a:t>
            </a:r>
            <a:r>
              <a:rPr lang="fr-FR" sz="3715" b="1" noProof="0">
                <a:solidFill>
                  <a:srgbClr val="302B63"/>
                </a:solidFill>
                <a:latin typeface="Verdana Pro Bold"/>
                <a:ea typeface="Verdana Pro Bold"/>
                <a:cs typeface="Verdana Pro Bold"/>
                <a:sym typeface="Verdana Pro Bold"/>
              </a:rPr>
              <a:t> </a:t>
            </a:r>
            <a:r>
              <a:rPr lang="fr-FR" sz="3715" b="1" noProof="0">
                <a:solidFill>
                  <a:srgbClr val="AA2AAE"/>
                </a:solidFill>
                <a:latin typeface="Verdana Pro Bold"/>
                <a:ea typeface="Verdana Pro Bold"/>
                <a:cs typeface="Verdana Pro Bold"/>
                <a:sym typeface="Verdana Pro Bold"/>
              </a:rPr>
              <a:t>140</a:t>
            </a:r>
            <a:r>
              <a:rPr lang="fr-FR" sz="3715" b="1" noProof="0">
                <a:solidFill>
                  <a:srgbClr val="302B63"/>
                </a:solidFill>
                <a:latin typeface="Verdana Pro Bold"/>
                <a:ea typeface="Verdana Pro Bold"/>
                <a:cs typeface="Verdana Pro Bold"/>
                <a:sym typeface="Verdana Pro Bold"/>
              </a:rPr>
              <a:t> </a:t>
            </a:r>
            <a:r>
              <a:rPr lang="fr-FR" sz="3715" b="1" noProof="0">
                <a:solidFill>
                  <a:srgbClr val="FFFFFF"/>
                </a:solidFill>
                <a:latin typeface="Verdana Pro Bold"/>
                <a:ea typeface="Verdana Pro Bold"/>
                <a:cs typeface="Verdana Pro Bold"/>
                <a:sym typeface="Verdana Pro Bold"/>
              </a:rPr>
              <a:t>communes </a:t>
            </a:r>
          </a:p>
          <a:p>
            <a:pPr algn="ctr">
              <a:lnSpc>
                <a:spcPts val="2080"/>
              </a:lnSpc>
            </a:pPr>
            <a:endParaRPr lang="fr-FR" sz="3715" b="1" noProof="0">
              <a:solidFill>
                <a:srgbClr val="FFFFFF"/>
              </a:solidFill>
              <a:latin typeface="Verdana Pro Bold"/>
              <a:ea typeface="Verdana Pro Bold"/>
              <a:cs typeface="Verdana Pro Bold"/>
              <a:sym typeface="Verdana Pro Bold"/>
            </a:endParaRPr>
          </a:p>
          <a:p>
            <a:pPr algn="ctr">
              <a:lnSpc>
                <a:spcPts val="5201"/>
              </a:lnSpc>
            </a:pPr>
            <a:r>
              <a:rPr lang="fr-FR" sz="3715" b="1" noProof="0">
                <a:solidFill>
                  <a:srgbClr val="FFFFFF"/>
                </a:solidFill>
                <a:latin typeface="Verdana Pro Bold"/>
                <a:ea typeface="Verdana Pro Bold"/>
                <a:cs typeface="Verdana Pro Bold"/>
                <a:sym typeface="Verdana Pro Bold"/>
              </a:rPr>
              <a:t>+ de </a:t>
            </a:r>
            <a:r>
              <a:rPr lang="fr-FR" sz="3715" b="1" noProof="0">
                <a:solidFill>
                  <a:srgbClr val="AA2AAE"/>
                </a:solidFill>
                <a:latin typeface="Verdana Pro Bold"/>
                <a:ea typeface="Verdana Pro Bold"/>
                <a:cs typeface="Verdana Pro Bold"/>
                <a:sym typeface="Verdana Pro Bold"/>
              </a:rPr>
              <a:t>40%</a:t>
            </a:r>
            <a:r>
              <a:rPr lang="fr-FR" sz="3715" b="1" noProof="0">
                <a:solidFill>
                  <a:srgbClr val="302B63"/>
                </a:solidFill>
                <a:latin typeface="Verdana Pro Bold"/>
                <a:ea typeface="Verdana Pro Bold"/>
                <a:cs typeface="Verdana Pro Bold"/>
                <a:sym typeface="Verdana Pro Bold"/>
              </a:rPr>
              <a:t> </a:t>
            </a:r>
            <a:r>
              <a:rPr lang="fr-FR" sz="3715" b="1" noProof="0">
                <a:solidFill>
                  <a:srgbClr val="FFFFFF"/>
                </a:solidFill>
                <a:latin typeface="Verdana Pro Bold"/>
                <a:ea typeface="Verdana Pro Bold"/>
                <a:cs typeface="Verdana Pro Bold"/>
                <a:sym typeface="Verdana Pro Bold"/>
              </a:rPr>
              <a:t>des enfants </a:t>
            </a:r>
          </a:p>
          <a:p>
            <a:pPr algn="ctr">
              <a:lnSpc>
                <a:spcPts val="5201"/>
              </a:lnSpc>
            </a:pPr>
            <a:r>
              <a:rPr lang="fr-FR" sz="3715" b="1" noProof="0">
                <a:solidFill>
                  <a:srgbClr val="FFFFFF"/>
                </a:solidFill>
                <a:latin typeface="Verdana Pro Bold"/>
                <a:ea typeface="Verdana Pro Bold"/>
                <a:cs typeface="Verdana Pro Bold"/>
                <a:sym typeface="Verdana Pro Bold"/>
              </a:rPr>
              <a:t>et des jeunes </a:t>
            </a:r>
          </a:p>
          <a:p>
            <a:pPr algn="ctr">
              <a:lnSpc>
                <a:spcPts val="5201"/>
              </a:lnSpc>
            </a:pPr>
            <a:r>
              <a:rPr lang="fr-FR" sz="3715" b="1" noProof="0">
                <a:solidFill>
                  <a:srgbClr val="FFFFFF"/>
                </a:solidFill>
                <a:latin typeface="Verdana Pro Bold"/>
                <a:ea typeface="Verdana Pro Bold"/>
                <a:cs typeface="Verdana Pro Bold"/>
                <a:sym typeface="Verdana Pro Bold"/>
              </a:rPr>
              <a:t>Finistériens scolarisés</a:t>
            </a:r>
          </a:p>
          <a:p>
            <a:pPr algn="ctr">
              <a:lnSpc>
                <a:spcPts val="2080"/>
              </a:lnSpc>
            </a:pPr>
            <a:endParaRPr lang="fr-FR" sz="3715" b="1" noProof="0">
              <a:solidFill>
                <a:srgbClr val="FFFFFF"/>
              </a:solidFill>
              <a:latin typeface="Verdana Pro Bold"/>
              <a:ea typeface="Verdana Pro Bold"/>
              <a:cs typeface="Verdana Pro Bold"/>
              <a:sym typeface="Verdana Pro Bold"/>
            </a:endParaRPr>
          </a:p>
          <a:p>
            <a:pPr algn="ctr">
              <a:lnSpc>
                <a:spcPts val="5201"/>
              </a:lnSpc>
            </a:pPr>
            <a:r>
              <a:rPr lang="fr-FR" sz="3715" b="1" noProof="0">
                <a:solidFill>
                  <a:srgbClr val="FFFFFF"/>
                </a:solidFill>
                <a:latin typeface="Verdana Pro Bold"/>
                <a:ea typeface="Verdana Pro Bold"/>
                <a:cs typeface="Verdana Pro Bold"/>
                <a:sym typeface="Verdana Pro Bold"/>
              </a:rPr>
              <a:t>+ de</a:t>
            </a:r>
            <a:r>
              <a:rPr lang="fr-FR" sz="3715" b="1" noProof="0">
                <a:solidFill>
                  <a:srgbClr val="AA2AAE"/>
                </a:solidFill>
                <a:latin typeface="Verdana Pro Bold"/>
                <a:ea typeface="Verdana Pro Bold"/>
                <a:cs typeface="Verdana Pro Bold"/>
                <a:sym typeface="Verdana Pro Bold"/>
              </a:rPr>
              <a:t> 6 000</a:t>
            </a:r>
            <a:r>
              <a:rPr lang="fr-FR" sz="3715" b="1" noProof="0">
                <a:solidFill>
                  <a:srgbClr val="FFFFFF"/>
                </a:solidFill>
                <a:latin typeface="Verdana Pro Bold"/>
                <a:ea typeface="Verdana Pro Bold"/>
                <a:cs typeface="Verdana Pro Bold"/>
                <a:sym typeface="Verdana Pro Bold"/>
              </a:rPr>
              <a:t> enseignants et personnels au service de nos établissements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D5EEF6">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5226745"/>
            <a:ext cx="16230600" cy="4272992"/>
          </a:xfrm>
          <a:prstGeom prst="rect">
            <a:avLst/>
          </a:prstGeom>
        </p:spPr>
        <p:txBody>
          <a:bodyPr lIns="0" tIns="0" rIns="0" bIns="0" rtlCol="0" anchor="t">
            <a:spAutoFit/>
          </a:bodyPr>
          <a:lstStyle/>
          <a:p>
            <a:pPr marL="1164265" lvl="1" indent="-582132" algn="l">
              <a:lnSpc>
                <a:spcPts val="7549"/>
              </a:lnSpc>
              <a:buFont typeface="Arial"/>
              <a:buChar char="•"/>
            </a:pPr>
            <a:r>
              <a:rPr lang="fr-FR" sz="5392" b="1" noProof="0">
                <a:solidFill>
                  <a:srgbClr val="FEFEFF"/>
                </a:solidFill>
                <a:latin typeface="Verdana Pro Bold"/>
                <a:ea typeface="Verdana Pro Bold"/>
                <a:cs typeface="Verdana Pro Bold"/>
                <a:sym typeface="Verdana Pro Bold"/>
              </a:rPr>
              <a:t>Dans l’Évangile, source de tout projet d’établissement</a:t>
            </a:r>
          </a:p>
          <a:p>
            <a:pPr marL="349301" lvl="1" indent="-174650" algn="l">
              <a:lnSpc>
                <a:spcPts val="2265"/>
              </a:lnSpc>
              <a:buFont typeface="Arial"/>
              <a:buChar char="•"/>
            </a:pPr>
            <a:endParaRPr lang="fr-FR" sz="5392" b="1" noProof="0">
              <a:solidFill>
                <a:srgbClr val="FEFEFF"/>
              </a:solidFill>
              <a:latin typeface="Verdana Pro Bold"/>
              <a:ea typeface="Verdana Pro Bold"/>
              <a:cs typeface="Verdana Pro Bold"/>
              <a:sym typeface="Verdana Pro Bold"/>
            </a:endParaRPr>
          </a:p>
          <a:p>
            <a:pPr marL="1164265" lvl="1" indent="-582132" algn="l">
              <a:lnSpc>
                <a:spcPts val="7549"/>
              </a:lnSpc>
              <a:buFont typeface="Arial"/>
              <a:buChar char="•"/>
            </a:pPr>
            <a:r>
              <a:rPr lang="fr-FR" sz="5392" b="1" noProof="0">
                <a:solidFill>
                  <a:srgbClr val="FEFEFF"/>
                </a:solidFill>
                <a:latin typeface="Verdana Pro Bold"/>
                <a:ea typeface="Verdana Pro Bold"/>
                <a:cs typeface="Verdana Pro Bold"/>
                <a:sym typeface="Verdana Pro Bold"/>
              </a:rPr>
              <a:t>Dans une histoire tournée vers l’avenir</a:t>
            </a:r>
          </a:p>
          <a:p>
            <a:pPr marL="349286" lvl="1" indent="-174643" algn="l">
              <a:lnSpc>
                <a:spcPts val="2264"/>
              </a:lnSpc>
              <a:buFont typeface="Arial"/>
              <a:buChar char="•"/>
            </a:pPr>
            <a:endParaRPr lang="fr-FR" sz="5392" b="1" noProof="0">
              <a:solidFill>
                <a:srgbClr val="FEFEFF"/>
              </a:solidFill>
              <a:latin typeface="Verdana Pro Bold"/>
              <a:ea typeface="Verdana Pro Bold"/>
              <a:cs typeface="Verdana Pro Bold"/>
              <a:sym typeface="Verdana Pro Bold"/>
            </a:endParaRPr>
          </a:p>
          <a:p>
            <a:pPr marL="1164265" lvl="1" indent="-582132" algn="l">
              <a:lnSpc>
                <a:spcPts val="7549"/>
              </a:lnSpc>
              <a:buFont typeface="Arial"/>
              <a:buChar char="•"/>
            </a:pPr>
            <a:r>
              <a:rPr lang="fr-FR" sz="5392" b="1" noProof="0">
                <a:solidFill>
                  <a:srgbClr val="FEFEFF"/>
                </a:solidFill>
                <a:latin typeface="Verdana Pro Bold"/>
                <a:ea typeface="Verdana Pro Bold"/>
                <a:cs typeface="Verdana Pro Bold"/>
                <a:sym typeface="Verdana Pro Bold"/>
              </a:rPr>
              <a:t>Dans un territoire </a:t>
            </a:r>
          </a:p>
        </p:txBody>
      </p:sp>
      <p:sp>
        <p:nvSpPr>
          <p:cNvPr id="3" name="TextBox 3"/>
          <p:cNvSpPr txBox="1"/>
          <p:nvPr/>
        </p:nvSpPr>
        <p:spPr>
          <a:xfrm>
            <a:off x="1028700" y="2452276"/>
            <a:ext cx="16230600" cy="2583015"/>
          </a:xfrm>
          <a:prstGeom prst="rect">
            <a:avLst/>
          </a:prstGeom>
        </p:spPr>
        <p:txBody>
          <a:bodyPr lIns="0" tIns="0" rIns="0" bIns="0" rtlCol="0" anchor="t">
            <a:spAutoFit/>
          </a:bodyPr>
          <a:lstStyle/>
          <a:p>
            <a:pPr algn="ctr">
              <a:spcBef>
                <a:spcPct val="0"/>
              </a:spcBef>
            </a:pPr>
            <a:r>
              <a:rPr lang="fr-FR" sz="5595" noProof="0">
                <a:solidFill>
                  <a:srgbClr val="FEFEFF"/>
                </a:solidFill>
                <a:latin typeface="Verdana Pro"/>
                <a:ea typeface="Verdana Pro"/>
                <a:cs typeface="Verdana Pro"/>
                <a:sym typeface="Verdana Pro"/>
              </a:rPr>
              <a:t>Les établissements de l’Enseignement Catholique du Finistère forment un réseau qui s’ancre : </a:t>
            </a:r>
          </a:p>
        </p:txBody>
      </p:sp>
      <p:sp>
        <p:nvSpPr>
          <p:cNvPr id="4" name="TextBox 4"/>
          <p:cNvSpPr txBox="1"/>
          <p:nvPr/>
        </p:nvSpPr>
        <p:spPr>
          <a:xfrm>
            <a:off x="720769" y="319785"/>
            <a:ext cx="16936722" cy="470527"/>
          </a:xfrm>
          <a:prstGeom prst="rect">
            <a:avLst/>
          </a:prstGeom>
        </p:spPr>
        <p:txBody>
          <a:bodyPr lIns="0" tIns="0" rIns="0" bIns="0" rtlCol="0" anchor="t">
            <a:spAutoFit/>
          </a:bodyPr>
          <a:lstStyle/>
          <a:p>
            <a:pPr marL="0" lvl="0" indent="0" algn="ctr">
              <a:lnSpc>
                <a:spcPts val="3353"/>
              </a:lnSpc>
              <a:spcBef>
                <a:spcPct val="0"/>
              </a:spcBef>
            </a:pPr>
            <a:r>
              <a:rPr lang="fr-FR" sz="3854" noProof="0">
                <a:solidFill>
                  <a:srgbClr val="8A428C"/>
                </a:solidFill>
                <a:latin typeface="Lovelo"/>
                <a:ea typeface="Lovelo"/>
                <a:cs typeface="Lovelo"/>
                <a:sym typeface="Lovelo"/>
              </a:rPr>
              <a:t>Les orientations de l’enseignement catholique du Finistère</a:t>
            </a:r>
          </a:p>
        </p:txBody>
      </p:sp>
      <p:sp>
        <p:nvSpPr>
          <p:cNvPr id="5" name="Freeform 5"/>
          <p:cNvSpPr/>
          <p:nvPr/>
        </p:nvSpPr>
        <p:spPr>
          <a:xfrm>
            <a:off x="6822946" y="790311"/>
            <a:ext cx="4642107" cy="1647948"/>
          </a:xfrm>
          <a:custGeom>
            <a:avLst/>
            <a:gdLst/>
            <a:ahLst/>
            <a:cxnLst/>
            <a:rect l="l" t="t" r="r" b="b"/>
            <a:pathLst>
              <a:path w="4642107" h="1647948">
                <a:moveTo>
                  <a:pt x="0" y="0"/>
                </a:moveTo>
                <a:lnTo>
                  <a:pt x="4642108" y="0"/>
                </a:lnTo>
                <a:lnTo>
                  <a:pt x="4642108" y="1647949"/>
                </a:lnTo>
                <a:lnTo>
                  <a:pt x="0" y="1647949"/>
                </a:lnTo>
                <a:lnTo>
                  <a:pt x="0" y="0"/>
                </a:lnTo>
                <a:close/>
              </a:path>
            </a:pathLst>
          </a:custGeom>
          <a:blipFill>
            <a:blip r:embed="rId2"/>
            <a:stretch>
              <a:fillRect/>
            </a:stretch>
          </a:blipFill>
        </p:spPr>
        <p:txBody>
          <a:bodyPr/>
          <a:lstStyle/>
          <a:p>
            <a:endParaRPr lang="fr-FR" noProof="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16200000">
            <a:off x="879899" y="3308494"/>
            <a:ext cx="709244" cy="709244"/>
          </a:xfrm>
          <a:custGeom>
            <a:avLst/>
            <a:gdLst/>
            <a:ahLst/>
            <a:cxnLst/>
            <a:rect l="l" t="t" r="r" b="b"/>
            <a:pathLst>
              <a:path w="709244" h="709244">
                <a:moveTo>
                  <a:pt x="0" y="0"/>
                </a:moveTo>
                <a:lnTo>
                  <a:pt x="709244" y="0"/>
                </a:lnTo>
                <a:lnTo>
                  <a:pt x="709244" y="709243"/>
                </a:lnTo>
                <a:lnTo>
                  <a:pt x="0" y="7092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3" name="Freeform 3"/>
          <p:cNvSpPr/>
          <p:nvPr/>
        </p:nvSpPr>
        <p:spPr>
          <a:xfrm rot="16200000">
            <a:off x="879899" y="5454167"/>
            <a:ext cx="721175" cy="721175"/>
          </a:xfrm>
          <a:custGeom>
            <a:avLst/>
            <a:gdLst/>
            <a:ahLst/>
            <a:cxnLst/>
            <a:rect l="l" t="t" r="r" b="b"/>
            <a:pathLst>
              <a:path w="721175" h="721175">
                <a:moveTo>
                  <a:pt x="0" y="0"/>
                </a:moveTo>
                <a:lnTo>
                  <a:pt x="721175" y="0"/>
                </a:lnTo>
                <a:lnTo>
                  <a:pt x="721175" y="721175"/>
                </a:lnTo>
                <a:lnTo>
                  <a:pt x="0" y="72117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4" name="TextBox 4"/>
          <p:cNvSpPr txBox="1"/>
          <p:nvPr/>
        </p:nvSpPr>
        <p:spPr>
          <a:xfrm>
            <a:off x="1109202" y="5524500"/>
            <a:ext cx="262398" cy="545308"/>
          </a:xfrm>
          <a:prstGeom prst="rect">
            <a:avLst/>
          </a:prstGeom>
        </p:spPr>
        <p:txBody>
          <a:bodyPr lIns="0" tIns="0" rIns="0" bIns="0" rtlCol="0" anchor="t">
            <a:spAutoFit/>
          </a:bodyPr>
          <a:lstStyle/>
          <a:p>
            <a:pPr algn="ctr">
              <a:lnSpc>
                <a:spcPts val="4549"/>
              </a:lnSpc>
            </a:pPr>
            <a:r>
              <a:rPr lang="fr-FR" sz="3249" noProof="0">
                <a:solidFill>
                  <a:srgbClr val="8A428C"/>
                </a:solidFill>
                <a:latin typeface="Verdana Pro"/>
                <a:ea typeface="Verdana Pro"/>
                <a:cs typeface="Verdana Pro"/>
                <a:sym typeface="Verdana Pro"/>
              </a:rPr>
              <a:t>2</a:t>
            </a:r>
          </a:p>
        </p:txBody>
      </p:sp>
      <p:sp>
        <p:nvSpPr>
          <p:cNvPr id="5" name="TextBox 5"/>
          <p:cNvSpPr txBox="1"/>
          <p:nvPr/>
        </p:nvSpPr>
        <p:spPr>
          <a:xfrm>
            <a:off x="1601074" y="5191125"/>
            <a:ext cx="7542926" cy="1312545"/>
          </a:xfrm>
          <a:prstGeom prst="rect">
            <a:avLst/>
          </a:prstGeom>
        </p:spPr>
        <p:txBody>
          <a:bodyPr lIns="0" tIns="0" rIns="0" bIns="0" rtlCol="0" anchor="t">
            <a:spAutoFit/>
          </a:bodyPr>
          <a:lstStyle/>
          <a:p>
            <a:pPr algn="ctr">
              <a:lnSpc>
                <a:spcPts val="2550"/>
              </a:lnSpc>
            </a:pPr>
            <a:r>
              <a:rPr lang="fr-FR" sz="2550" b="1" noProof="0">
                <a:solidFill>
                  <a:srgbClr val="FFFFFF"/>
                </a:solidFill>
                <a:latin typeface="Verdana Pro Bold"/>
                <a:ea typeface="Verdana Pro Bold"/>
                <a:cs typeface="Verdana Pro Bold"/>
                <a:sym typeface="Verdana Pro Bold"/>
              </a:rPr>
              <a:t>Innover et créer des propositions pédagogiques et éducatives accessibles à tous au service d</a:t>
            </a:r>
            <a:r>
              <a:rPr lang="fr-FR" sz="2550" b="1" u="none" strike="noStrike" noProof="0">
                <a:solidFill>
                  <a:srgbClr val="FFFFFF"/>
                </a:solidFill>
                <a:latin typeface="Verdana Pro Bold"/>
                <a:ea typeface="Verdana Pro Bold"/>
                <a:cs typeface="Verdana Pro Bold"/>
                <a:sym typeface="Verdana Pro Bold"/>
              </a:rPr>
              <a:t>e la réussite </a:t>
            </a:r>
          </a:p>
          <a:p>
            <a:pPr algn="ctr">
              <a:lnSpc>
                <a:spcPts val="2550"/>
              </a:lnSpc>
            </a:pPr>
            <a:r>
              <a:rPr lang="fr-FR" sz="2550" b="1" u="none" strike="noStrike" noProof="0">
                <a:solidFill>
                  <a:srgbClr val="FFFFFF"/>
                </a:solidFill>
                <a:latin typeface="Verdana Pro Bold"/>
                <a:ea typeface="Verdana Pro Bold"/>
                <a:cs typeface="Verdana Pro Bold"/>
                <a:sym typeface="Verdana Pro Bold"/>
              </a:rPr>
              <a:t>des enfants et des jeunes.</a:t>
            </a:r>
          </a:p>
        </p:txBody>
      </p:sp>
      <p:grpSp>
        <p:nvGrpSpPr>
          <p:cNvPr id="6" name="Group 6"/>
          <p:cNvGrpSpPr/>
          <p:nvPr/>
        </p:nvGrpSpPr>
        <p:grpSpPr>
          <a:xfrm>
            <a:off x="879899" y="7982614"/>
            <a:ext cx="649791" cy="652603"/>
            <a:chOff x="0" y="1211332"/>
            <a:chExt cx="866388" cy="870137"/>
          </a:xfrm>
        </p:grpSpPr>
        <p:sp>
          <p:nvSpPr>
            <p:cNvPr id="7" name="Freeform 7"/>
            <p:cNvSpPr/>
            <p:nvPr/>
          </p:nvSpPr>
          <p:spPr>
            <a:xfrm rot="16200000">
              <a:off x="0" y="1215081"/>
              <a:ext cx="866388" cy="866388"/>
            </a:xfrm>
            <a:custGeom>
              <a:avLst/>
              <a:gdLst/>
              <a:ahLst/>
              <a:cxnLst/>
              <a:rect l="l" t="t" r="r" b="b"/>
              <a:pathLst>
                <a:path w="866388" h="866388">
                  <a:moveTo>
                    <a:pt x="0" y="0"/>
                  </a:moveTo>
                  <a:lnTo>
                    <a:pt x="866388" y="0"/>
                  </a:lnTo>
                  <a:lnTo>
                    <a:pt x="866388" y="866388"/>
                  </a:lnTo>
                  <a:lnTo>
                    <a:pt x="0" y="866388"/>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8" name="TextBox 8"/>
            <p:cNvSpPr txBox="1"/>
            <p:nvPr/>
          </p:nvSpPr>
          <p:spPr>
            <a:xfrm>
              <a:off x="235380" y="1211332"/>
              <a:ext cx="395627" cy="797853"/>
            </a:xfrm>
            <a:prstGeom prst="rect">
              <a:avLst/>
            </a:prstGeom>
          </p:spPr>
          <p:txBody>
            <a:bodyPr lIns="0" tIns="0" rIns="0" bIns="0" rtlCol="0" anchor="t">
              <a:spAutoFit/>
            </a:bodyPr>
            <a:lstStyle/>
            <a:p>
              <a:pPr algn="ctr">
                <a:lnSpc>
                  <a:spcPts val="5145"/>
                </a:lnSpc>
              </a:pPr>
              <a:r>
                <a:rPr lang="fr-FR" sz="3675" noProof="0">
                  <a:solidFill>
                    <a:srgbClr val="8A428C"/>
                  </a:solidFill>
                  <a:latin typeface="Verdana Pro"/>
                  <a:ea typeface="Verdana Pro"/>
                  <a:cs typeface="Verdana Pro"/>
                  <a:sym typeface="Verdana Pro"/>
                </a:rPr>
                <a:t>3</a:t>
              </a:r>
            </a:p>
          </p:txBody>
        </p:sp>
      </p:grpSp>
      <p:sp>
        <p:nvSpPr>
          <p:cNvPr id="9" name="TextBox 9"/>
          <p:cNvSpPr txBox="1"/>
          <p:nvPr/>
        </p:nvSpPr>
        <p:spPr>
          <a:xfrm>
            <a:off x="1994992" y="7446635"/>
            <a:ext cx="7149008" cy="1636395"/>
          </a:xfrm>
          <a:prstGeom prst="rect">
            <a:avLst/>
          </a:prstGeom>
        </p:spPr>
        <p:txBody>
          <a:bodyPr lIns="0" tIns="0" rIns="0" bIns="0" rtlCol="0" anchor="t">
            <a:spAutoFit/>
          </a:bodyPr>
          <a:lstStyle/>
          <a:p>
            <a:pPr algn="ctr">
              <a:lnSpc>
                <a:spcPts val="2550"/>
              </a:lnSpc>
            </a:pPr>
            <a:r>
              <a:rPr lang="fr-FR" sz="2550" b="1" noProof="0">
                <a:solidFill>
                  <a:srgbClr val="FFFFFF"/>
                </a:solidFill>
                <a:latin typeface="Verdana Pro Bold"/>
                <a:ea typeface="Verdana Pro Bold"/>
                <a:cs typeface="Verdana Pro Bold"/>
                <a:sym typeface="Verdana Pro Bold"/>
              </a:rPr>
              <a:t>Favoriser la participation, </a:t>
            </a:r>
          </a:p>
          <a:p>
            <a:pPr algn="ctr">
              <a:lnSpc>
                <a:spcPts val="2550"/>
              </a:lnSpc>
            </a:pPr>
            <a:r>
              <a:rPr lang="fr-FR" sz="2550" b="1" noProof="0">
                <a:solidFill>
                  <a:srgbClr val="FFFFFF"/>
                </a:solidFill>
                <a:latin typeface="Verdana Pro Bold"/>
                <a:ea typeface="Verdana Pro Bold"/>
                <a:cs typeface="Verdana Pro Bold"/>
                <a:sym typeface="Verdana Pro Bold"/>
              </a:rPr>
              <a:t>la coopération et la solidarité dans la vie d</a:t>
            </a:r>
            <a:r>
              <a:rPr lang="fr-FR" sz="2550" b="1" u="none" strike="noStrike" noProof="0">
                <a:solidFill>
                  <a:srgbClr val="FFFFFF"/>
                </a:solidFill>
                <a:latin typeface="Verdana Pro Bold"/>
                <a:ea typeface="Verdana Pro Bold"/>
                <a:cs typeface="Verdana Pro Bold"/>
                <a:sym typeface="Verdana Pro Bold"/>
              </a:rPr>
              <a:t>e l’établissement et du réseau afin que chacun contribue, de sa place, </a:t>
            </a:r>
          </a:p>
          <a:p>
            <a:pPr algn="ctr">
              <a:lnSpc>
                <a:spcPts val="2550"/>
              </a:lnSpc>
            </a:pPr>
            <a:r>
              <a:rPr lang="fr-FR" sz="2550" b="1" u="none" strike="noStrike" noProof="0">
                <a:solidFill>
                  <a:srgbClr val="FFFFFF"/>
                </a:solidFill>
                <a:latin typeface="Verdana Pro Bold"/>
                <a:ea typeface="Verdana Pro Bold"/>
                <a:cs typeface="Verdana Pro Bold"/>
                <a:sym typeface="Verdana Pro Bold"/>
              </a:rPr>
              <a:t>au Bien Commun.</a:t>
            </a:r>
          </a:p>
        </p:txBody>
      </p:sp>
      <p:grpSp>
        <p:nvGrpSpPr>
          <p:cNvPr id="10" name="Group 10"/>
          <p:cNvGrpSpPr/>
          <p:nvPr/>
        </p:nvGrpSpPr>
        <p:grpSpPr>
          <a:xfrm>
            <a:off x="10213050" y="3154062"/>
            <a:ext cx="767431" cy="767431"/>
            <a:chOff x="0" y="473676"/>
            <a:chExt cx="1023242" cy="1023242"/>
          </a:xfrm>
        </p:grpSpPr>
        <p:sp>
          <p:nvSpPr>
            <p:cNvPr id="11" name="Freeform 11"/>
            <p:cNvSpPr/>
            <p:nvPr/>
          </p:nvSpPr>
          <p:spPr>
            <a:xfrm rot="16200000">
              <a:off x="0" y="473676"/>
              <a:ext cx="1023242" cy="1023242"/>
            </a:xfrm>
            <a:custGeom>
              <a:avLst/>
              <a:gdLst/>
              <a:ahLst/>
              <a:cxnLst/>
              <a:rect l="l" t="t" r="r" b="b"/>
              <a:pathLst>
                <a:path w="1023242" h="1023242">
                  <a:moveTo>
                    <a:pt x="0" y="0"/>
                  </a:moveTo>
                  <a:lnTo>
                    <a:pt x="1023242" y="0"/>
                  </a:lnTo>
                  <a:lnTo>
                    <a:pt x="1023242" y="1023242"/>
                  </a:lnTo>
                  <a:lnTo>
                    <a:pt x="0" y="1023242"/>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12" name="TextBox 12"/>
            <p:cNvSpPr txBox="1"/>
            <p:nvPr/>
          </p:nvSpPr>
          <p:spPr>
            <a:xfrm>
              <a:off x="277994" y="483041"/>
              <a:ext cx="467254" cy="928506"/>
            </a:xfrm>
            <a:prstGeom prst="rect">
              <a:avLst/>
            </a:prstGeom>
          </p:spPr>
          <p:txBody>
            <a:bodyPr lIns="0" tIns="0" rIns="0" bIns="0" rtlCol="0" anchor="t">
              <a:spAutoFit/>
            </a:bodyPr>
            <a:lstStyle/>
            <a:p>
              <a:pPr algn="ctr">
                <a:lnSpc>
                  <a:spcPts val="6076"/>
                </a:lnSpc>
              </a:pPr>
              <a:r>
                <a:rPr lang="fr-FR" sz="4340" noProof="0">
                  <a:solidFill>
                    <a:srgbClr val="8A428C"/>
                  </a:solidFill>
                  <a:latin typeface="Verdana Pro"/>
                  <a:ea typeface="Verdana Pro"/>
                  <a:cs typeface="Verdana Pro"/>
                  <a:sym typeface="Verdana Pro"/>
                </a:rPr>
                <a:t>4</a:t>
              </a:r>
            </a:p>
          </p:txBody>
        </p:sp>
      </p:grpSp>
      <p:sp>
        <p:nvSpPr>
          <p:cNvPr id="13" name="TextBox 13"/>
          <p:cNvSpPr txBox="1"/>
          <p:nvPr/>
        </p:nvSpPr>
        <p:spPr>
          <a:xfrm>
            <a:off x="11426208" y="3042324"/>
            <a:ext cx="5833092" cy="989468"/>
          </a:xfrm>
          <a:prstGeom prst="rect">
            <a:avLst/>
          </a:prstGeom>
        </p:spPr>
        <p:txBody>
          <a:bodyPr lIns="0" tIns="0" rIns="0" bIns="0" rtlCol="0" anchor="t">
            <a:spAutoFit/>
          </a:bodyPr>
          <a:lstStyle/>
          <a:p>
            <a:pPr algn="ctr">
              <a:lnSpc>
                <a:spcPts val="2580"/>
              </a:lnSpc>
            </a:pPr>
            <a:r>
              <a:rPr lang="fr-FR" sz="2580" b="1" noProof="0">
                <a:solidFill>
                  <a:srgbClr val="FFFFFF"/>
                </a:solidFill>
                <a:latin typeface="Verdana Pro Bold"/>
                <a:ea typeface="Verdana Pro Bold"/>
                <a:cs typeface="Verdana Pro Bold"/>
                <a:sym typeface="Verdana Pro Bold"/>
              </a:rPr>
              <a:t>Faire alliance avec les fami</a:t>
            </a:r>
            <a:r>
              <a:rPr lang="fr-FR" sz="2580" b="1" u="none" strike="noStrike" noProof="0">
                <a:solidFill>
                  <a:srgbClr val="FFFFFF"/>
                </a:solidFill>
                <a:latin typeface="Verdana Pro Bold"/>
                <a:ea typeface="Verdana Pro Bold"/>
                <a:cs typeface="Verdana Pro Bold"/>
                <a:sym typeface="Verdana Pro Bold"/>
              </a:rPr>
              <a:t>lles et prendre soin des relations humaines.</a:t>
            </a:r>
          </a:p>
        </p:txBody>
      </p:sp>
      <p:grpSp>
        <p:nvGrpSpPr>
          <p:cNvPr id="14" name="Group 14"/>
          <p:cNvGrpSpPr/>
          <p:nvPr/>
        </p:nvGrpSpPr>
        <p:grpSpPr>
          <a:xfrm>
            <a:off x="10292870" y="5043364"/>
            <a:ext cx="725431" cy="725431"/>
            <a:chOff x="0" y="350108"/>
            <a:chExt cx="967242" cy="967242"/>
          </a:xfrm>
        </p:grpSpPr>
        <p:sp>
          <p:nvSpPr>
            <p:cNvPr id="15" name="Freeform 15"/>
            <p:cNvSpPr/>
            <p:nvPr/>
          </p:nvSpPr>
          <p:spPr>
            <a:xfrm rot="16200000">
              <a:off x="0" y="350108"/>
              <a:ext cx="967242" cy="967242"/>
            </a:xfrm>
            <a:custGeom>
              <a:avLst/>
              <a:gdLst/>
              <a:ahLst/>
              <a:cxnLst/>
              <a:rect l="l" t="t" r="r" b="b"/>
              <a:pathLst>
                <a:path w="967242" h="967242">
                  <a:moveTo>
                    <a:pt x="0" y="0"/>
                  </a:moveTo>
                  <a:lnTo>
                    <a:pt x="967242" y="0"/>
                  </a:lnTo>
                  <a:lnTo>
                    <a:pt x="967242" y="967242"/>
                  </a:lnTo>
                  <a:lnTo>
                    <a:pt x="0" y="967242"/>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16" name="TextBox 16"/>
            <p:cNvSpPr txBox="1"/>
            <p:nvPr/>
          </p:nvSpPr>
          <p:spPr>
            <a:xfrm>
              <a:off x="285807" y="396702"/>
              <a:ext cx="395627" cy="797854"/>
            </a:xfrm>
            <a:prstGeom prst="rect">
              <a:avLst/>
            </a:prstGeom>
          </p:spPr>
          <p:txBody>
            <a:bodyPr lIns="0" tIns="0" rIns="0" bIns="0" rtlCol="0" anchor="t">
              <a:spAutoFit/>
            </a:bodyPr>
            <a:lstStyle/>
            <a:p>
              <a:pPr algn="ctr">
                <a:lnSpc>
                  <a:spcPts val="5145"/>
                </a:lnSpc>
              </a:pPr>
              <a:r>
                <a:rPr lang="fr-FR" sz="3675" noProof="0">
                  <a:solidFill>
                    <a:srgbClr val="8A428C"/>
                  </a:solidFill>
                  <a:latin typeface="Verdana Pro"/>
                  <a:ea typeface="Verdana Pro"/>
                  <a:cs typeface="Verdana Pro"/>
                  <a:sym typeface="Verdana Pro"/>
                </a:rPr>
                <a:t>5</a:t>
              </a:r>
            </a:p>
          </p:txBody>
        </p:sp>
      </p:grpSp>
      <p:sp>
        <p:nvSpPr>
          <p:cNvPr id="17" name="TextBox 17"/>
          <p:cNvSpPr txBox="1"/>
          <p:nvPr/>
        </p:nvSpPr>
        <p:spPr>
          <a:xfrm>
            <a:off x="11426208" y="4689608"/>
            <a:ext cx="5833092" cy="1313318"/>
          </a:xfrm>
          <a:prstGeom prst="rect">
            <a:avLst/>
          </a:prstGeom>
        </p:spPr>
        <p:txBody>
          <a:bodyPr lIns="0" tIns="0" rIns="0" bIns="0" rtlCol="0" anchor="t">
            <a:spAutoFit/>
          </a:bodyPr>
          <a:lstStyle/>
          <a:p>
            <a:pPr algn="ctr">
              <a:lnSpc>
                <a:spcPts val="2580"/>
              </a:lnSpc>
            </a:pPr>
            <a:r>
              <a:rPr lang="fr-FR" sz="2580" b="1" noProof="0">
                <a:solidFill>
                  <a:srgbClr val="FFFFFF"/>
                </a:solidFill>
                <a:latin typeface="Verdana Pro Bold"/>
                <a:ea typeface="Verdana Pro Bold"/>
                <a:cs typeface="Verdana Pro Bold"/>
                <a:sym typeface="Verdana Pro Bold"/>
              </a:rPr>
              <a:t>Favoriser la rencontre avec Jésus-Chri</a:t>
            </a:r>
            <a:r>
              <a:rPr lang="fr-FR" sz="2580" b="1" u="none" strike="noStrike" noProof="0">
                <a:solidFill>
                  <a:srgbClr val="FFFFFF"/>
                </a:solidFill>
                <a:latin typeface="Verdana Pro Bold"/>
                <a:ea typeface="Verdana Pro Bold"/>
                <a:cs typeface="Verdana Pro Bold"/>
                <a:sym typeface="Verdana Pro Bold"/>
              </a:rPr>
              <a:t>st et s’engager au service de l’Église, du territoire et de la société. </a:t>
            </a:r>
          </a:p>
        </p:txBody>
      </p:sp>
      <p:sp>
        <p:nvSpPr>
          <p:cNvPr id="18" name="TextBox 18"/>
          <p:cNvSpPr txBox="1"/>
          <p:nvPr/>
        </p:nvSpPr>
        <p:spPr>
          <a:xfrm>
            <a:off x="1045312" y="3319076"/>
            <a:ext cx="411642" cy="629959"/>
          </a:xfrm>
          <a:prstGeom prst="rect">
            <a:avLst/>
          </a:prstGeom>
        </p:spPr>
        <p:txBody>
          <a:bodyPr lIns="0" tIns="0" rIns="0" bIns="0" rtlCol="0" anchor="t">
            <a:spAutoFit/>
          </a:bodyPr>
          <a:lstStyle/>
          <a:p>
            <a:pPr algn="ctr">
              <a:lnSpc>
                <a:spcPts val="5177"/>
              </a:lnSpc>
            </a:pPr>
            <a:r>
              <a:rPr lang="fr-FR" sz="3698" noProof="0">
                <a:solidFill>
                  <a:srgbClr val="8A428C"/>
                </a:solidFill>
                <a:latin typeface="Verdana Pro"/>
                <a:ea typeface="Verdana Pro"/>
                <a:cs typeface="Verdana Pro"/>
                <a:sym typeface="Verdana Pro"/>
              </a:rPr>
              <a:t>1</a:t>
            </a:r>
          </a:p>
        </p:txBody>
      </p:sp>
      <p:sp>
        <p:nvSpPr>
          <p:cNvPr id="19" name="TextBox 19"/>
          <p:cNvSpPr txBox="1"/>
          <p:nvPr/>
        </p:nvSpPr>
        <p:spPr>
          <a:xfrm>
            <a:off x="1601074" y="2964071"/>
            <a:ext cx="7542926" cy="1637314"/>
          </a:xfrm>
          <a:prstGeom prst="rect">
            <a:avLst/>
          </a:prstGeom>
        </p:spPr>
        <p:txBody>
          <a:bodyPr lIns="0" tIns="0" rIns="0" bIns="0" rtlCol="0" anchor="t">
            <a:spAutoFit/>
          </a:bodyPr>
          <a:lstStyle/>
          <a:p>
            <a:pPr algn="ctr">
              <a:lnSpc>
                <a:spcPts val="2586"/>
              </a:lnSpc>
            </a:pPr>
            <a:r>
              <a:rPr lang="fr-FR" sz="2586" b="1" noProof="0">
                <a:solidFill>
                  <a:srgbClr val="FFFFFF"/>
                </a:solidFill>
                <a:latin typeface="Verdana Pro Bold"/>
                <a:ea typeface="Verdana Pro Bold"/>
                <a:cs typeface="Verdana Pro Bold"/>
                <a:sym typeface="Verdana Pro Bold"/>
              </a:rPr>
              <a:t>Accueillir et accompagner chaque personne, dans un élan d’espérance, pour favoriser </a:t>
            </a:r>
            <a:r>
              <a:rPr lang="fr-FR" sz="2586" b="1" u="none" strike="noStrike" noProof="0">
                <a:solidFill>
                  <a:srgbClr val="FFFFFF"/>
                </a:solidFill>
                <a:latin typeface="Verdana Pro Bold"/>
                <a:ea typeface="Verdana Pro Bold"/>
                <a:cs typeface="Verdana Pro Bold"/>
                <a:sym typeface="Verdana Pro Bold"/>
              </a:rPr>
              <a:t>l’expression de tous </a:t>
            </a:r>
          </a:p>
          <a:p>
            <a:pPr algn="ctr">
              <a:lnSpc>
                <a:spcPts val="2586"/>
              </a:lnSpc>
            </a:pPr>
            <a:r>
              <a:rPr lang="fr-FR" sz="2586" b="1" u="none" strike="noStrike" noProof="0">
                <a:solidFill>
                  <a:srgbClr val="FFFFFF"/>
                </a:solidFill>
                <a:latin typeface="Verdana Pro Bold"/>
                <a:ea typeface="Verdana Pro Bold"/>
                <a:cs typeface="Verdana Pro Bold"/>
                <a:sym typeface="Verdana Pro Bold"/>
              </a:rPr>
              <a:t>les talents, toutes les intelligences, tous les parcours. </a:t>
            </a:r>
          </a:p>
        </p:txBody>
      </p:sp>
      <p:grpSp>
        <p:nvGrpSpPr>
          <p:cNvPr id="20" name="Group 20"/>
          <p:cNvGrpSpPr/>
          <p:nvPr/>
        </p:nvGrpSpPr>
        <p:grpSpPr>
          <a:xfrm>
            <a:off x="10292870" y="7980684"/>
            <a:ext cx="687611" cy="693581"/>
            <a:chOff x="0" y="1259187"/>
            <a:chExt cx="916815" cy="924775"/>
          </a:xfrm>
        </p:grpSpPr>
        <p:sp>
          <p:nvSpPr>
            <p:cNvPr id="21" name="Freeform 21"/>
            <p:cNvSpPr/>
            <p:nvPr/>
          </p:nvSpPr>
          <p:spPr>
            <a:xfrm rot="16200000">
              <a:off x="0" y="1267147"/>
              <a:ext cx="916815" cy="916815"/>
            </a:xfrm>
            <a:custGeom>
              <a:avLst/>
              <a:gdLst/>
              <a:ahLst/>
              <a:cxnLst/>
              <a:rect l="l" t="t" r="r" b="b"/>
              <a:pathLst>
                <a:path w="916815" h="916815">
                  <a:moveTo>
                    <a:pt x="0" y="0"/>
                  </a:moveTo>
                  <a:lnTo>
                    <a:pt x="916815" y="0"/>
                  </a:lnTo>
                  <a:lnTo>
                    <a:pt x="916815" y="916815"/>
                  </a:lnTo>
                  <a:lnTo>
                    <a:pt x="0" y="916815"/>
                  </a:lnTo>
                  <a:lnTo>
                    <a:pt x="0" y="0"/>
                  </a:lnTo>
                  <a:close/>
                </a:path>
              </a:pathLst>
            </a:custGeom>
            <a:blipFill>
              <a:blip r:embed="rId2">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22" name="TextBox 22"/>
            <p:cNvSpPr txBox="1"/>
            <p:nvPr/>
          </p:nvSpPr>
          <p:spPr>
            <a:xfrm>
              <a:off x="226527" y="1259187"/>
              <a:ext cx="418653" cy="830156"/>
            </a:xfrm>
            <a:prstGeom prst="rect">
              <a:avLst/>
            </a:prstGeom>
          </p:spPr>
          <p:txBody>
            <a:bodyPr lIns="0" tIns="0" rIns="0" bIns="0" rtlCol="0" anchor="t">
              <a:spAutoFit/>
            </a:bodyPr>
            <a:lstStyle/>
            <a:p>
              <a:pPr algn="ctr">
                <a:lnSpc>
                  <a:spcPts val="5444"/>
                </a:lnSpc>
              </a:pPr>
              <a:r>
                <a:rPr lang="fr-FR" sz="3888" noProof="0">
                  <a:solidFill>
                    <a:srgbClr val="8A428C"/>
                  </a:solidFill>
                  <a:latin typeface="Verdana Pro"/>
                  <a:ea typeface="Verdana Pro"/>
                  <a:cs typeface="Verdana Pro"/>
                  <a:sym typeface="Verdana Pro"/>
                </a:rPr>
                <a:t>6</a:t>
              </a:r>
            </a:p>
          </p:txBody>
        </p:sp>
      </p:grpSp>
      <p:sp>
        <p:nvSpPr>
          <p:cNvPr id="23" name="TextBox 23"/>
          <p:cNvSpPr txBox="1"/>
          <p:nvPr/>
        </p:nvSpPr>
        <p:spPr>
          <a:xfrm>
            <a:off x="11426208" y="7808654"/>
            <a:ext cx="6452575" cy="1274376"/>
          </a:xfrm>
          <a:prstGeom prst="rect">
            <a:avLst/>
          </a:prstGeom>
        </p:spPr>
        <p:txBody>
          <a:bodyPr lIns="0" tIns="0" rIns="0" bIns="0" rtlCol="0" anchor="t">
            <a:spAutoFit/>
          </a:bodyPr>
          <a:lstStyle/>
          <a:p>
            <a:pPr algn="ctr">
              <a:lnSpc>
                <a:spcPts val="2547"/>
              </a:lnSpc>
            </a:pPr>
            <a:r>
              <a:rPr lang="fr-FR" sz="2547" b="1" noProof="0">
                <a:solidFill>
                  <a:srgbClr val="FFFFFF"/>
                </a:solidFill>
                <a:latin typeface="Verdana Pro Bold"/>
                <a:ea typeface="Verdana Pro Bold"/>
                <a:cs typeface="Verdana Pro Bold"/>
                <a:sym typeface="Verdana Pro Bold"/>
              </a:rPr>
              <a:t>Former des jeunes capables </a:t>
            </a:r>
          </a:p>
          <a:p>
            <a:pPr algn="ctr">
              <a:lnSpc>
                <a:spcPts val="2547"/>
              </a:lnSpc>
            </a:pPr>
            <a:r>
              <a:rPr lang="fr-FR" sz="2547" b="1" noProof="0">
                <a:solidFill>
                  <a:srgbClr val="FFFFFF"/>
                </a:solidFill>
                <a:latin typeface="Verdana Pro Bold"/>
                <a:ea typeface="Verdana Pro Bold"/>
                <a:cs typeface="Verdana Pro Bold"/>
                <a:sym typeface="Verdana Pro Bold"/>
              </a:rPr>
              <a:t>d</a:t>
            </a:r>
            <a:r>
              <a:rPr lang="fr-FR" sz="2547" b="1" u="none" strike="noStrike" noProof="0">
                <a:solidFill>
                  <a:srgbClr val="FFFFFF"/>
                </a:solidFill>
                <a:latin typeface="Verdana Pro Bold"/>
                <a:ea typeface="Verdana Pro Bold"/>
                <a:cs typeface="Verdana Pro Bold"/>
                <a:sym typeface="Verdana Pro Bold"/>
              </a:rPr>
              <a:t>e relever les défis sociétaux et environnementaux.</a:t>
            </a:r>
          </a:p>
          <a:p>
            <a:pPr algn="ctr">
              <a:lnSpc>
                <a:spcPts val="2547"/>
              </a:lnSpc>
            </a:pPr>
            <a:endParaRPr lang="fr-FR" sz="2547" b="1" u="none" strike="noStrike" noProof="0">
              <a:solidFill>
                <a:srgbClr val="FFFFFF"/>
              </a:solidFill>
              <a:latin typeface="Verdana Pro Bold"/>
              <a:ea typeface="Verdana Pro Bold"/>
              <a:cs typeface="Verdana Pro Bold"/>
              <a:sym typeface="Verdana Pro Bold"/>
            </a:endParaRPr>
          </a:p>
        </p:txBody>
      </p:sp>
      <p:grpSp>
        <p:nvGrpSpPr>
          <p:cNvPr id="24" name="Group 24"/>
          <p:cNvGrpSpPr/>
          <p:nvPr/>
        </p:nvGrpSpPr>
        <p:grpSpPr>
          <a:xfrm>
            <a:off x="879899" y="482063"/>
            <a:ext cx="7505293" cy="1915601"/>
            <a:chOff x="0" y="0"/>
            <a:chExt cx="10007057" cy="2554135"/>
          </a:xfrm>
        </p:grpSpPr>
        <p:sp>
          <p:nvSpPr>
            <p:cNvPr id="25" name="TextBox 25"/>
            <p:cNvSpPr txBox="1"/>
            <p:nvPr/>
          </p:nvSpPr>
          <p:spPr>
            <a:xfrm>
              <a:off x="279867" y="76200"/>
              <a:ext cx="9250321" cy="1621139"/>
            </a:xfrm>
            <a:prstGeom prst="rect">
              <a:avLst/>
            </a:prstGeom>
          </p:spPr>
          <p:txBody>
            <a:bodyPr lIns="0" tIns="0" rIns="0" bIns="0" rtlCol="0" anchor="t">
              <a:spAutoFit/>
            </a:bodyPr>
            <a:lstStyle/>
            <a:p>
              <a:pPr algn="ctr">
                <a:lnSpc>
                  <a:spcPts val="4557"/>
                </a:lnSpc>
              </a:pPr>
              <a:r>
                <a:rPr lang="fr-FR" sz="4557" noProof="0">
                  <a:solidFill>
                    <a:srgbClr val="8A428C"/>
                  </a:solidFill>
                  <a:latin typeface="Playlist Script"/>
                  <a:ea typeface="Playlist Script"/>
                  <a:cs typeface="Playlist Script"/>
                  <a:sym typeface="Playlist Script"/>
                </a:rPr>
                <a:t>L’Enseignement Catholique </a:t>
              </a:r>
            </a:p>
            <a:p>
              <a:pPr algn="ctr">
                <a:lnSpc>
                  <a:spcPts val="4557"/>
                </a:lnSpc>
              </a:pPr>
              <a:r>
                <a:rPr lang="fr-FR" sz="4557" noProof="0">
                  <a:solidFill>
                    <a:srgbClr val="8A428C"/>
                  </a:solidFill>
                  <a:latin typeface="Playlist Script"/>
                  <a:ea typeface="Playlist Script"/>
                  <a:cs typeface="Playlist Script"/>
                  <a:sym typeface="Playlist Script"/>
                </a:rPr>
                <a:t>du Finistère</a:t>
              </a:r>
            </a:p>
          </p:txBody>
        </p:sp>
        <p:sp>
          <p:nvSpPr>
            <p:cNvPr id="26" name="TextBox 26"/>
            <p:cNvSpPr txBox="1"/>
            <p:nvPr/>
          </p:nvSpPr>
          <p:spPr>
            <a:xfrm rot="-517276">
              <a:off x="7918119" y="1155655"/>
              <a:ext cx="2006193" cy="1255205"/>
            </a:xfrm>
            <a:prstGeom prst="rect">
              <a:avLst/>
            </a:prstGeom>
          </p:spPr>
          <p:txBody>
            <a:bodyPr lIns="0" tIns="0" rIns="0" bIns="0" rtlCol="0" anchor="t">
              <a:spAutoFit/>
            </a:bodyPr>
            <a:lstStyle/>
            <a:p>
              <a:pPr algn="l">
                <a:lnSpc>
                  <a:spcPts val="7803"/>
                </a:lnSpc>
              </a:pPr>
              <a:r>
                <a:rPr lang="fr-FR" sz="5573" noProof="0">
                  <a:solidFill>
                    <a:srgbClr val="FFFFFF"/>
                  </a:solidFill>
                  <a:latin typeface="Playlist Script"/>
                  <a:ea typeface="Playlist Script"/>
                  <a:cs typeface="Playlist Script"/>
                  <a:sym typeface="Playlist Script"/>
                </a:rPr>
                <a:t>Ose</a:t>
              </a:r>
            </a:p>
          </p:txBody>
        </p:sp>
        <p:sp>
          <p:nvSpPr>
            <p:cNvPr id="27" name="TextBox 27"/>
            <p:cNvSpPr txBox="1"/>
            <p:nvPr/>
          </p:nvSpPr>
          <p:spPr>
            <a:xfrm>
              <a:off x="0" y="1834945"/>
              <a:ext cx="8582523" cy="601449"/>
            </a:xfrm>
            <a:prstGeom prst="rect">
              <a:avLst/>
            </a:prstGeom>
          </p:spPr>
          <p:txBody>
            <a:bodyPr lIns="0" tIns="0" rIns="0" bIns="0" rtlCol="0" anchor="t">
              <a:spAutoFit/>
            </a:bodyPr>
            <a:lstStyle/>
            <a:p>
              <a:pPr algn="l">
                <a:lnSpc>
                  <a:spcPts val="3555"/>
                </a:lnSpc>
              </a:pPr>
              <a:r>
                <a:rPr lang="fr-FR" sz="2938" noProof="0">
                  <a:solidFill>
                    <a:srgbClr val="28457E"/>
                  </a:solidFill>
                  <a:latin typeface="Lovelo"/>
                  <a:ea typeface="Lovelo"/>
                  <a:cs typeface="Lovelo"/>
                  <a:sym typeface="Lovelo"/>
                </a:rPr>
                <a:t>UNE ÉCOLE OUVERTE À TOUS QUI</a:t>
              </a:r>
            </a:p>
          </p:txBody>
        </p:sp>
      </p:grpSp>
      <p:sp>
        <p:nvSpPr>
          <p:cNvPr id="28" name="TextBox 28"/>
          <p:cNvSpPr txBox="1"/>
          <p:nvPr/>
        </p:nvSpPr>
        <p:spPr>
          <a:xfrm>
            <a:off x="8121146" y="1648700"/>
            <a:ext cx="528093" cy="669112"/>
          </a:xfrm>
          <a:prstGeom prst="rect">
            <a:avLst/>
          </a:prstGeom>
        </p:spPr>
        <p:txBody>
          <a:bodyPr lIns="0" tIns="0" rIns="0" bIns="0" rtlCol="0" anchor="t">
            <a:spAutoFit/>
          </a:bodyPr>
          <a:lstStyle/>
          <a:p>
            <a:pPr algn="l">
              <a:lnSpc>
                <a:spcPts val="4911"/>
              </a:lnSpc>
              <a:spcBef>
                <a:spcPct val="0"/>
              </a:spcBef>
            </a:pPr>
            <a:r>
              <a:rPr lang="fr-FR" sz="4911" noProof="0">
                <a:solidFill>
                  <a:srgbClr val="28457E"/>
                </a:solidFill>
                <a:latin typeface="Lovelo"/>
                <a:ea typeface="Lovelo"/>
                <a:cs typeface="Lovelo"/>
                <a:sym typeface="Lovelo"/>
              </a:rPr>
              <a:t>:</a:t>
            </a:r>
          </a:p>
        </p:txBody>
      </p:sp>
      <p:grpSp>
        <p:nvGrpSpPr>
          <p:cNvPr id="29" name="Group 29"/>
          <p:cNvGrpSpPr/>
          <p:nvPr/>
        </p:nvGrpSpPr>
        <p:grpSpPr>
          <a:xfrm>
            <a:off x="10213050" y="6406210"/>
            <a:ext cx="7559147" cy="992800"/>
            <a:chOff x="0" y="0"/>
            <a:chExt cx="10078863" cy="1323734"/>
          </a:xfrm>
        </p:grpSpPr>
        <p:sp>
          <p:nvSpPr>
            <p:cNvPr id="30" name="TextBox 30"/>
            <p:cNvSpPr txBox="1"/>
            <p:nvPr/>
          </p:nvSpPr>
          <p:spPr>
            <a:xfrm>
              <a:off x="7935967" y="44403"/>
              <a:ext cx="1873687" cy="1279331"/>
            </a:xfrm>
            <a:prstGeom prst="rect">
              <a:avLst/>
            </a:prstGeom>
          </p:spPr>
          <p:txBody>
            <a:bodyPr lIns="0" tIns="0" rIns="0" bIns="0" rtlCol="0" anchor="t">
              <a:spAutoFit/>
            </a:bodyPr>
            <a:lstStyle/>
            <a:p>
              <a:pPr algn="l">
                <a:lnSpc>
                  <a:spcPts val="8242"/>
                </a:lnSpc>
              </a:pPr>
              <a:r>
                <a:rPr lang="fr-FR" sz="5887" noProof="0">
                  <a:solidFill>
                    <a:srgbClr val="FFFFFF"/>
                  </a:solidFill>
                  <a:latin typeface="Playlist Script"/>
                  <a:ea typeface="Playlist Script"/>
                  <a:cs typeface="Playlist Script"/>
                  <a:sym typeface="Playlist Script"/>
                </a:rPr>
                <a:t>Ose</a:t>
              </a:r>
            </a:p>
          </p:txBody>
        </p:sp>
        <p:sp>
          <p:nvSpPr>
            <p:cNvPr id="31" name="TextBox 31"/>
            <p:cNvSpPr txBox="1"/>
            <p:nvPr/>
          </p:nvSpPr>
          <p:spPr>
            <a:xfrm>
              <a:off x="9540444" y="234903"/>
              <a:ext cx="538419" cy="693210"/>
            </a:xfrm>
            <a:prstGeom prst="rect">
              <a:avLst/>
            </a:prstGeom>
          </p:spPr>
          <p:txBody>
            <a:bodyPr lIns="0" tIns="0" rIns="0" bIns="0" rtlCol="0" anchor="t">
              <a:spAutoFit/>
            </a:bodyPr>
            <a:lstStyle/>
            <a:p>
              <a:pPr algn="l">
                <a:lnSpc>
                  <a:spcPts val="3755"/>
                </a:lnSpc>
                <a:spcBef>
                  <a:spcPct val="0"/>
                </a:spcBef>
              </a:pPr>
              <a:r>
                <a:rPr lang="fr-FR" sz="3755" noProof="0">
                  <a:solidFill>
                    <a:srgbClr val="01CCFA"/>
                  </a:solidFill>
                  <a:latin typeface="Lovelo"/>
                  <a:ea typeface="Lovelo"/>
                  <a:cs typeface="Lovelo"/>
                  <a:sym typeface="Lovelo"/>
                </a:rPr>
                <a:t>:</a:t>
              </a:r>
            </a:p>
          </p:txBody>
        </p:sp>
        <p:sp>
          <p:nvSpPr>
            <p:cNvPr id="32" name="TextBox 32"/>
            <p:cNvSpPr txBox="1"/>
            <p:nvPr/>
          </p:nvSpPr>
          <p:spPr>
            <a:xfrm>
              <a:off x="0" y="-9525"/>
              <a:ext cx="9890798" cy="1167358"/>
            </a:xfrm>
            <a:prstGeom prst="rect">
              <a:avLst/>
            </a:prstGeom>
          </p:spPr>
          <p:txBody>
            <a:bodyPr lIns="0" tIns="0" rIns="0" bIns="0" rtlCol="0" anchor="t">
              <a:spAutoFit/>
            </a:bodyPr>
            <a:lstStyle/>
            <a:p>
              <a:pPr algn="ctr">
                <a:lnSpc>
                  <a:spcPts val="3561"/>
                </a:lnSpc>
              </a:pPr>
              <a:r>
                <a:rPr lang="fr-FR" sz="2943" noProof="0">
                  <a:solidFill>
                    <a:srgbClr val="28457E"/>
                  </a:solidFill>
                  <a:latin typeface="Lovelo"/>
                  <a:ea typeface="Lovelo"/>
                  <a:cs typeface="Lovelo"/>
                  <a:sym typeface="Lovelo"/>
                </a:rPr>
                <a:t>          UNE ÉCOLE OUVERTE </a:t>
              </a:r>
            </a:p>
            <a:p>
              <a:pPr algn="ctr">
                <a:lnSpc>
                  <a:spcPts val="3561"/>
                </a:lnSpc>
              </a:pPr>
              <a:r>
                <a:rPr lang="fr-FR" sz="2943" noProof="0">
                  <a:solidFill>
                    <a:srgbClr val="28457E"/>
                  </a:solidFill>
                  <a:latin typeface="Lovelo"/>
                  <a:ea typeface="Lovelo"/>
                  <a:cs typeface="Lovelo"/>
                  <a:sym typeface="Lovelo"/>
                </a:rPr>
                <a:t>À L’INTERNATIONAL QUI</a:t>
              </a:r>
            </a:p>
          </p:txBody>
        </p:sp>
      </p:grpSp>
      <p:sp>
        <p:nvSpPr>
          <p:cNvPr id="33" name="Freeform 33"/>
          <p:cNvSpPr/>
          <p:nvPr/>
        </p:nvSpPr>
        <p:spPr>
          <a:xfrm>
            <a:off x="11158673" y="669863"/>
            <a:ext cx="4642107" cy="1647948"/>
          </a:xfrm>
          <a:custGeom>
            <a:avLst/>
            <a:gdLst/>
            <a:ahLst/>
            <a:cxnLst/>
            <a:rect l="l" t="t" r="r" b="b"/>
            <a:pathLst>
              <a:path w="4642107" h="1647948">
                <a:moveTo>
                  <a:pt x="0" y="0"/>
                </a:moveTo>
                <a:lnTo>
                  <a:pt x="4642107" y="0"/>
                </a:lnTo>
                <a:lnTo>
                  <a:pt x="4642107" y="1647948"/>
                </a:lnTo>
                <a:lnTo>
                  <a:pt x="0" y="1647948"/>
                </a:lnTo>
                <a:lnTo>
                  <a:pt x="0" y="0"/>
                </a:lnTo>
                <a:close/>
              </a:path>
            </a:pathLst>
          </a:custGeom>
          <a:blipFill>
            <a:blip r:embed="rId5"/>
            <a:stretch>
              <a:fillRect/>
            </a:stretch>
          </a:blipFill>
        </p:spPr>
        <p:txBody>
          <a:bodyPr/>
          <a:lstStyle/>
          <a:p>
            <a:endParaRPr lang="fr-FR" noProof="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405835" y="189583"/>
            <a:ext cx="1245730" cy="1245730"/>
            <a:chOff x="0" y="0"/>
            <a:chExt cx="1660974" cy="1660974"/>
          </a:xfrm>
        </p:grpSpPr>
        <p:sp>
          <p:nvSpPr>
            <p:cNvPr id="3" name="Freeform 3"/>
            <p:cNvSpPr/>
            <p:nvPr/>
          </p:nvSpPr>
          <p:spPr>
            <a:xfrm rot="-5400000">
              <a:off x="0" y="0"/>
              <a:ext cx="1660974" cy="1660974"/>
            </a:xfrm>
            <a:custGeom>
              <a:avLst/>
              <a:gdLst/>
              <a:ahLst/>
              <a:cxnLst/>
              <a:rect l="l" t="t" r="r" b="b"/>
              <a:pathLst>
                <a:path w="1660974" h="1660974">
                  <a:moveTo>
                    <a:pt x="0" y="0"/>
                  </a:moveTo>
                  <a:lnTo>
                    <a:pt x="1660974" y="0"/>
                  </a:lnTo>
                  <a:lnTo>
                    <a:pt x="1660974" y="1660974"/>
                  </a:lnTo>
                  <a:lnTo>
                    <a:pt x="0" y="1660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4" name="TextBox 4"/>
            <p:cNvSpPr txBox="1"/>
            <p:nvPr/>
          </p:nvSpPr>
          <p:spPr>
            <a:xfrm>
              <a:off x="131001" y="279249"/>
              <a:ext cx="1398972" cy="1235827"/>
            </a:xfrm>
            <a:prstGeom prst="rect">
              <a:avLst/>
            </a:prstGeom>
          </p:spPr>
          <p:txBody>
            <a:bodyPr lIns="0" tIns="0" rIns="0" bIns="0" rtlCol="0" anchor="t">
              <a:spAutoFit/>
            </a:bodyPr>
            <a:lstStyle/>
            <a:p>
              <a:pPr algn="ctr">
                <a:lnSpc>
                  <a:spcPts val="6779"/>
                </a:lnSpc>
                <a:spcBef>
                  <a:spcPct val="0"/>
                </a:spcBef>
              </a:pPr>
              <a:r>
                <a:rPr lang="fr-FR" sz="6779" noProof="0">
                  <a:solidFill>
                    <a:srgbClr val="8A428C"/>
                  </a:solidFill>
                  <a:latin typeface="Verdana Pro"/>
                  <a:ea typeface="Verdana Pro"/>
                  <a:cs typeface="Verdana Pro"/>
                  <a:sym typeface="Verdana Pro"/>
                </a:rPr>
                <a:t>1</a:t>
              </a:r>
            </a:p>
          </p:txBody>
        </p:sp>
      </p:grpSp>
      <p:sp>
        <p:nvSpPr>
          <p:cNvPr id="5" name="TextBox 5"/>
          <p:cNvSpPr txBox="1"/>
          <p:nvPr/>
        </p:nvSpPr>
        <p:spPr>
          <a:xfrm>
            <a:off x="1028700" y="8081895"/>
            <a:ext cx="16230600" cy="1856993"/>
          </a:xfrm>
          <a:prstGeom prst="rect">
            <a:avLst/>
          </a:prstGeom>
        </p:spPr>
        <p:txBody>
          <a:bodyPr lIns="0" tIns="0" rIns="0" bIns="0" rtlCol="0" anchor="t">
            <a:spAutoFit/>
          </a:bodyPr>
          <a:lstStyle/>
          <a:p>
            <a:pPr algn="ctr">
              <a:lnSpc>
                <a:spcPts val="5439"/>
              </a:lnSpc>
            </a:pPr>
            <a:r>
              <a:rPr lang="fr-FR" sz="4090" noProof="0">
                <a:solidFill>
                  <a:srgbClr val="FEFEFF"/>
                </a:solidFill>
                <a:latin typeface="Playlist Script"/>
                <a:ea typeface="Playlist Script"/>
                <a:cs typeface="Playlist Script"/>
                <a:sym typeface="Playlist Script"/>
              </a:rPr>
              <a:t>"Chaque personne a une dignité unique et mérite d’être accompagnée dans sa propre trajectoire de vie avec patience et bienveillance."</a:t>
            </a:r>
          </a:p>
          <a:p>
            <a:pPr algn="ctr">
              <a:lnSpc>
                <a:spcPts val="4121"/>
              </a:lnSpc>
            </a:pPr>
            <a:r>
              <a:rPr lang="fr-FR" sz="2747" noProof="0">
                <a:solidFill>
                  <a:srgbClr val="FEFEFF"/>
                </a:solidFill>
                <a:latin typeface="Verdana Pro"/>
                <a:ea typeface="Verdana Pro"/>
                <a:cs typeface="Verdana Pro"/>
                <a:sym typeface="Verdana Pro"/>
              </a:rPr>
              <a:t>Pape François - 2019</a:t>
            </a:r>
          </a:p>
        </p:txBody>
      </p:sp>
      <p:sp>
        <p:nvSpPr>
          <p:cNvPr id="6" name="TextBox 6"/>
          <p:cNvSpPr txBox="1"/>
          <p:nvPr/>
        </p:nvSpPr>
        <p:spPr>
          <a:xfrm>
            <a:off x="1028700" y="2078941"/>
            <a:ext cx="16230600" cy="1475802"/>
          </a:xfrm>
          <a:prstGeom prst="rect">
            <a:avLst/>
          </a:prstGeom>
        </p:spPr>
        <p:txBody>
          <a:bodyPr lIns="0" tIns="0" rIns="0" bIns="0" rtlCol="0" anchor="t">
            <a:spAutoFit/>
          </a:bodyPr>
          <a:lstStyle/>
          <a:p>
            <a:pPr algn="ctr">
              <a:lnSpc>
                <a:spcPts val="3958"/>
              </a:lnSpc>
            </a:pPr>
            <a:r>
              <a:rPr lang="fr-FR" sz="3045" b="1" u="none" strike="noStrike" noProof="0">
                <a:solidFill>
                  <a:srgbClr val="28457E"/>
                </a:solidFill>
                <a:latin typeface="Verdana Pro Bold"/>
                <a:ea typeface="Verdana Pro Bold"/>
                <a:cs typeface="Verdana Pro Bold"/>
                <a:sym typeface="Verdana Pro Bold"/>
              </a:rPr>
              <a:t>Accueillir et accompagner chaque personne, dans un élan d’espérance, pour favoriser l’expression de tous les talents, </a:t>
            </a:r>
          </a:p>
          <a:p>
            <a:pPr marL="0" lvl="1" indent="0" algn="ctr">
              <a:lnSpc>
                <a:spcPts val="3958"/>
              </a:lnSpc>
            </a:pPr>
            <a:r>
              <a:rPr lang="fr-FR" sz="3045" b="1" u="none" strike="noStrike" noProof="0">
                <a:solidFill>
                  <a:srgbClr val="28457E"/>
                </a:solidFill>
                <a:latin typeface="Verdana Pro Bold"/>
                <a:ea typeface="Verdana Pro Bold"/>
                <a:cs typeface="Verdana Pro Bold"/>
                <a:sym typeface="Verdana Pro Bold"/>
              </a:rPr>
              <a:t>toutes les intelligences, tous les parcours.</a:t>
            </a:r>
          </a:p>
        </p:txBody>
      </p:sp>
      <p:grpSp>
        <p:nvGrpSpPr>
          <p:cNvPr id="7" name="Group 7"/>
          <p:cNvGrpSpPr/>
          <p:nvPr/>
        </p:nvGrpSpPr>
        <p:grpSpPr>
          <a:xfrm>
            <a:off x="1434786" y="454587"/>
            <a:ext cx="6746746" cy="1219587"/>
            <a:chOff x="0" y="-4167"/>
            <a:chExt cx="8995659" cy="1626116"/>
          </a:xfrm>
        </p:grpSpPr>
        <p:sp>
          <p:nvSpPr>
            <p:cNvPr id="8" name="TextBox 8"/>
            <p:cNvSpPr txBox="1"/>
            <p:nvPr/>
          </p:nvSpPr>
          <p:spPr>
            <a:xfrm>
              <a:off x="0" y="337305"/>
              <a:ext cx="7971276" cy="1284644"/>
            </a:xfrm>
            <a:prstGeom prst="rect">
              <a:avLst/>
            </a:prstGeom>
          </p:spPr>
          <p:txBody>
            <a:bodyPr lIns="0" tIns="0" rIns="0" bIns="0" rtlCol="0" anchor="t">
              <a:spAutoFit/>
            </a:bodyPr>
            <a:lstStyle/>
            <a:p>
              <a:pPr algn="ctr">
                <a:lnSpc>
                  <a:spcPts val="3793"/>
                </a:lnSpc>
              </a:pPr>
              <a:r>
                <a:rPr lang="fr-FR" sz="3135" noProof="0">
                  <a:solidFill>
                    <a:srgbClr val="8A428C"/>
                  </a:solidFill>
                  <a:latin typeface="Lovelo"/>
                  <a:ea typeface="Lovelo"/>
                  <a:cs typeface="Lovelo"/>
                  <a:sym typeface="Lovelo"/>
                </a:rPr>
                <a:t>            UNE ÉCOLE </a:t>
              </a:r>
            </a:p>
            <a:p>
              <a:pPr algn="ctr">
                <a:lnSpc>
                  <a:spcPts val="3793"/>
                </a:lnSpc>
              </a:pPr>
              <a:r>
                <a:rPr lang="fr-FR" sz="3135" noProof="0">
                  <a:solidFill>
                    <a:srgbClr val="8A428C"/>
                  </a:solidFill>
                  <a:latin typeface="Lovelo"/>
                  <a:ea typeface="Lovelo"/>
                  <a:cs typeface="Lovelo"/>
                  <a:sym typeface="Lovelo"/>
                </a:rPr>
                <a:t>OUVERTE À TOUS QUI</a:t>
              </a:r>
            </a:p>
          </p:txBody>
        </p:sp>
        <p:sp>
          <p:nvSpPr>
            <p:cNvPr id="9" name="TextBox 9"/>
            <p:cNvSpPr txBox="1"/>
            <p:nvPr/>
          </p:nvSpPr>
          <p:spPr>
            <a:xfrm rot="-517276">
              <a:off x="6885830" y="-4167"/>
              <a:ext cx="1945083" cy="1538524"/>
            </a:xfrm>
            <a:prstGeom prst="rect">
              <a:avLst/>
            </a:prstGeom>
          </p:spPr>
          <p:txBody>
            <a:bodyPr lIns="0" tIns="0" rIns="0" bIns="0" rtlCol="0" anchor="t">
              <a:spAutoFit/>
            </a:bodyPr>
            <a:lstStyle/>
            <a:p>
              <a:pPr algn="l">
                <a:lnSpc>
                  <a:spcPts val="9625"/>
                </a:lnSpc>
              </a:pPr>
              <a:r>
                <a:rPr lang="fr-FR" sz="6875" noProof="0">
                  <a:solidFill>
                    <a:srgbClr val="FFFFFF"/>
                  </a:solidFill>
                  <a:latin typeface="Playlist Script"/>
                  <a:ea typeface="Playlist Script"/>
                  <a:cs typeface="Playlist Script"/>
                  <a:sym typeface="Playlist Script"/>
                </a:rPr>
                <a:t>Ose</a:t>
              </a:r>
            </a:p>
          </p:txBody>
        </p:sp>
        <p:sp>
          <p:nvSpPr>
            <p:cNvPr id="10" name="TextBox 10"/>
            <p:cNvSpPr txBox="1"/>
            <p:nvPr/>
          </p:nvSpPr>
          <p:spPr>
            <a:xfrm>
              <a:off x="8456396" y="902401"/>
              <a:ext cx="539263" cy="694401"/>
            </a:xfrm>
            <a:prstGeom prst="rect">
              <a:avLst/>
            </a:prstGeom>
          </p:spPr>
          <p:txBody>
            <a:bodyPr lIns="0" tIns="0" rIns="0" bIns="0" rtlCol="0" anchor="t">
              <a:spAutoFit/>
            </a:bodyPr>
            <a:lstStyle/>
            <a:p>
              <a:pPr algn="l">
                <a:lnSpc>
                  <a:spcPts val="3761"/>
                </a:lnSpc>
                <a:spcBef>
                  <a:spcPct val="0"/>
                </a:spcBef>
              </a:pPr>
              <a:r>
                <a:rPr lang="fr-FR" sz="3761" noProof="0">
                  <a:solidFill>
                    <a:srgbClr val="8A428C"/>
                  </a:solidFill>
                  <a:latin typeface="Lovelo"/>
                  <a:ea typeface="Lovelo"/>
                  <a:cs typeface="Lovelo"/>
                  <a:sym typeface="Lovelo"/>
                </a:rPr>
                <a:t>:</a:t>
              </a:r>
            </a:p>
          </p:txBody>
        </p:sp>
      </p:grpSp>
      <p:sp>
        <p:nvSpPr>
          <p:cNvPr id="11" name="TextBox 11"/>
          <p:cNvSpPr txBox="1"/>
          <p:nvPr/>
        </p:nvSpPr>
        <p:spPr>
          <a:xfrm>
            <a:off x="1028700" y="4041779"/>
            <a:ext cx="16230600" cy="3279359"/>
          </a:xfrm>
          <a:prstGeom prst="rect">
            <a:avLst/>
          </a:prstGeom>
        </p:spPr>
        <p:txBody>
          <a:bodyPr lIns="0" tIns="0" rIns="0" bIns="0" rtlCol="0" anchor="t">
            <a:spAutoFit/>
          </a:bodyPr>
          <a:lstStyle/>
          <a:p>
            <a:pPr algn="l">
              <a:lnSpc>
                <a:spcPts val="3744"/>
              </a:lnSpc>
            </a:pPr>
            <a:r>
              <a:rPr lang="fr-FR" sz="2880" noProof="0" dirty="0">
                <a:solidFill>
                  <a:srgbClr val="FFFFFF"/>
                </a:solidFill>
                <a:latin typeface="Verdana Pro"/>
                <a:ea typeface="Verdana Pro"/>
                <a:cs typeface="Verdana Pro"/>
                <a:sym typeface="Verdana Pro"/>
              </a:rPr>
              <a:t>Dans un monde en constante évolution, l’École Catholique accueille chaque personne dans sa singularité. </a:t>
            </a:r>
          </a:p>
          <a:p>
            <a:pPr algn="l">
              <a:lnSpc>
                <a:spcPts val="3744"/>
              </a:lnSpc>
            </a:pPr>
            <a:r>
              <a:rPr lang="fr-FR" sz="2880" noProof="0" dirty="0">
                <a:solidFill>
                  <a:srgbClr val="FFFFFF"/>
                </a:solidFill>
                <a:latin typeface="Verdana Pro"/>
                <a:ea typeface="Verdana Pro"/>
                <a:cs typeface="Verdana Pro"/>
                <a:sym typeface="Verdana Pro"/>
              </a:rPr>
              <a:t>En favorisant une approche centrée sur l'équité et l'accessibilité universelle, en développant une école pleinement inclusive et en assurant un accompagnement adapté à chacun, nous créons les conditions essentielles à l'épanouissement et au bien-être de tous. Chaque élève peut ainsi se construire et se projeter avec confiance dans un avenir à inventer ensemble.</a:t>
            </a:r>
          </a:p>
        </p:txBody>
      </p:sp>
      <p:sp>
        <p:nvSpPr>
          <p:cNvPr id="12" name="Freeform 12"/>
          <p:cNvSpPr/>
          <p:nvPr/>
        </p:nvSpPr>
        <p:spPr>
          <a:xfrm>
            <a:off x="13623286" y="301120"/>
            <a:ext cx="3636014" cy="1290785"/>
          </a:xfrm>
          <a:custGeom>
            <a:avLst/>
            <a:gdLst/>
            <a:ahLst/>
            <a:cxnLst/>
            <a:rect l="l" t="t" r="r" b="b"/>
            <a:pathLst>
              <a:path w="3636014" h="1290785">
                <a:moveTo>
                  <a:pt x="0" y="0"/>
                </a:moveTo>
                <a:lnTo>
                  <a:pt x="3636014" y="0"/>
                </a:lnTo>
                <a:lnTo>
                  <a:pt x="3636014" y="1290785"/>
                </a:lnTo>
                <a:lnTo>
                  <a:pt x="0" y="1290785"/>
                </a:lnTo>
                <a:lnTo>
                  <a:pt x="0" y="0"/>
                </a:lnTo>
                <a:close/>
              </a:path>
            </a:pathLst>
          </a:custGeom>
          <a:blipFill>
            <a:blip r:embed="rId4"/>
            <a:stretch>
              <a:fillRect/>
            </a:stretch>
          </a:blipFill>
        </p:spPr>
        <p:txBody>
          <a:bodyPr/>
          <a:lstStyle/>
          <a:p>
            <a:endParaRPr lang="fr-FR" noProof="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4ACBF0">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rot="-5400000">
            <a:off x="8163791" y="2434148"/>
            <a:ext cx="1769041" cy="1769041"/>
          </a:xfrm>
          <a:custGeom>
            <a:avLst/>
            <a:gdLst/>
            <a:ahLst/>
            <a:cxnLst/>
            <a:rect l="l" t="t" r="r" b="b"/>
            <a:pathLst>
              <a:path w="1769041" h="1769041">
                <a:moveTo>
                  <a:pt x="0" y="0"/>
                </a:moveTo>
                <a:lnTo>
                  <a:pt x="1769041" y="0"/>
                </a:lnTo>
                <a:lnTo>
                  <a:pt x="1769041" y="1769042"/>
                </a:lnTo>
                <a:lnTo>
                  <a:pt x="0" y="17690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grpSp>
        <p:nvGrpSpPr>
          <p:cNvPr id="3" name="Group 3"/>
          <p:cNvGrpSpPr/>
          <p:nvPr/>
        </p:nvGrpSpPr>
        <p:grpSpPr>
          <a:xfrm>
            <a:off x="7990833" y="334977"/>
            <a:ext cx="2114958" cy="10647477"/>
            <a:chOff x="0" y="0"/>
            <a:chExt cx="2819943" cy="14196636"/>
          </a:xfrm>
        </p:grpSpPr>
        <p:sp>
          <p:nvSpPr>
            <p:cNvPr id="4" name="Freeform 4"/>
            <p:cNvSpPr/>
            <p:nvPr/>
          </p:nvSpPr>
          <p:spPr>
            <a:xfrm>
              <a:off x="0" y="0"/>
              <a:ext cx="2819943" cy="14196636"/>
            </a:xfrm>
            <a:custGeom>
              <a:avLst/>
              <a:gdLst/>
              <a:ahLst/>
              <a:cxnLst/>
              <a:rect l="l" t="t" r="r" b="b"/>
              <a:pathLst>
                <a:path w="2819943" h="14196636">
                  <a:moveTo>
                    <a:pt x="0" y="0"/>
                  </a:moveTo>
                  <a:lnTo>
                    <a:pt x="2819943" y="0"/>
                  </a:lnTo>
                  <a:lnTo>
                    <a:pt x="2819943" y="14196636"/>
                  </a:lnTo>
                  <a:lnTo>
                    <a:pt x="0" y="14196636"/>
                  </a:lnTo>
                  <a:lnTo>
                    <a:pt x="0" y="0"/>
                  </a:lnTo>
                  <a:close/>
                </a:path>
              </a:pathLst>
            </a:custGeom>
            <a:blipFill>
              <a:blip r:embed="rId5">
                <a:extLst>
                  <a:ext uri="{96DAC541-7B7A-43D3-8B79-37D633B846F1}">
                    <asvg:svgBlip xmlns:asvg="http://schemas.microsoft.com/office/drawing/2016/SVG/main" r:embed="rId6"/>
                  </a:ext>
                </a:extLst>
              </a:blip>
              <a:stretch>
                <a:fillRect t="-23637"/>
              </a:stretch>
            </a:blipFill>
          </p:spPr>
          <p:txBody>
            <a:bodyPr/>
            <a:lstStyle/>
            <a:p>
              <a:endParaRPr lang="fr-FR" noProof="0"/>
            </a:p>
          </p:txBody>
        </p:sp>
        <p:sp>
          <p:nvSpPr>
            <p:cNvPr id="5" name="Freeform 5"/>
            <p:cNvSpPr/>
            <p:nvPr/>
          </p:nvSpPr>
          <p:spPr>
            <a:xfrm rot="-5400000">
              <a:off x="197794" y="179647"/>
              <a:ext cx="2374984" cy="2374984"/>
            </a:xfrm>
            <a:custGeom>
              <a:avLst/>
              <a:gdLst/>
              <a:ahLst/>
              <a:cxnLst/>
              <a:rect l="l" t="t" r="r" b="b"/>
              <a:pathLst>
                <a:path w="2374984" h="2374984">
                  <a:moveTo>
                    <a:pt x="0" y="0"/>
                  </a:moveTo>
                  <a:lnTo>
                    <a:pt x="2374984" y="0"/>
                  </a:lnTo>
                  <a:lnTo>
                    <a:pt x="2374984" y="2374984"/>
                  </a:lnTo>
                  <a:lnTo>
                    <a:pt x="0" y="2374984"/>
                  </a:lnTo>
                  <a:lnTo>
                    <a:pt x="0" y="0"/>
                  </a:lnTo>
                  <a:close/>
                </a:path>
              </a:pathLst>
            </a:custGeom>
            <a:blipFill>
              <a:blip r:embed="rId3">
                <a:extLst>
                  <a:ext uri="{96DAC541-7B7A-43D3-8B79-37D633B846F1}">
                    <asvg:svgBlip xmlns:asvg="http://schemas.microsoft.com/office/drawing/2016/SVG/main" r:embed="rId7"/>
                  </a:ext>
                </a:extLst>
              </a:blip>
              <a:stretch>
                <a:fillRect/>
              </a:stretch>
            </a:blipFill>
          </p:spPr>
          <p:txBody>
            <a:bodyPr/>
            <a:lstStyle/>
            <a:p>
              <a:endParaRPr lang="fr-FR" noProof="0"/>
            </a:p>
          </p:txBody>
        </p:sp>
        <p:grpSp>
          <p:nvGrpSpPr>
            <p:cNvPr id="6" name="Group 6"/>
            <p:cNvGrpSpPr/>
            <p:nvPr/>
          </p:nvGrpSpPr>
          <p:grpSpPr>
            <a:xfrm>
              <a:off x="427158" y="409011"/>
              <a:ext cx="1916255" cy="1916255"/>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8"/>
                <a:stretch>
                  <a:fillRect l="-49013" r="-16747" b="-24170"/>
                </a:stretch>
              </a:blipFill>
            </p:spPr>
            <p:txBody>
              <a:bodyPr/>
              <a:lstStyle/>
              <a:p>
                <a:endParaRPr lang="fr-FR" noProof="0"/>
              </a:p>
            </p:txBody>
          </p:sp>
        </p:grpSp>
        <p:grpSp>
          <p:nvGrpSpPr>
            <p:cNvPr id="8" name="Group 8"/>
            <p:cNvGrpSpPr/>
            <p:nvPr/>
          </p:nvGrpSpPr>
          <p:grpSpPr>
            <a:xfrm>
              <a:off x="451844" y="3109037"/>
              <a:ext cx="1916255" cy="1916255"/>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75897" r="-61111" b="-6653"/>
                </a:stretch>
              </a:blipFill>
            </p:spPr>
            <p:txBody>
              <a:bodyPr/>
              <a:lstStyle/>
              <a:p>
                <a:endParaRPr lang="fr-FR" noProof="0"/>
              </a:p>
            </p:txBody>
          </p:sp>
        </p:grpSp>
        <p:sp>
          <p:nvSpPr>
            <p:cNvPr id="10" name="Freeform 10"/>
            <p:cNvSpPr/>
            <p:nvPr/>
          </p:nvSpPr>
          <p:spPr>
            <a:xfrm rot="-5400000">
              <a:off x="222480" y="5546848"/>
              <a:ext cx="2374984" cy="2374984"/>
            </a:xfrm>
            <a:custGeom>
              <a:avLst/>
              <a:gdLst/>
              <a:ahLst/>
              <a:cxnLst/>
              <a:rect l="l" t="t" r="r" b="b"/>
              <a:pathLst>
                <a:path w="2374984" h="2374984">
                  <a:moveTo>
                    <a:pt x="0" y="0"/>
                  </a:moveTo>
                  <a:lnTo>
                    <a:pt x="2374984" y="0"/>
                  </a:lnTo>
                  <a:lnTo>
                    <a:pt x="2374984" y="2374984"/>
                  </a:lnTo>
                  <a:lnTo>
                    <a:pt x="0" y="2374984"/>
                  </a:lnTo>
                  <a:lnTo>
                    <a:pt x="0" y="0"/>
                  </a:lnTo>
                  <a:close/>
                </a:path>
              </a:pathLst>
            </a:custGeom>
            <a:blipFill>
              <a:blip r:embed="rId3">
                <a:extLst>
                  <a:ext uri="{96DAC541-7B7A-43D3-8B79-37D633B846F1}">
                    <asvg:svgBlip xmlns:asvg="http://schemas.microsoft.com/office/drawing/2016/SVG/main" r:embed="rId7"/>
                  </a:ext>
                </a:extLst>
              </a:blip>
              <a:stretch>
                <a:fillRect/>
              </a:stretch>
            </a:blipFill>
          </p:spPr>
          <p:txBody>
            <a:bodyPr/>
            <a:lstStyle/>
            <a:p>
              <a:endParaRPr lang="fr-FR" noProof="0"/>
            </a:p>
          </p:txBody>
        </p:sp>
        <p:grpSp>
          <p:nvGrpSpPr>
            <p:cNvPr id="11" name="Group 11"/>
            <p:cNvGrpSpPr/>
            <p:nvPr/>
          </p:nvGrpSpPr>
          <p:grpSpPr>
            <a:xfrm>
              <a:off x="451844" y="5776212"/>
              <a:ext cx="1916255" cy="1916255"/>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0"/>
                <a:stretch>
                  <a:fillRect l="-25633" t="-19911" r="-34441"/>
                </a:stretch>
              </a:blipFill>
            </p:spPr>
            <p:txBody>
              <a:bodyPr/>
              <a:lstStyle/>
              <a:p>
                <a:endParaRPr lang="fr-FR" noProof="0"/>
              </a:p>
            </p:txBody>
          </p:sp>
        </p:grpSp>
        <p:sp>
          <p:nvSpPr>
            <p:cNvPr id="13" name="Freeform 13"/>
            <p:cNvSpPr/>
            <p:nvPr/>
          </p:nvSpPr>
          <p:spPr>
            <a:xfrm>
              <a:off x="197794" y="8408317"/>
              <a:ext cx="2170306" cy="2170306"/>
            </a:xfrm>
            <a:custGeom>
              <a:avLst/>
              <a:gdLst/>
              <a:ahLst/>
              <a:cxnLst/>
              <a:rect l="l" t="t" r="r" b="b"/>
              <a:pathLst>
                <a:path w="2170306" h="2170306">
                  <a:moveTo>
                    <a:pt x="0" y="0"/>
                  </a:moveTo>
                  <a:lnTo>
                    <a:pt x="2170305" y="0"/>
                  </a:lnTo>
                  <a:lnTo>
                    <a:pt x="2170305" y="2170305"/>
                  </a:lnTo>
                  <a:lnTo>
                    <a:pt x="0" y="2170305"/>
                  </a:lnTo>
                  <a:lnTo>
                    <a:pt x="0" y="0"/>
                  </a:lnTo>
                  <a:close/>
                </a:path>
              </a:pathLst>
            </a:custGeom>
            <a:blipFill>
              <a:blip r:embed="rId11"/>
              <a:stretch>
                <a:fillRect/>
              </a:stretch>
            </a:blipFill>
          </p:spPr>
          <p:txBody>
            <a:bodyPr/>
            <a:lstStyle/>
            <a:p>
              <a:endParaRPr lang="fr-FR" noProof="0"/>
            </a:p>
          </p:txBody>
        </p:sp>
      </p:grpSp>
      <p:sp>
        <p:nvSpPr>
          <p:cNvPr id="14" name="Freeform 14"/>
          <p:cNvSpPr/>
          <p:nvPr/>
        </p:nvSpPr>
        <p:spPr>
          <a:xfrm>
            <a:off x="13905632" y="9105493"/>
            <a:ext cx="1371600" cy="149629"/>
          </a:xfrm>
          <a:custGeom>
            <a:avLst/>
            <a:gdLst/>
            <a:ahLst/>
            <a:cxnLst/>
            <a:rect l="l" t="t" r="r" b="b"/>
            <a:pathLst>
              <a:path w="1371600" h="149629">
                <a:moveTo>
                  <a:pt x="0" y="0"/>
                </a:moveTo>
                <a:lnTo>
                  <a:pt x="1371600" y="0"/>
                </a:lnTo>
                <a:lnTo>
                  <a:pt x="1371600" y="149630"/>
                </a:lnTo>
                <a:lnTo>
                  <a:pt x="0" y="14963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noProof="0"/>
          </a:p>
        </p:txBody>
      </p:sp>
      <p:grpSp>
        <p:nvGrpSpPr>
          <p:cNvPr id="15" name="Group 15"/>
          <p:cNvGrpSpPr/>
          <p:nvPr/>
        </p:nvGrpSpPr>
        <p:grpSpPr>
          <a:xfrm>
            <a:off x="603882" y="334977"/>
            <a:ext cx="849637" cy="849637"/>
            <a:chOff x="0" y="0"/>
            <a:chExt cx="1132849" cy="1132849"/>
          </a:xfrm>
        </p:grpSpPr>
        <p:sp>
          <p:nvSpPr>
            <p:cNvPr id="16" name="Freeform 16"/>
            <p:cNvSpPr/>
            <p:nvPr/>
          </p:nvSpPr>
          <p:spPr>
            <a:xfrm rot="-5400000">
              <a:off x="0" y="0"/>
              <a:ext cx="1132849" cy="1132849"/>
            </a:xfrm>
            <a:custGeom>
              <a:avLst/>
              <a:gdLst/>
              <a:ahLst/>
              <a:cxnLst/>
              <a:rect l="l" t="t" r="r" b="b"/>
              <a:pathLst>
                <a:path w="1132849" h="1132849">
                  <a:moveTo>
                    <a:pt x="0" y="0"/>
                  </a:moveTo>
                  <a:lnTo>
                    <a:pt x="1132849" y="0"/>
                  </a:lnTo>
                  <a:lnTo>
                    <a:pt x="1132849" y="1132849"/>
                  </a:lnTo>
                  <a:lnTo>
                    <a:pt x="0" y="113284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fr-FR" noProof="0"/>
            </a:p>
          </p:txBody>
        </p:sp>
        <p:sp>
          <p:nvSpPr>
            <p:cNvPr id="17" name="TextBox 17"/>
            <p:cNvSpPr txBox="1"/>
            <p:nvPr/>
          </p:nvSpPr>
          <p:spPr>
            <a:xfrm>
              <a:off x="89348" y="185234"/>
              <a:ext cx="954153" cy="848107"/>
            </a:xfrm>
            <a:prstGeom prst="rect">
              <a:avLst/>
            </a:prstGeom>
          </p:spPr>
          <p:txBody>
            <a:bodyPr lIns="0" tIns="0" rIns="0" bIns="0" rtlCol="0" anchor="t">
              <a:spAutoFit/>
            </a:bodyPr>
            <a:lstStyle/>
            <a:p>
              <a:pPr algn="ctr">
                <a:lnSpc>
                  <a:spcPts val="4623"/>
                </a:lnSpc>
                <a:spcBef>
                  <a:spcPct val="0"/>
                </a:spcBef>
              </a:pPr>
              <a:r>
                <a:rPr lang="fr-FR" sz="4623" noProof="0">
                  <a:solidFill>
                    <a:srgbClr val="8A428C"/>
                  </a:solidFill>
                  <a:latin typeface="Verdana Pro"/>
                  <a:ea typeface="Verdana Pro"/>
                  <a:cs typeface="Verdana Pro"/>
                  <a:sym typeface="Verdana Pro"/>
                </a:rPr>
                <a:t>1</a:t>
              </a:r>
            </a:p>
          </p:txBody>
        </p:sp>
      </p:grpSp>
      <p:sp>
        <p:nvSpPr>
          <p:cNvPr id="18" name="TextBox 18"/>
          <p:cNvSpPr txBox="1"/>
          <p:nvPr/>
        </p:nvSpPr>
        <p:spPr>
          <a:xfrm>
            <a:off x="2516088" y="693331"/>
            <a:ext cx="4412175" cy="491282"/>
          </a:xfrm>
          <a:prstGeom prst="rect">
            <a:avLst/>
          </a:prstGeom>
        </p:spPr>
        <p:txBody>
          <a:bodyPr lIns="0" tIns="0" rIns="0" bIns="0" rtlCol="0" anchor="t">
            <a:spAutoFit/>
          </a:bodyPr>
          <a:lstStyle/>
          <a:p>
            <a:pPr marL="0" lvl="0" indent="0" algn="ctr">
              <a:lnSpc>
                <a:spcPts val="3475"/>
              </a:lnSpc>
              <a:spcBef>
                <a:spcPct val="0"/>
              </a:spcBef>
            </a:pPr>
            <a:r>
              <a:rPr lang="fr-FR" sz="3995" noProof="0">
                <a:solidFill>
                  <a:srgbClr val="8A428C"/>
                </a:solidFill>
                <a:latin typeface="Lovelo"/>
                <a:ea typeface="Lovelo"/>
                <a:cs typeface="Lovelo"/>
                <a:sym typeface="Lovelo"/>
              </a:rPr>
              <a:t>Des objectifs</a:t>
            </a:r>
          </a:p>
        </p:txBody>
      </p:sp>
      <p:sp>
        <p:nvSpPr>
          <p:cNvPr id="19" name="Freeform 19"/>
          <p:cNvSpPr/>
          <p:nvPr/>
        </p:nvSpPr>
        <p:spPr>
          <a:xfrm>
            <a:off x="14049812" y="4405050"/>
            <a:ext cx="1083241" cy="118172"/>
          </a:xfrm>
          <a:custGeom>
            <a:avLst/>
            <a:gdLst/>
            <a:ahLst/>
            <a:cxnLst/>
            <a:rect l="l" t="t" r="r" b="b"/>
            <a:pathLst>
              <a:path w="1083241" h="118172">
                <a:moveTo>
                  <a:pt x="0" y="0"/>
                </a:moveTo>
                <a:lnTo>
                  <a:pt x="1083240" y="0"/>
                </a:lnTo>
                <a:lnTo>
                  <a:pt x="1083240" y="118172"/>
                </a:lnTo>
                <a:lnTo>
                  <a:pt x="0" y="11817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noProof="0"/>
          </a:p>
        </p:txBody>
      </p:sp>
      <p:sp>
        <p:nvSpPr>
          <p:cNvPr id="20" name="Freeform 20"/>
          <p:cNvSpPr/>
          <p:nvPr/>
        </p:nvSpPr>
        <p:spPr>
          <a:xfrm>
            <a:off x="14049812" y="6256451"/>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fr-FR" noProof="0"/>
          </a:p>
        </p:txBody>
      </p:sp>
      <p:sp>
        <p:nvSpPr>
          <p:cNvPr id="21" name="TextBox 21"/>
          <p:cNvSpPr txBox="1"/>
          <p:nvPr/>
        </p:nvSpPr>
        <p:spPr>
          <a:xfrm>
            <a:off x="12583832" y="5120050"/>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Coenseignement</a:t>
            </a:r>
          </a:p>
        </p:txBody>
      </p:sp>
      <p:sp>
        <p:nvSpPr>
          <p:cNvPr id="22" name="TextBox 22"/>
          <p:cNvSpPr txBox="1"/>
          <p:nvPr/>
        </p:nvSpPr>
        <p:spPr>
          <a:xfrm>
            <a:off x="12839090" y="1372007"/>
            <a:ext cx="3288246" cy="2570286"/>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Unité d’Enseignement Externalisée</a:t>
            </a:r>
          </a:p>
          <a:p>
            <a:pPr algn="ctr">
              <a:lnSpc>
                <a:spcPts val="4082"/>
              </a:lnSpc>
            </a:pPr>
            <a:r>
              <a:rPr lang="fr-FR" sz="4082" noProof="0">
                <a:solidFill>
                  <a:srgbClr val="28457E"/>
                </a:solidFill>
                <a:latin typeface="Playlist Script"/>
                <a:ea typeface="Playlist Script"/>
                <a:cs typeface="Playlist Script"/>
                <a:sym typeface="Playlist Script"/>
              </a:rPr>
              <a:t> au sein de l’établissement</a:t>
            </a:r>
          </a:p>
        </p:txBody>
      </p:sp>
      <p:sp>
        <p:nvSpPr>
          <p:cNvPr id="23" name="TextBox 23"/>
          <p:cNvSpPr txBox="1"/>
          <p:nvPr/>
        </p:nvSpPr>
        <p:spPr>
          <a:xfrm>
            <a:off x="12880573" y="6929463"/>
            <a:ext cx="3498695" cy="2128724"/>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Développement des compétences psychosociales en </a:t>
            </a:r>
            <a:r>
              <a:rPr lang="fr-FR" sz="4082" noProof="0">
                <a:solidFill>
                  <a:srgbClr val="28457E"/>
                </a:solidFill>
                <a:latin typeface="Lovelo" panose="020B0604020202020204" charset="0"/>
                <a:ea typeface="Playlist Script"/>
                <a:cs typeface="Playlist Script"/>
                <a:sym typeface="Playlist Script"/>
              </a:rPr>
              <a:t>APC</a:t>
            </a:r>
            <a:r>
              <a:rPr lang="fr-FR" sz="4082" noProof="0">
                <a:solidFill>
                  <a:srgbClr val="28457E"/>
                </a:solidFill>
                <a:latin typeface="Playlist Script"/>
                <a:ea typeface="Playlist Script"/>
                <a:cs typeface="Playlist Script"/>
                <a:sym typeface="Playlist Script"/>
              </a:rPr>
              <a:t> </a:t>
            </a:r>
          </a:p>
        </p:txBody>
      </p:sp>
      <p:sp>
        <p:nvSpPr>
          <p:cNvPr id="24" name="TextBox 24"/>
          <p:cNvSpPr txBox="1"/>
          <p:nvPr/>
        </p:nvSpPr>
        <p:spPr>
          <a:xfrm>
            <a:off x="11820117" y="693331"/>
            <a:ext cx="5035061" cy="491282"/>
          </a:xfrm>
          <a:prstGeom prst="rect">
            <a:avLst/>
          </a:prstGeom>
        </p:spPr>
        <p:txBody>
          <a:bodyPr lIns="0" tIns="0" rIns="0" bIns="0" rtlCol="0" anchor="t">
            <a:spAutoFit/>
          </a:bodyPr>
          <a:lstStyle/>
          <a:p>
            <a:pPr marL="0" lvl="0" indent="0" algn="ctr">
              <a:lnSpc>
                <a:spcPts val="3475"/>
              </a:lnSpc>
              <a:spcBef>
                <a:spcPct val="0"/>
              </a:spcBef>
            </a:pPr>
            <a:r>
              <a:rPr lang="fr-FR" sz="3995" b="1" u="none" strike="noStrike" noProof="0">
                <a:solidFill>
                  <a:srgbClr val="8A428C"/>
                </a:solidFill>
                <a:latin typeface="Lovelo"/>
                <a:ea typeface="Lovelo"/>
                <a:cs typeface="Lovelo"/>
                <a:sym typeface="Lovelo"/>
              </a:rPr>
              <a:t>Des actions</a:t>
            </a:r>
          </a:p>
        </p:txBody>
      </p:sp>
      <p:sp>
        <p:nvSpPr>
          <p:cNvPr id="25" name="TextBox 25"/>
          <p:cNvSpPr txBox="1"/>
          <p:nvPr/>
        </p:nvSpPr>
        <p:spPr>
          <a:xfrm>
            <a:off x="752544" y="2222205"/>
            <a:ext cx="7411247" cy="5852114"/>
          </a:xfrm>
          <a:prstGeom prst="rect">
            <a:avLst/>
          </a:prstGeom>
        </p:spPr>
        <p:txBody>
          <a:bodyPr lIns="0" tIns="0" rIns="0" bIns="0" rtlCol="0" anchor="t">
            <a:spAutoFit/>
          </a:bodyPr>
          <a:lstStyle/>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Promouvoir des établissements toujours plus </a:t>
            </a:r>
            <a:r>
              <a:rPr lang="fr-FR" sz="3042" b="1" noProof="0">
                <a:solidFill>
                  <a:srgbClr val="28457E"/>
                </a:solidFill>
                <a:latin typeface="Verdana Pro Bold"/>
                <a:ea typeface="Verdana Pro Bold"/>
                <a:cs typeface="Verdana Pro Bold"/>
                <a:sym typeface="Verdana Pro Bold"/>
              </a:rPr>
              <a:t>inclusifs</a:t>
            </a:r>
            <a:r>
              <a:rPr lang="fr-FR" sz="3042" noProof="0">
                <a:solidFill>
                  <a:srgbClr val="28457E"/>
                </a:solidFill>
                <a:latin typeface="Verdana Pro"/>
                <a:ea typeface="Verdana Pro"/>
                <a:cs typeface="Verdana Pro"/>
                <a:sym typeface="Verdana Pro"/>
              </a:rPr>
              <a:t> et </a:t>
            </a:r>
            <a:r>
              <a:rPr lang="fr-FR" sz="3042" b="1" noProof="0">
                <a:solidFill>
                  <a:srgbClr val="28457E"/>
                </a:solidFill>
                <a:latin typeface="Verdana Pro Bold"/>
                <a:ea typeface="Verdana Pro Bold"/>
                <a:cs typeface="Verdana Pro Bold"/>
                <a:sym typeface="Verdana Pro Bold"/>
              </a:rPr>
              <a:t>accessibles</a:t>
            </a:r>
            <a:r>
              <a:rPr lang="fr-FR" sz="3042" noProof="0">
                <a:solidFill>
                  <a:srgbClr val="28457E"/>
                </a:solidFill>
                <a:latin typeface="Verdana Pro"/>
                <a:ea typeface="Verdana Pro"/>
                <a:cs typeface="Verdana Pro"/>
                <a:sym typeface="Verdana Pro"/>
              </a:rPr>
              <a:t> à tous.​</a:t>
            </a:r>
          </a:p>
          <a:p>
            <a:pPr algn="l">
              <a:lnSpc>
                <a:spcPts val="1436"/>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Fédérer une communauté éducative</a:t>
            </a:r>
            <a:r>
              <a:rPr lang="fr-FR" sz="3042" b="1" noProof="0">
                <a:solidFill>
                  <a:srgbClr val="28457E"/>
                </a:solidFill>
                <a:latin typeface="Verdana Pro Bold"/>
                <a:ea typeface="Verdana Pro Bold"/>
                <a:cs typeface="Verdana Pro Bold"/>
                <a:sym typeface="Verdana Pro Bold"/>
              </a:rPr>
              <a:t> ambitieuse</a:t>
            </a:r>
            <a:r>
              <a:rPr lang="fr-FR" sz="3042" noProof="0">
                <a:solidFill>
                  <a:srgbClr val="28457E"/>
                </a:solidFill>
                <a:latin typeface="Verdana Pro"/>
                <a:ea typeface="Verdana Pro"/>
                <a:cs typeface="Verdana Pro"/>
                <a:sym typeface="Verdana Pro"/>
              </a:rPr>
              <a:t> répondant aux besoins de chacun.​</a:t>
            </a:r>
          </a:p>
          <a:p>
            <a:pPr algn="l">
              <a:lnSpc>
                <a:spcPts val="1436"/>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Accompagner chaque élève dans son parcours, pour lui permettre de développer le </a:t>
            </a:r>
            <a:r>
              <a:rPr lang="fr-FR" sz="3042" b="1" noProof="0">
                <a:solidFill>
                  <a:srgbClr val="28457E"/>
                </a:solidFill>
                <a:latin typeface="Verdana Pro Bold"/>
                <a:ea typeface="Verdana Pro Bold"/>
                <a:cs typeface="Verdana Pro Bold"/>
                <a:sym typeface="Verdana Pro Bold"/>
              </a:rPr>
              <a:t>meilleur</a:t>
            </a:r>
            <a:r>
              <a:rPr lang="fr-FR" sz="3042" noProof="0">
                <a:solidFill>
                  <a:srgbClr val="28457E"/>
                </a:solidFill>
                <a:latin typeface="Verdana Pro"/>
                <a:ea typeface="Verdana Pro"/>
                <a:cs typeface="Verdana Pro"/>
                <a:sym typeface="Verdana Pro"/>
              </a:rPr>
              <a:t> </a:t>
            </a:r>
          </a:p>
          <a:p>
            <a:pPr algn="l">
              <a:lnSpc>
                <a:spcPts val="3559"/>
              </a:lnSpc>
            </a:pPr>
            <a:r>
              <a:rPr lang="fr-FR" sz="3042" noProof="0">
                <a:solidFill>
                  <a:srgbClr val="28457E"/>
                </a:solidFill>
                <a:latin typeface="Verdana Pro"/>
                <a:ea typeface="Verdana Pro"/>
                <a:cs typeface="Verdana Pro"/>
                <a:sym typeface="Verdana Pro"/>
              </a:rPr>
              <a:t>     de lui-même.​</a:t>
            </a:r>
          </a:p>
          <a:p>
            <a:pPr algn="l">
              <a:lnSpc>
                <a:spcPts val="1436"/>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Valoriser toutes les formes d'</a:t>
            </a:r>
            <a:r>
              <a:rPr lang="fr-FR" sz="3042" b="1" noProof="0">
                <a:solidFill>
                  <a:srgbClr val="28457E"/>
                </a:solidFill>
                <a:latin typeface="Verdana Pro Bold"/>
                <a:ea typeface="Verdana Pro Bold"/>
                <a:cs typeface="Verdana Pro Bold"/>
                <a:sym typeface="Verdana Pro Bold"/>
              </a:rPr>
              <a:t>intelligence</a:t>
            </a:r>
            <a:r>
              <a:rPr lang="fr-FR" sz="3042" noProof="0">
                <a:solidFill>
                  <a:srgbClr val="28457E"/>
                </a:solidFill>
                <a:latin typeface="Verdana Pro"/>
                <a:ea typeface="Verdana Pro"/>
                <a:cs typeface="Verdana Pro"/>
                <a:sym typeface="Verdana Pro"/>
              </a:rPr>
              <a:t> et de</a:t>
            </a:r>
            <a:r>
              <a:rPr lang="fr-FR" sz="3042" b="1" noProof="0">
                <a:solidFill>
                  <a:srgbClr val="28457E"/>
                </a:solidFill>
                <a:latin typeface="Verdana Pro Bold"/>
                <a:ea typeface="Verdana Pro Bold"/>
                <a:cs typeface="Verdana Pro Bold"/>
                <a:sym typeface="Verdana Pro Bold"/>
              </a:rPr>
              <a:t> talents</a:t>
            </a:r>
            <a:r>
              <a:rPr lang="fr-FR" sz="3042" noProof="0">
                <a:solidFill>
                  <a:srgbClr val="28457E"/>
                </a:solidFill>
                <a:latin typeface="Verdana Pro"/>
                <a:ea typeface="Verdana Pro"/>
                <a:cs typeface="Verdana Pro"/>
                <a:sym typeface="Verdana Pro"/>
              </a:rPr>
              <a:t>​.</a:t>
            </a:r>
          </a:p>
        </p:txBody>
      </p:sp>
      <p:sp>
        <p:nvSpPr>
          <p:cNvPr id="26" name="TextBox 26"/>
          <p:cNvSpPr txBox="1"/>
          <p:nvPr/>
        </p:nvSpPr>
        <p:spPr>
          <a:xfrm>
            <a:off x="12475613" y="9483723"/>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Et vos actions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7744207"/>
            <a:ext cx="16230600" cy="2371343"/>
          </a:xfrm>
          <a:prstGeom prst="rect">
            <a:avLst/>
          </a:prstGeom>
        </p:spPr>
        <p:txBody>
          <a:bodyPr lIns="0" tIns="0" rIns="0" bIns="0" rtlCol="0" anchor="t">
            <a:spAutoFit/>
          </a:bodyPr>
          <a:lstStyle/>
          <a:p>
            <a:pPr algn="ctr">
              <a:lnSpc>
                <a:spcPts val="5439"/>
              </a:lnSpc>
            </a:pPr>
            <a:r>
              <a:rPr lang="fr-FR" sz="4090" noProof="0">
                <a:solidFill>
                  <a:srgbClr val="FEFEFF"/>
                </a:solidFill>
                <a:latin typeface="Playlist Script"/>
                <a:ea typeface="Playlist Script"/>
                <a:cs typeface="Playlist Script"/>
                <a:sym typeface="Playlist Script"/>
              </a:rPr>
              <a:t> “ L’éducation est un acte d’espérance qui depuis </a:t>
            </a:r>
          </a:p>
          <a:p>
            <a:pPr algn="ctr">
              <a:lnSpc>
                <a:spcPts val="5439"/>
              </a:lnSpc>
            </a:pPr>
            <a:r>
              <a:rPr lang="fr-FR" sz="4090" noProof="0">
                <a:solidFill>
                  <a:srgbClr val="FEFEFF"/>
                </a:solidFill>
                <a:latin typeface="Playlist Script"/>
                <a:ea typeface="Playlist Script"/>
                <a:cs typeface="Playlist Script"/>
                <a:sym typeface="Playlist Script"/>
              </a:rPr>
              <a:t>le présent regarde vers le futur”</a:t>
            </a:r>
          </a:p>
          <a:p>
            <a:pPr algn="ctr">
              <a:lnSpc>
                <a:spcPts val="4109"/>
              </a:lnSpc>
            </a:pPr>
            <a:r>
              <a:rPr lang="fr-FR" sz="3090" noProof="0">
                <a:solidFill>
                  <a:srgbClr val="FEFEFF"/>
                </a:solidFill>
                <a:latin typeface="Verdana Pro"/>
                <a:ea typeface="Verdana Pro"/>
                <a:cs typeface="Verdana Pro"/>
                <a:sym typeface="Verdana Pro"/>
              </a:rPr>
              <a:t> Pape François - 2020</a:t>
            </a:r>
          </a:p>
          <a:p>
            <a:pPr algn="ctr">
              <a:lnSpc>
                <a:spcPts val="4121"/>
              </a:lnSpc>
            </a:pPr>
            <a:endParaRPr lang="fr-FR" sz="3090" noProof="0">
              <a:solidFill>
                <a:srgbClr val="FEFEFF"/>
              </a:solidFill>
              <a:latin typeface="Verdana Pro"/>
              <a:ea typeface="Verdana Pro"/>
              <a:cs typeface="Verdana Pro"/>
              <a:sym typeface="Verdana Pro"/>
            </a:endParaRPr>
          </a:p>
        </p:txBody>
      </p:sp>
      <p:sp>
        <p:nvSpPr>
          <p:cNvPr id="3" name="TextBox 3"/>
          <p:cNvSpPr txBox="1"/>
          <p:nvPr/>
        </p:nvSpPr>
        <p:spPr>
          <a:xfrm>
            <a:off x="1028700" y="2957084"/>
            <a:ext cx="16230600" cy="1475802"/>
          </a:xfrm>
          <a:prstGeom prst="rect">
            <a:avLst/>
          </a:prstGeom>
        </p:spPr>
        <p:txBody>
          <a:bodyPr lIns="0" tIns="0" rIns="0" bIns="0" rtlCol="0" anchor="t">
            <a:spAutoFit/>
          </a:bodyPr>
          <a:lstStyle/>
          <a:p>
            <a:pPr algn="ctr">
              <a:lnSpc>
                <a:spcPts val="3958"/>
              </a:lnSpc>
            </a:pPr>
            <a:r>
              <a:rPr lang="fr-FR" sz="3045" b="1" noProof="0">
                <a:solidFill>
                  <a:srgbClr val="28457E"/>
                </a:solidFill>
                <a:latin typeface="Verdana Pro Bold"/>
                <a:ea typeface="Verdana Pro Bold"/>
                <a:cs typeface="Verdana Pro Bold"/>
                <a:sym typeface="Verdana Pro Bold"/>
              </a:rPr>
              <a:t>Innov</a:t>
            </a:r>
            <a:r>
              <a:rPr lang="fr-FR" sz="3045" b="1" u="none" strike="noStrike" noProof="0">
                <a:solidFill>
                  <a:srgbClr val="28457E"/>
                </a:solidFill>
                <a:latin typeface="Verdana Pro Bold"/>
                <a:ea typeface="Verdana Pro Bold"/>
                <a:cs typeface="Verdana Pro Bold"/>
                <a:sym typeface="Verdana Pro Bold"/>
              </a:rPr>
              <a:t>er et créer des propositions pédagogiques et éducatives accessibles à tous au service de la réussite des enfants </a:t>
            </a:r>
          </a:p>
          <a:p>
            <a:pPr algn="ctr">
              <a:lnSpc>
                <a:spcPts val="3958"/>
              </a:lnSpc>
            </a:pPr>
            <a:r>
              <a:rPr lang="fr-FR" sz="3045" b="1" u="none" strike="noStrike" noProof="0">
                <a:solidFill>
                  <a:srgbClr val="28457E"/>
                </a:solidFill>
                <a:latin typeface="Verdana Pro Bold"/>
                <a:ea typeface="Verdana Pro Bold"/>
                <a:cs typeface="Verdana Pro Bold"/>
                <a:sym typeface="Verdana Pro Bold"/>
              </a:rPr>
              <a:t>et des jeunes.</a:t>
            </a:r>
          </a:p>
        </p:txBody>
      </p:sp>
      <p:grpSp>
        <p:nvGrpSpPr>
          <p:cNvPr id="4" name="Group 4"/>
          <p:cNvGrpSpPr/>
          <p:nvPr/>
        </p:nvGrpSpPr>
        <p:grpSpPr>
          <a:xfrm>
            <a:off x="405835" y="189583"/>
            <a:ext cx="1245730" cy="1245730"/>
            <a:chOff x="0" y="0"/>
            <a:chExt cx="1660974" cy="1660974"/>
          </a:xfrm>
        </p:grpSpPr>
        <p:sp>
          <p:nvSpPr>
            <p:cNvPr id="5" name="Freeform 5"/>
            <p:cNvSpPr/>
            <p:nvPr/>
          </p:nvSpPr>
          <p:spPr>
            <a:xfrm rot="-5400000">
              <a:off x="0" y="0"/>
              <a:ext cx="1660974" cy="1660974"/>
            </a:xfrm>
            <a:custGeom>
              <a:avLst/>
              <a:gdLst/>
              <a:ahLst/>
              <a:cxnLst/>
              <a:rect l="l" t="t" r="r" b="b"/>
              <a:pathLst>
                <a:path w="1660974" h="1660974">
                  <a:moveTo>
                    <a:pt x="0" y="0"/>
                  </a:moveTo>
                  <a:lnTo>
                    <a:pt x="1660974" y="0"/>
                  </a:lnTo>
                  <a:lnTo>
                    <a:pt x="1660974" y="1660974"/>
                  </a:lnTo>
                  <a:lnTo>
                    <a:pt x="0" y="1660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6" name="TextBox 6"/>
            <p:cNvSpPr txBox="1"/>
            <p:nvPr/>
          </p:nvSpPr>
          <p:spPr>
            <a:xfrm>
              <a:off x="131001" y="289396"/>
              <a:ext cx="1398973" cy="1235827"/>
            </a:xfrm>
            <a:prstGeom prst="rect">
              <a:avLst/>
            </a:prstGeom>
          </p:spPr>
          <p:txBody>
            <a:bodyPr lIns="0" tIns="0" rIns="0" bIns="0" rtlCol="0" anchor="t">
              <a:spAutoFit/>
            </a:bodyPr>
            <a:lstStyle/>
            <a:p>
              <a:pPr algn="ctr">
                <a:lnSpc>
                  <a:spcPts val="6779"/>
                </a:lnSpc>
                <a:spcBef>
                  <a:spcPct val="0"/>
                </a:spcBef>
              </a:pPr>
              <a:r>
                <a:rPr lang="fr-FR" sz="6779" noProof="0">
                  <a:solidFill>
                    <a:srgbClr val="8A428C"/>
                  </a:solidFill>
                  <a:latin typeface="Verdana Pro"/>
                  <a:ea typeface="Verdana Pro"/>
                  <a:cs typeface="Verdana Pro"/>
                  <a:sym typeface="Verdana Pro"/>
                </a:rPr>
                <a:t>2</a:t>
              </a:r>
            </a:p>
          </p:txBody>
        </p:sp>
      </p:grpSp>
      <p:grpSp>
        <p:nvGrpSpPr>
          <p:cNvPr id="7" name="Group 7"/>
          <p:cNvGrpSpPr/>
          <p:nvPr/>
        </p:nvGrpSpPr>
        <p:grpSpPr>
          <a:xfrm>
            <a:off x="1540682" y="811069"/>
            <a:ext cx="6860623" cy="1238373"/>
            <a:chOff x="0" y="-1839"/>
            <a:chExt cx="9147496" cy="1651164"/>
          </a:xfrm>
        </p:grpSpPr>
        <p:sp>
          <p:nvSpPr>
            <p:cNvPr id="8" name="TextBox 8"/>
            <p:cNvSpPr txBox="1"/>
            <p:nvPr/>
          </p:nvSpPr>
          <p:spPr>
            <a:xfrm>
              <a:off x="0" y="333634"/>
              <a:ext cx="8105822" cy="1315691"/>
            </a:xfrm>
            <a:prstGeom prst="rect">
              <a:avLst/>
            </a:prstGeom>
          </p:spPr>
          <p:txBody>
            <a:bodyPr lIns="0" tIns="0" rIns="0" bIns="0" rtlCol="0" anchor="t">
              <a:spAutoFit/>
            </a:bodyPr>
            <a:lstStyle/>
            <a:p>
              <a:pPr algn="ctr">
                <a:lnSpc>
                  <a:spcPts val="3857"/>
                </a:lnSpc>
              </a:pPr>
              <a:r>
                <a:rPr lang="fr-FR" sz="3188" noProof="0">
                  <a:solidFill>
                    <a:srgbClr val="8A428C"/>
                  </a:solidFill>
                  <a:latin typeface="Lovelo"/>
                  <a:ea typeface="Lovelo"/>
                  <a:cs typeface="Lovelo"/>
                  <a:sym typeface="Lovelo"/>
                </a:rPr>
                <a:t>            UNE ÉCOLE </a:t>
              </a:r>
            </a:p>
            <a:p>
              <a:pPr algn="ctr">
                <a:lnSpc>
                  <a:spcPts val="3857"/>
                </a:lnSpc>
              </a:pPr>
              <a:r>
                <a:rPr lang="fr-FR" sz="3188" noProof="0">
                  <a:solidFill>
                    <a:srgbClr val="8A428C"/>
                  </a:solidFill>
                  <a:latin typeface="Lovelo"/>
                  <a:ea typeface="Lovelo"/>
                  <a:cs typeface="Lovelo"/>
                  <a:sym typeface="Lovelo"/>
                </a:rPr>
                <a:t>OUVERTE À TOUS QUI</a:t>
              </a:r>
            </a:p>
          </p:txBody>
        </p:sp>
        <p:sp>
          <p:nvSpPr>
            <p:cNvPr id="9" name="TextBox 9"/>
            <p:cNvSpPr txBox="1"/>
            <p:nvPr/>
          </p:nvSpPr>
          <p:spPr>
            <a:xfrm rot="-517276">
              <a:off x="7002236" y="-1839"/>
              <a:ext cx="1977914" cy="1562081"/>
            </a:xfrm>
            <a:prstGeom prst="rect">
              <a:avLst/>
            </a:prstGeom>
          </p:spPr>
          <p:txBody>
            <a:bodyPr lIns="0" tIns="0" rIns="0" bIns="0" rtlCol="0" anchor="t">
              <a:spAutoFit/>
            </a:bodyPr>
            <a:lstStyle/>
            <a:p>
              <a:pPr algn="l">
                <a:lnSpc>
                  <a:spcPts val="9788"/>
                </a:lnSpc>
              </a:pPr>
              <a:r>
                <a:rPr lang="fr-FR" sz="6991" noProof="0">
                  <a:solidFill>
                    <a:srgbClr val="FFFFFF"/>
                  </a:solidFill>
                  <a:latin typeface="Playlist Script"/>
                  <a:ea typeface="Playlist Script"/>
                  <a:cs typeface="Playlist Script"/>
                  <a:sym typeface="Playlist Script"/>
                </a:rPr>
                <a:t>Ose</a:t>
              </a:r>
            </a:p>
          </p:txBody>
        </p:sp>
        <p:sp>
          <p:nvSpPr>
            <p:cNvPr id="10" name="TextBox 10"/>
            <p:cNvSpPr txBox="1"/>
            <p:nvPr/>
          </p:nvSpPr>
          <p:spPr>
            <a:xfrm>
              <a:off x="8599131" y="906982"/>
              <a:ext cx="548365" cy="716773"/>
            </a:xfrm>
            <a:prstGeom prst="rect">
              <a:avLst/>
            </a:prstGeom>
          </p:spPr>
          <p:txBody>
            <a:bodyPr lIns="0" tIns="0" rIns="0" bIns="0" rtlCol="0" anchor="t">
              <a:spAutoFit/>
            </a:bodyPr>
            <a:lstStyle/>
            <a:p>
              <a:pPr algn="l">
                <a:lnSpc>
                  <a:spcPts val="3825"/>
                </a:lnSpc>
                <a:spcBef>
                  <a:spcPct val="0"/>
                </a:spcBef>
              </a:pPr>
              <a:r>
                <a:rPr lang="fr-FR" sz="3825" noProof="0">
                  <a:solidFill>
                    <a:srgbClr val="8A428C"/>
                  </a:solidFill>
                  <a:latin typeface="Lovelo"/>
                  <a:ea typeface="Lovelo"/>
                  <a:cs typeface="Lovelo"/>
                  <a:sym typeface="Lovelo"/>
                </a:rPr>
                <a:t>:</a:t>
              </a:r>
            </a:p>
          </p:txBody>
        </p:sp>
      </p:grpSp>
      <p:sp>
        <p:nvSpPr>
          <p:cNvPr id="11" name="TextBox 11"/>
          <p:cNvSpPr txBox="1"/>
          <p:nvPr/>
        </p:nvSpPr>
        <p:spPr>
          <a:xfrm>
            <a:off x="1028700" y="5302772"/>
            <a:ext cx="16230600" cy="1858891"/>
          </a:xfrm>
          <a:prstGeom prst="rect">
            <a:avLst/>
          </a:prstGeom>
        </p:spPr>
        <p:txBody>
          <a:bodyPr lIns="0" tIns="0" rIns="0" bIns="0" rtlCol="0" anchor="t">
            <a:spAutoFit/>
          </a:bodyPr>
          <a:lstStyle/>
          <a:p>
            <a:pPr algn="l">
              <a:lnSpc>
                <a:spcPts val="3744"/>
              </a:lnSpc>
            </a:pPr>
            <a:r>
              <a:rPr lang="fr-FR" sz="2880" noProof="0">
                <a:solidFill>
                  <a:srgbClr val="FFFFFF"/>
                </a:solidFill>
                <a:latin typeface="Verdana Pro"/>
                <a:ea typeface="Verdana Pro"/>
                <a:cs typeface="Verdana Pro"/>
                <a:sym typeface="Verdana Pro"/>
              </a:rPr>
              <a:t>L'Enseignement Catholique porte un regard d’espérance vers l’avenir au service des jeunes et développe des propositions innovantes pour répondre aux défis éducatifs d’aujourd’hui et de demain.</a:t>
            </a:r>
          </a:p>
          <a:p>
            <a:pPr algn="l">
              <a:lnSpc>
                <a:spcPts val="3744"/>
              </a:lnSpc>
            </a:pPr>
            <a:endParaRPr lang="fr-FR" sz="2880" noProof="0">
              <a:solidFill>
                <a:srgbClr val="FFFFFF"/>
              </a:solidFill>
              <a:latin typeface="Verdana Pro"/>
              <a:ea typeface="Verdana Pro"/>
              <a:cs typeface="Verdana Pro"/>
              <a:sym typeface="Verdana Pro"/>
            </a:endParaRPr>
          </a:p>
        </p:txBody>
      </p:sp>
      <p:sp>
        <p:nvSpPr>
          <p:cNvPr id="12" name="Freeform 12"/>
          <p:cNvSpPr/>
          <p:nvPr/>
        </p:nvSpPr>
        <p:spPr>
          <a:xfrm>
            <a:off x="12831429" y="515302"/>
            <a:ext cx="4427871" cy="1571894"/>
          </a:xfrm>
          <a:custGeom>
            <a:avLst/>
            <a:gdLst/>
            <a:ahLst/>
            <a:cxnLst/>
            <a:rect l="l" t="t" r="r" b="b"/>
            <a:pathLst>
              <a:path w="4427871" h="1571894">
                <a:moveTo>
                  <a:pt x="0" y="0"/>
                </a:moveTo>
                <a:lnTo>
                  <a:pt x="4427871" y="0"/>
                </a:lnTo>
                <a:lnTo>
                  <a:pt x="4427871" y="1571895"/>
                </a:lnTo>
                <a:lnTo>
                  <a:pt x="0" y="1571895"/>
                </a:lnTo>
                <a:lnTo>
                  <a:pt x="0" y="0"/>
                </a:lnTo>
                <a:close/>
              </a:path>
            </a:pathLst>
          </a:custGeom>
          <a:blipFill>
            <a:blip r:embed="rId4"/>
            <a:stretch>
              <a:fillRect/>
            </a:stretch>
          </a:blipFill>
        </p:spPr>
        <p:txBody>
          <a:bodyPr/>
          <a:lstStyle/>
          <a:p>
            <a:endParaRPr lang="fr-FR" noProof="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100000">
              <a:srgbClr val="4ACBF0">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13797413" y="8450331"/>
            <a:ext cx="1371600" cy="149629"/>
          </a:xfrm>
          <a:custGeom>
            <a:avLst/>
            <a:gdLst/>
            <a:ahLst/>
            <a:cxnLst/>
            <a:rect l="l" t="t" r="r" b="b"/>
            <a:pathLst>
              <a:path w="1371600" h="149629">
                <a:moveTo>
                  <a:pt x="0" y="0"/>
                </a:moveTo>
                <a:lnTo>
                  <a:pt x="1371600" y="0"/>
                </a:lnTo>
                <a:lnTo>
                  <a:pt x="1371600" y="149629"/>
                </a:lnTo>
                <a:lnTo>
                  <a:pt x="0" y="1496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grpSp>
        <p:nvGrpSpPr>
          <p:cNvPr id="3" name="Group 3"/>
          <p:cNvGrpSpPr/>
          <p:nvPr/>
        </p:nvGrpSpPr>
        <p:grpSpPr>
          <a:xfrm>
            <a:off x="603882" y="334977"/>
            <a:ext cx="849637" cy="849637"/>
            <a:chOff x="0" y="0"/>
            <a:chExt cx="1132849" cy="1132849"/>
          </a:xfrm>
        </p:grpSpPr>
        <p:sp>
          <p:nvSpPr>
            <p:cNvPr id="4" name="Freeform 4"/>
            <p:cNvSpPr/>
            <p:nvPr/>
          </p:nvSpPr>
          <p:spPr>
            <a:xfrm rot="-5400000">
              <a:off x="0" y="0"/>
              <a:ext cx="1132849" cy="1132849"/>
            </a:xfrm>
            <a:custGeom>
              <a:avLst/>
              <a:gdLst/>
              <a:ahLst/>
              <a:cxnLst/>
              <a:rect l="l" t="t" r="r" b="b"/>
              <a:pathLst>
                <a:path w="1132849" h="1132849">
                  <a:moveTo>
                    <a:pt x="0" y="0"/>
                  </a:moveTo>
                  <a:lnTo>
                    <a:pt x="1132849" y="0"/>
                  </a:lnTo>
                  <a:lnTo>
                    <a:pt x="1132849" y="1132849"/>
                  </a:lnTo>
                  <a:lnTo>
                    <a:pt x="0" y="11328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noProof="0"/>
            </a:p>
          </p:txBody>
        </p:sp>
        <p:sp>
          <p:nvSpPr>
            <p:cNvPr id="5" name="TextBox 5"/>
            <p:cNvSpPr txBox="1"/>
            <p:nvPr/>
          </p:nvSpPr>
          <p:spPr>
            <a:xfrm>
              <a:off x="89348" y="213764"/>
              <a:ext cx="954153" cy="848106"/>
            </a:xfrm>
            <a:prstGeom prst="rect">
              <a:avLst/>
            </a:prstGeom>
          </p:spPr>
          <p:txBody>
            <a:bodyPr lIns="0" tIns="0" rIns="0" bIns="0" rtlCol="0" anchor="t">
              <a:spAutoFit/>
            </a:bodyPr>
            <a:lstStyle/>
            <a:p>
              <a:pPr algn="ctr">
                <a:lnSpc>
                  <a:spcPts val="4623"/>
                </a:lnSpc>
                <a:spcBef>
                  <a:spcPct val="0"/>
                </a:spcBef>
              </a:pPr>
              <a:r>
                <a:rPr lang="fr-FR" sz="4623" noProof="0">
                  <a:solidFill>
                    <a:srgbClr val="8A428C"/>
                  </a:solidFill>
                  <a:latin typeface="Verdana Pro"/>
                  <a:ea typeface="Verdana Pro"/>
                  <a:cs typeface="Verdana Pro"/>
                  <a:sym typeface="Verdana Pro"/>
                </a:rPr>
                <a:t>2</a:t>
              </a:r>
            </a:p>
          </p:txBody>
        </p:sp>
      </p:grpSp>
      <p:sp>
        <p:nvSpPr>
          <p:cNvPr id="6" name="TextBox 6"/>
          <p:cNvSpPr txBox="1"/>
          <p:nvPr/>
        </p:nvSpPr>
        <p:spPr>
          <a:xfrm>
            <a:off x="2516088" y="693331"/>
            <a:ext cx="4412175" cy="491282"/>
          </a:xfrm>
          <a:prstGeom prst="rect">
            <a:avLst/>
          </a:prstGeom>
        </p:spPr>
        <p:txBody>
          <a:bodyPr lIns="0" tIns="0" rIns="0" bIns="0" rtlCol="0" anchor="t">
            <a:spAutoFit/>
          </a:bodyPr>
          <a:lstStyle/>
          <a:p>
            <a:pPr marL="0" lvl="0" indent="0" algn="ctr">
              <a:lnSpc>
                <a:spcPts val="3475"/>
              </a:lnSpc>
              <a:spcBef>
                <a:spcPct val="0"/>
              </a:spcBef>
            </a:pPr>
            <a:r>
              <a:rPr lang="fr-FR" sz="3995" noProof="0">
                <a:solidFill>
                  <a:srgbClr val="8A428C"/>
                </a:solidFill>
                <a:latin typeface="Lovelo"/>
                <a:ea typeface="Lovelo"/>
                <a:cs typeface="Lovelo"/>
                <a:sym typeface="Lovelo"/>
              </a:rPr>
              <a:t>Des objectifs</a:t>
            </a:r>
          </a:p>
        </p:txBody>
      </p:sp>
      <p:sp>
        <p:nvSpPr>
          <p:cNvPr id="7" name="Freeform 7"/>
          <p:cNvSpPr/>
          <p:nvPr/>
        </p:nvSpPr>
        <p:spPr>
          <a:xfrm>
            <a:off x="14049812" y="3497364"/>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8" name="Freeform 8"/>
          <p:cNvSpPr/>
          <p:nvPr/>
        </p:nvSpPr>
        <p:spPr>
          <a:xfrm>
            <a:off x="14049812" y="6096600"/>
            <a:ext cx="1083241" cy="118172"/>
          </a:xfrm>
          <a:custGeom>
            <a:avLst/>
            <a:gdLst/>
            <a:ahLst/>
            <a:cxnLst/>
            <a:rect l="l" t="t" r="r" b="b"/>
            <a:pathLst>
              <a:path w="1083241" h="118172">
                <a:moveTo>
                  <a:pt x="0" y="0"/>
                </a:moveTo>
                <a:lnTo>
                  <a:pt x="1083240" y="0"/>
                </a:lnTo>
                <a:lnTo>
                  <a:pt x="1083240" y="118171"/>
                </a:lnTo>
                <a:lnTo>
                  <a:pt x="0" y="11817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noProof="0"/>
          </a:p>
        </p:txBody>
      </p:sp>
      <p:sp>
        <p:nvSpPr>
          <p:cNvPr id="9" name="TextBox 9"/>
          <p:cNvSpPr txBox="1"/>
          <p:nvPr/>
        </p:nvSpPr>
        <p:spPr>
          <a:xfrm>
            <a:off x="12657795" y="4595786"/>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Enseignement flexible</a:t>
            </a:r>
          </a:p>
        </p:txBody>
      </p:sp>
      <p:sp>
        <p:nvSpPr>
          <p:cNvPr id="10" name="TextBox 10"/>
          <p:cNvSpPr txBox="1"/>
          <p:nvPr/>
        </p:nvSpPr>
        <p:spPr>
          <a:xfrm>
            <a:off x="12657352" y="1602501"/>
            <a:ext cx="4016088" cy="1553174"/>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Éduquer à l’intelligence artificielle</a:t>
            </a:r>
          </a:p>
        </p:txBody>
      </p:sp>
      <p:sp>
        <p:nvSpPr>
          <p:cNvPr id="11" name="TextBox 11"/>
          <p:cNvSpPr txBox="1"/>
          <p:nvPr/>
        </p:nvSpPr>
        <p:spPr>
          <a:xfrm>
            <a:off x="12916048" y="6929463"/>
            <a:ext cx="3498695" cy="1044618"/>
          </a:xfrm>
          <a:prstGeom prst="rect">
            <a:avLst/>
          </a:prstGeom>
        </p:spPr>
        <p:txBody>
          <a:bodyPr lIns="0" tIns="0" rIns="0" bIns="0" rtlCol="0" anchor="t">
            <a:spAutoFit/>
          </a:bodyPr>
          <a:lstStyle/>
          <a:p>
            <a:pPr algn="ctr">
              <a:lnSpc>
                <a:spcPts val="4082"/>
              </a:lnSpc>
            </a:pPr>
            <a:r>
              <a:rPr lang="fr-FR" sz="4082" noProof="0">
                <a:solidFill>
                  <a:srgbClr val="28457E"/>
                </a:solidFill>
                <a:latin typeface="Playlist Script"/>
                <a:ea typeface="Playlist Script"/>
                <a:cs typeface="Playlist Script"/>
                <a:sym typeface="Playlist Script"/>
              </a:rPr>
              <a:t>Le </a:t>
            </a:r>
            <a:r>
              <a:rPr lang="fr-FR" sz="4082" noProof="0" err="1">
                <a:solidFill>
                  <a:srgbClr val="28457E"/>
                </a:solidFill>
                <a:latin typeface="Playlist Script"/>
                <a:ea typeface="Playlist Script"/>
                <a:cs typeface="Playlist Script"/>
                <a:sym typeface="Playlist Script"/>
              </a:rPr>
              <a:t>Fab</a:t>
            </a:r>
            <a:r>
              <a:rPr lang="fr-FR" sz="4082" noProof="0">
                <a:solidFill>
                  <a:srgbClr val="28457E"/>
                </a:solidFill>
                <a:latin typeface="Playlist Script"/>
                <a:ea typeface="Playlist Script"/>
                <a:cs typeface="Playlist Script"/>
                <a:sym typeface="Playlist Script"/>
              </a:rPr>
              <a:t> </a:t>
            </a:r>
            <a:r>
              <a:rPr lang="fr-FR" sz="4082" noProof="0" err="1">
                <a:solidFill>
                  <a:srgbClr val="28457E"/>
                </a:solidFill>
                <a:latin typeface="Playlist Script"/>
                <a:ea typeface="Playlist Script"/>
                <a:cs typeface="Playlist Script"/>
                <a:sym typeface="Playlist Script"/>
              </a:rPr>
              <a:t>Lab</a:t>
            </a:r>
            <a:r>
              <a:rPr lang="fr-FR" sz="4082" noProof="0">
                <a:solidFill>
                  <a:srgbClr val="28457E"/>
                </a:solidFill>
                <a:latin typeface="Playlist Script"/>
                <a:ea typeface="Playlist Script"/>
                <a:cs typeface="Playlist Script"/>
                <a:sym typeface="Playlist Script"/>
              </a:rPr>
              <a:t> de l’école</a:t>
            </a:r>
          </a:p>
        </p:txBody>
      </p:sp>
      <p:sp>
        <p:nvSpPr>
          <p:cNvPr id="12" name="TextBox 12"/>
          <p:cNvSpPr txBox="1"/>
          <p:nvPr/>
        </p:nvSpPr>
        <p:spPr>
          <a:xfrm>
            <a:off x="12074117" y="693331"/>
            <a:ext cx="5035061" cy="491282"/>
          </a:xfrm>
          <a:prstGeom prst="rect">
            <a:avLst/>
          </a:prstGeom>
        </p:spPr>
        <p:txBody>
          <a:bodyPr lIns="0" tIns="0" rIns="0" bIns="0" rtlCol="0" anchor="t">
            <a:spAutoFit/>
          </a:bodyPr>
          <a:lstStyle/>
          <a:p>
            <a:pPr marL="0" lvl="0" indent="0" algn="ctr">
              <a:lnSpc>
                <a:spcPts val="3475"/>
              </a:lnSpc>
              <a:spcBef>
                <a:spcPct val="0"/>
              </a:spcBef>
            </a:pPr>
            <a:r>
              <a:rPr lang="fr-FR" sz="3995" b="1" u="none" strike="noStrike" noProof="0">
                <a:solidFill>
                  <a:srgbClr val="8A428C"/>
                </a:solidFill>
                <a:latin typeface="Lovelo"/>
                <a:ea typeface="Lovelo"/>
                <a:cs typeface="Lovelo"/>
                <a:sym typeface="Lovelo"/>
              </a:rPr>
              <a:t>Des actions</a:t>
            </a:r>
          </a:p>
        </p:txBody>
      </p:sp>
      <p:sp>
        <p:nvSpPr>
          <p:cNvPr id="13" name="TextBox 13"/>
          <p:cNvSpPr txBox="1"/>
          <p:nvPr/>
        </p:nvSpPr>
        <p:spPr>
          <a:xfrm>
            <a:off x="752544" y="2222205"/>
            <a:ext cx="7411247" cy="6001643"/>
          </a:xfrm>
          <a:prstGeom prst="rect">
            <a:avLst/>
          </a:prstGeom>
        </p:spPr>
        <p:txBody>
          <a:bodyPr lIns="0" tIns="0" rIns="0" bIns="0" rtlCol="0" anchor="t">
            <a:spAutoFit/>
          </a:bodyPr>
          <a:lstStyle/>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Cultiver chez l’élève </a:t>
            </a:r>
            <a:r>
              <a:rPr lang="fr-FR" sz="3042" b="1" noProof="0">
                <a:solidFill>
                  <a:srgbClr val="28457E"/>
                </a:solidFill>
                <a:latin typeface="Verdana Pro"/>
                <a:ea typeface="Verdana Pro"/>
                <a:cs typeface="Verdana Pro"/>
                <a:sym typeface="Verdana Pro"/>
              </a:rPr>
              <a:t>le plaisir d'apprendre</a:t>
            </a:r>
            <a:r>
              <a:rPr lang="fr-FR" sz="3042" noProof="0">
                <a:solidFill>
                  <a:srgbClr val="28457E"/>
                </a:solidFill>
                <a:latin typeface="Verdana Pro"/>
                <a:ea typeface="Verdana Pro"/>
                <a:cs typeface="Verdana Pro"/>
                <a:sym typeface="Verdana Pro"/>
              </a:rPr>
              <a:t>. ​</a:t>
            </a:r>
          </a:p>
          <a:p>
            <a:pPr algn="l">
              <a:lnSpc>
                <a:spcPts val="3559"/>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Éduquer à </a:t>
            </a:r>
            <a:r>
              <a:rPr lang="fr-FR" sz="3042" b="1" noProof="0">
                <a:solidFill>
                  <a:srgbClr val="28457E"/>
                </a:solidFill>
                <a:latin typeface="Verdana Pro"/>
                <a:ea typeface="Verdana Pro"/>
                <a:cs typeface="Verdana Pro"/>
                <a:sym typeface="Verdana Pro"/>
              </a:rPr>
              <a:t>l’esprit critique</a:t>
            </a:r>
            <a:r>
              <a:rPr lang="fr-FR" sz="3042" noProof="0">
                <a:solidFill>
                  <a:srgbClr val="28457E"/>
                </a:solidFill>
                <a:latin typeface="Verdana Pro"/>
                <a:ea typeface="Verdana Pro"/>
                <a:cs typeface="Verdana Pro"/>
                <a:sym typeface="Verdana Pro"/>
              </a:rPr>
              <a:t>. ​</a:t>
            </a:r>
          </a:p>
          <a:p>
            <a:pPr algn="l">
              <a:lnSpc>
                <a:spcPts val="3559"/>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Mobiliser les équipes autour de pratiques pédagogiques et éducatives </a:t>
            </a:r>
            <a:r>
              <a:rPr lang="fr-FR" sz="3042" b="1" noProof="0">
                <a:solidFill>
                  <a:srgbClr val="28457E"/>
                </a:solidFill>
                <a:latin typeface="Verdana Pro"/>
                <a:ea typeface="Verdana Pro"/>
                <a:cs typeface="Verdana Pro"/>
                <a:sym typeface="Verdana Pro"/>
              </a:rPr>
              <a:t>innovantes</a:t>
            </a:r>
            <a:r>
              <a:rPr lang="fr-FR" sz="3042" noProof="0">
                <a:solidFill>
                  <a:srgbClr val="28457E"/>
                </a:solidFill>
                <a:latin typeface="Verdana Pro"/>
                <a:ea typeface="Verdana Pro"/>
                <a:cs typeface="Verdana Pro"/>
                <a:sym typeface="Verdana Pro"/>
              </a:rPr>
              <a:t>  et favoriser la </a:t>
            </a:r>
            <a:r>
              <a:rPr lang="fr-FR" sz="3042" b="1" noProof="0">
                <a:solidFill>
                  <a:srgbClr val="28457E"/>
                </a:solidFill>
                <a:latin typeface="Verdana Pro"/>
                <a:ea typeface="Verdana Pro"/>
                <a:cs typeface="Verdana Pro"/>
                <a:sym typeface="Verdana Pro"/>
              </a:rPr>
              <a:t>créativité</a:t>
            </a:r>
            <a:r>
              <a:rPr lang="fr-FR" sz="3042" noProof="0">
                <a:solidFill>
                  <a:srgbClr val="28457E"/>
                </a:solidFill>
                <a:latin typeface="Verdana Pro"/>
                <a:ea typeface="Verdana Pro"/>
                <a:cs typeface="Verdana Pro"/>
                <a:sym typeface="Verdana Pro"/>
              </a:rPr>
              <a:t>.</a:t>
            </a:r>
          </a:p>
          <a:p>
            <a:pPr algn="l">
              <a:lnSpc>
                <a:spcPts val="3559"/>
              </a:lnSpc>
            </a:pPr>
            <a:endParaRPr lang="fr-FR" sz="3042" noProof="0">
              <a:solidFill>
                <a:srgbClr val="28457E"/>
              </a:solidFill>
              <a:latin typeface="Verdana Pro"/>
              <a:ea typeface="Verdana Pro"/>
              <a:cs typeface="Verdana Pro"/>
              <a:sym typeface="Verdana Pro"/>
            </a:endParaRPr>
          </a:p>
          <a:p>
            <a:pPr marL="656901" lvl="1" indent="-328450" algn="l">
              <a:lnSpc>
                <a:spcPts val="3559"/>
              </a:lnSpc>
              <a:buFont typeface="Arial"/>
              <a:buChar char="•"/>
            </a:pPr>
            <a:r>
              <a:rPr lang="fr-FR" sz="3042" noProof="0">
                <a:solidFill>
                  <a:srgbClr val="28457E"/>
                </a:solidFill>
                <a:latin typeface="Verdana Pro"/>
                <a:ea typeface="Verdana Pro"/>
                <a:cs typeface="Verdana Pro"/>
                <a:sym typeface="Verdana Pro"/>
              </a:rPr>
              <a:t>Accompagner l'utilisation  </a:t>
            </a:r>
            <a:r>
              <a:rPr lang="fr-FR" sz="3042" b="1" noProof="0">
                <a:solidFill>
                  <a:srgbClr val="28457E"/>
                </a:solidFill>
                <a:latin typeface="Verdana Pro"/>
                <a:ea typeface="Verdana Pro"/>
                <a:cs typeface="Verdana Pro"/>
                <a:sym typeface="Verdana Pro"/>
              </a:rPr>
              <a:t>éthique</a:t>
            </a:r>
            <a:r>
              <a:rPr lang="fr-FR" sz="3042" noProof="0">
                <a:solidFill>
                  <a:srgbClr val="28457E"/>
                </a:solidFill>
                <a:latin typeface="Verdana Pro"/>
                <a:ea typeface="Verdana Pro"/>
                <a:cs typeface="Verdana Pro"/>
                <a:sym typeface="Verdana Pro"/>
              </a:rPr>
              <a:t> et </a:t>
            </a:r>
            <a:r>
              <a:rPr lang="fr-FR" sz="3042" b="1" noProof="0">
                <a:solidFill>
                  <a:srgbClr val="28457E"/>
                </a:solidFill>
                <a:latin typeface="Verdana Pro"/>
                <a:ea typeface="Verdana Pro"/>
                <a:cs typeface="Verdana Pro"/>
                <a:sym typeface="Verdana Pro"/>
              </a:rPr>
              <a:t>raisonnée</a:t>
            </a:r>
            <a:r>
              <a:rPr lang="fr-FR" sz="3042" noProof="0">
                <a:solidFill>
                  <a:srgbClr val="28457E"/>
                </a:solidFill>
                <a:latin typeface="Verdana Pro"/>
                <a:ea typeface="Verdana Pro"/>
                <a:cs typeface="Verdana Pro"/>
                <a:sym typeface="Verdana Pro"/>
              </a:rPr>
              <a:t> de l'intelligence artificielle.</a:t>
            </a:r>
          </a:p>
        </p:txBody>
      </p:sp>
      <p:sp>
        <p:nvSpPr>
          <p:cNvPr id="14" name="TextBox 14"/>
          <p:cNvSpPr txBox="1"/>
          <p:nvPr/>
        </p:nvSpPr>
        <p:spPr>
          <a:xfrm>
            <a:off x="12657795" y="9483723"/>
            <a:ext cx="4015201" cy="495170"/>
          </a:xfrm>
          <a:prstGeom prst="rect">
            <a:avLst/>
          </a:prstGeom>
        </p:spPr>
        <p:txBody>
          <a:bodyPr lIns="0" tIns="0" rIns="0" bIns="0" rtlCol="0" anchor="t">
            <a:spAutoFit/>
          </a:bodyPr>
          <a:lstStyle/>
          <a:p>
            <a:pPr algn="ctr">
              <a:lnSpc>
                <a:spcPts val="3633"/>
              </a:lnSpc>
            </a:pPr>
            <a:r>
              <a:rPr lang="fr-FR" sz="4082" noProof="0">
                <a:solidFill>
                  <a:srgbClr val="28457E"/>
                </a:solidFill>
                <a:latin typeface="Playlist Script"/>
                <a:ea typeface="Playlist Script"/>
                <a:cs typeface="Playlist Script"/>
                <a:sym typeface="Playlist Script"/>
              </a:rPr>
              <a:t>Et vos actions ?</a:t>
            </a:r>
          </a:p>
        </p:txBody>
      </p:sp>
      <p:grpSp>
        <p:nvGrpSpPr>
          <p:cNvPr id="15" name="Group 15"/>
          <p:cNvGrpSpPr/>
          <p:nvPr/>
        </p:nvGrpSpPr>
        <p:grpSpPr>
          <a:xfrm>
            <a:off x="8902998" y="133015"/>
            <a:ext cx="2177911" cy="10964410"/>
            <a:chOff x="0" y="0"/>
            <a:chExt cx="2903882" cy="14619213"/>
          </a:xfrm>
        </p:grpSpPr>
        <p:sp>
          <p:nvSpPr>
            <p:cNvPr id="16" name="Freeform 16"/>
            <p:cNvSpPr/>
            <p:nvPr/>
          </p:nvSpPr>
          <p:spPr>
            <a:xfrm>
              <a:off x="0" y="0"/>
              <a:ext cx="2903882" cy="14619213"/>
            </a:xfrm>
            <a:custGeom>
              <a:avLst/>
              <a:gdLst/>
              <a:ahLst/>
              <a:cxnLst/>
              <a:rect l="l" t="t" r="r" b="b"/>
              <a:pathLst>
                <a:path w="2903882" h="14619213">
                  <a:moveTo>
                    <a:pt x="0" y="0"/>
                  </a:moveTo>
                  <a:lnTo>
                    <a:pt x="2903882" y="0"/>
                  </a:lnTo>
                  <a:lnTo>
                    <a:pt x="2903882" y="14619213"/>
                  </a:lnTo>
                  <a:lnTo>
                    <a:pt x="0" y="14619213"/>
                  </a:lnTo>
                  <a:lnTo>
                    <a:pt x="0" y="0"/>
                  </a:lnTo>
                  <a:close/>
                </a:path>
              </a:pathLst>
            </a:custGeom>
            <a:blipFill>
              <a:blip r:embed="rId7">
                <a:extLst>
                  <a:ext uri="{96DAC541-7B7A-43D3-8B79-37D633B846F1}">
                    <asvg:svgBlip xmlns:asvg="http://schemas.microsoft.com/office/drawing/2016/SVG/main" r:embed="rId8"/>
                  </a:ext>
                </a:extLst>
              </a:blip>
              <a:stretch>
                <a:fillRect t="-23637"/>
              </a:stretch>
            </a:blipFill>
          </p:spPr>
          <p:txBody>
            <a:bodyPr/>
            <a:lstStyle/>
            <a:p>
              <a:endParaRPr lang="fr-FR" noProof="0"/>
            </a:p>
          </p:txBody>
        </p:sp>
        <p:grpSp>
          <p:nvGrpSpPr>
            <p:cNvPr id="17" name="Group 17"/>
            <p:cNvGrpSpPr/>
            <p:nvPr/>
          </p:nvGrpSpPr>
          <p:grpSpPr>
            <a:xfrm>
              <a:off x="439873" y="421186"/>
              <a:ext cx="1973294" cy="1973294"/>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9"/>
                <a:stretch>
                  <a:fillRect l="-16747" t="-17096" r="-39570"/>
                </a:stretch>
              </a:blipFill>
            </p:spPr>
            <p:txBody>
              <a:bodyPr/>
              <a:lstStyle/>
              <a:p>
                <a:endParaRPr lang="fr-FR" noProof="0"/>
              </a:p>
            </p:txBody>
          </p:sp>
        </p:grpSp>
        <p:sp>
          <p:nvSpPr>
            <p:cNvPr id="19" name="Freeform 19"/>
            <p:cNvSpPr/>
            <p:nvPr/>
          </p:nvSpPr>
          <p:spPr>
            <a:xfrm>
              <a:off x="260611" y="8631048"/>
              <a:ext cx="2177977" cy="2177977"/>
            </a:xfrm>
            <a:custGeom>
              <a:avLst/>
              <a:gdLst/>
              <a:ahLst/>
              <a:cxnLst/>
              <a:rect l="l" t="t" r="r" b="b"/>
              <a:pathLst>
                <a:path w="2177977" h="2177977">
                  <a:moveTo>
                    <a:pt x="0" y="0"/>
                  </a:moveTo>
                  <a:lnTo>
                    <a:pt x="2177977" y="0"/>
                  </a:lnTo>
                  <a:lnTo>
                    <a:pt x="2177977" y="2177977"/>
                  </a:lnTo>
                  <a:lnTo>
                    <a:pt x="0" y="2177977"/>
                  </a:lnTo>
                  <a:lnTo>
                    <a:pt x="0" y="0"/>
                  </a:lnTo>
                  <a:close/>
                </a:path>
              </a:pathLst>
            </a:custGeom>
            <a:blipFill>
              <a:blip r:embed="rId10"/>
              <a:stretch>
                <a:fillRect/>
              </a:stretch>
            </a:blipFill>
          </p:spPr>
          <p:txBody>
            <a:bodyPr/>
            <a:lstStyle/>
            <a:p>
              <a:endParaRPr lang="fr-FR" noProof="0"/>
            </a:p>
          </p:txBody>
        </p:sp>
        <p:sp>
          <p:nvSpPr>
            <p:cNvPr id="20" name="Freeform 20"/>
            <p:cNvSpPr/>
            <p:nvPr/>
          </p:nvSpPr>
          <p:spPr>
            <a:xfrm rot="-5400000">
              <a:off x="203681" y="2961288"/>
              <a:ext cx="2445678" cy="2445678"/>
            </a:xfrm>
            <a:custGeom>
              <a:avLst/>
              <a:gdLst/>
              <a:ahLst/>
              <a:cxnLst/>
              <a:rect l="l" t="t" r="r" b="b"/>
              <a:pathLst>
                <a:path w="2445678" h="2445678">
                  <a:moveTo>
                    <a:pt x="0" y="0"/>
                  </a:moveTo>
                  <a:lnTo>
                    <a:pt x="2445678" y="0"/>
                  </a:lnTo>
                  <a:lnTo>
                    <a:pt x="2445678" y="2445678"/>
                  </a:lnTo>
                  <a:lnTo>
                    <a:pt x="0" y="244567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noProof="0"/>
            </a:p>
          </p:txBody>
        </p:sp>
        <p:sp>
          <p:nvSpPr>
            <p:cNvPr id="21" name="Freeform 21"/>
            <p:cNvSpPr/>
            <p:nvPr/>
          </p:nvSpPr>
          <p:spPr>
            <a:xfrm rot="-5400000">
              <a:off x="229102" y="5711955"/>
              <a:ext cx="2445678" cy="2445678"/>
            </a:xfrm>
            <a:custGeom>
              <a:avLst/>
              <a:gdLst/>
              <a:ahLst/>
              <a:cxnLst/>
              <a:rect l="l" t="t" r="r" b="b"/>
              <a:pathLst>
                <a:path w="2445678" h="2445678">
                  <a:moveTo>
                    <a:pt x="0" y="0"/>
                  </a:moveTo>
                  <a:lnTo>
                    <a:pt x="2445678" y="0"/>
                  </a:lnTo>
                  <a:lnTo>
                    <a:pt x="2445678" y="2445678"/>
                  </a:lnTo>
                  <a:lnTo>
                    <a:pt x="0" y="244567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fr-FR" noProof="0"/>
            </a:p>
          </p:txBody>
        </p:sp>
      </p:grpSp>
      <p:grpSp>
        <p:nvGrpSpPr>
          <p:cNvPr id="22" name="Group 22"/>
          <p:cNvGrpSpPr/>
          <p:nvPr/>
        </p:nvGrpSpPr>
        <p:grpSpPr>
          <a:xfrm>
            <a:off x="9144000" y="2464191"/>
            <a:ext cx="1677206" cy="167720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3"/>
              <a:stretch>
                <a:fillRect l="-34097" r="-34097"/>
              </a:stretch>
            </a:blipFill>
          </p:spPr>
          <p:txBody>
            <a:bodyPr/>
            <a:lstStyle/>
            <a:p>
              <a:endParaRPr lang="fr-FR" noProof="0"/>
            </a:p>
          </p:txBody>
        </p:sp>
      </p:grpSp>
      <p:grpSp>
        <p:nvGrpSpPr>
          <p:cNvPr id="24" name="Group 24"/>
          <p:cNvGrpSpPr/>
          <p:nvPr/>
        </p:nvGrpSpPr>
        <p:grpSpPr>
          <a:xfrm>
            <a:off x="9248978" y="4524371"/>
            <a:ext cx="1572228" cy="1572228"/>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14"/>
              <a:stretch>
                <a:fillRect t="-16666" b="-16666"/>
              </a:stretch>
            </a:blipFill>
          </p:spPr>
          <p:txBody>
            <a:bodyPr/>
            <a:lstStyle/>
            <a:p>
              <a:endParaRPr lang="fr-FR" noProof="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5F8F8">
                <a:alpha val="100000"/>
              </a:srgbClr>
            </a:gs>
            <a:gs pos="50000">
              <a:srgbClr val="08B9ED">
                <a:alpha val="100000"/>
              </a:srgbClr>
            </a:gs>
            <a:gs pos="100000">
              <a:srgbClr val="5D256F">
                <a:alpha val="100000"/>
              </a:srgbClr>
            </a:gs>
          </a:gsLst>
          <a:lin ang="5400000"/>
        </a:gradFill>
        <a:effectLst/>
      </p:bgPr>
    </p:bg>
    <p:spTree>
      <p:nvGrpSpPr>
        <p:cNvPr id="1" name=""/>
        <p:cNvGrpSpPr/>
        <p:nvPr/>
      </p:nvGrpSpPr>
      <p:grpSpPr>
        <a:xfrm>
          <a:off x="0" y="0"/>
          <a:ext cx="0" cy="0"/>
          <a:chOff x="0" y="0"/>
          <a:chExt cx="0" cy="0"/>
        </a:xfrm>
      </p:grpSpPr>
      <p:sp>
        <p:nvSpPr>
          <p:cNvPr id="2" name="TextBox 2"/>
          <p:cNvSpPr txBox="1"/>
          <p:nvPr/>
        </p:nvSpPr>
        <p:spPr>
          <a:xfrm>
            <a:off x="1028700" y="7504786"/>
            <a:ext cx="16230600" cy="2383243"/>
          </a:xfrm>
          <a:prstGeom prst="rect">
            <a:avLst/>
          </a:prstGeom>
        </p:spPr>
        <p:txBody>
          <a:bodyPr lIns="0" tIns="0" rIns="0" bIns="0" rtlCol="0" anchor="t">
            <a:spAutoFit/>
          </a:bodyPr>
          <a:lstStyle/>
          <a:p>
            <a:pPr algn="ctr">
              <a:lnSpc>
                <a:spcPts val="5471"/>
              </a:lnSpc>
            </a:pPr>
            <a:r>
              <a:rPr lang="fr-FR" sz="3647" noProof="0">
                <a:solidFill>
                  <a:srgbClr val="FEFEFF"/>
                </a:solidFill>
                <a:latin typeface="Playlist Script"/>
                <a:ea typeface="Playlist Script"/>
                <a:cs typeface="Playlist Script"/>
                <a:sym typeface="Playlist Script"/>
              </a:rPr>
              <a:t> “Il a voulu ainsi qu’il n’y ait pas de division dans le corps, mais que les différents membres aient tous le souci les uns des autres”</a:t>
            </a:r>
          </a:p>
          <a:p>
            <a:pPr algn="ctr">
              <a:lnSpc>
                <a:spcPts val="4121"/>
              </a:lnSpc>
            </a:pPr>
            <a:r>
              <a:rPr lang="fr-FR" sz="2747" noProof="0">
                <a:solidFill>
                  <a:srgbClr val="FEFEFF"/>
                </a:solidFill>
                <a:latin typeface="Verdana Pro"/>
                <a:ea typeface="Verdana Pro"/>
                <a:cs typeface="Verdana Pro"/>
                <a:sym typeface="Verdana Pro"/>
              </a:rPr>
              <a:t> 1ère Lettre de Saint Paul Apôtre aux Corinthiens</a:t>
            </a:r>
          </a:p>
          <a:p>
            <a:pPr algn="ctr">
              <a:lnSpc>
                <a:spcPts val="4121"/>
              </a:lnSpc>
            </a:pPr>
            <a:endParaRPr lang="fr-FR" sz="2747" noProof="0">
              <a:solidFill>
                <a:srgbClr val="FEFEFF"/>
              </a:solidFill>
              <a:latin typeface="Verdana Pro"/>
              <a:ea typeface="Verdana Pro"/>
              <a:cs typeface="Verdana Pro"/>
              <a:sym typeface="Verdana Pro"/>
            </a:endParaRPr>
          </a:p>
        </p:txBody>
      </p:sp>
      <p:sp>
        <p:nvSpPr>
          <p:cNvPr id="3" name="TextBox 3"/>
          <p:cNvSpPr txBox="1"/>
          <p:nvPr/>
        </p:nvSpPr>
        <p:spPr>
          <a:xfrm>
            <a:off x="1028700" y="2275972"/>
            <a:ext cx="16230600" cy="1971102"/>
          </a:xfrm>
          <a:prstGeom prst="rect">
            <a:avLst/>
          </a:prstGeom>
        </p:spPr>
        <p:txBody>
          <a:bodyPr lIns="0" tIns="0" rIns="0" bIns="0" rtlCol="0" anchor="t">
            <a:spAutoFit/>
          </a:bodyPr>
          <a:lstStyle/>
          <a:p>
            <a:pPr algn="ctr">
              <a:lnSpc>
                <a:spcPts val="3958"/>
              </a:lnSpc>
            </a:pPr>
            <a:r>
              <a:rPr lang="fr-FR" sz="3045" b="1" noProof="0">
                <a:solidFill>
                  <a:srgbClr val="28457E"/>
                </a:solidFill>
                <a:latin typeface="Verdana Pro Bold"/>
                <a:ea typeface="Verdana Pro Bold"/>
                <a:cs typeface="Verdana Pro Bold"/>
                <a:sym typeface="Verdana Pro Bold"/>
              </a:rPr>
              <a:t>Favo</a:t>
            </a:r>
            <a:r>
              <a:rPr lang="fr-FR" sz="3045" b="1" u="none" strike="noStrike" noProof="0">
                <a:solidFill>
                  <a:srgbClr val="28457E"/>
                </a:solidFill>
                <a:latin typeface="Verdana Pro Bold"/>
                <a:ea typeface="Verdana Pro Bold"/>
                <a:cs typeface="Verdana Pro Bold"/>
                <a:sym typeface="Verdana Pro Bold"/>
              </a:rPr>
              <a:t>riser la participation, la coopération et la solidarité dans la vie </a:t>
            </a:r>
          </a:p>
          <a:p>
            <a:pPr algn="ctr">
              <a:lnSpc>
                <a:spcPts val="3958"/>
              </a:lnSpc>
            </a:pPr>
            <a:r>
              <a:rPr lang="fr-FR" sz="3045" b="1" u="none" strike="noStrike" noProof="0">
                <a:solidFill>
                  <a:srgbClr val="28457E"/>
                </a:solidFill>
                <a:latin typeface="Verdana Pro Bold"/>
                <a:ea typeface="Verdana Pro Bold"/>
                <a:cs typeface="Verdana Pro Bold"/>
                <a:sym typeface="Verdana Pro Bold"/>
              </a:rPr>
              <a:t>de l’établissement et du réseau afin que chacun contribue, de sa place, </a:t>
            </a:r>
          </a:p>
          <a:p>
            <a:pPr algn="ctr">
              <a:lnSpc>
                <a:spcPts val="3958"/>
              </a:lnSpc>
            </a:pPr>
            <a:r>
              <a:rPr lang="fr-FR" sz="3045" b="1" u="none" strike="noStrike" noProof="0">
                <a:solidFill>
                  <a:srgbClr val="28457E"/>
                </a:solidFill>
                <a:latin typeface="Verdana Pro Bold"/>
                <a:ea typeface="Verdana Pro Bold"/>
                <a:cs typeface="Verdana Pro Bold"/>
                <a:sym typeface="Verdana Pro Bold"/>
              </a:rPr>
              <a:t>au Bien Commun.</a:t>
            </a:r>
          </a:p>
          <a:p>
            <a:pPr algn="ctr">
              <a:lnSpc>
                <a:spcPts val="3958"/>
              </a:lnSpc>
            </a:pPr>
            <a:endParaRPr lang="fr-FR" sz="3045" b="1" u="none" strike="noStrike" noProof="0">
              <a:solidFill>
                <a:srgbClr val="28457E"/>
              </a:solidFill>
              <a:latin typeface="Verdana Pro Bold"/>
              <a:ea typeface="Verdana Pro Bold"/>
              <a:cs typeface="Verdana Pro Bold"/>
              <a:sym typeface="Verdana Pro Bold"/>
            </a:endParaRPr>
          </a:p>
        </p:txBody>
      </p:sp>
      <p:grpSp>
        <p:nvGrpSpPr>
          <p:cNvPr id="4" name="Group 4"/>
          <p:cNvGrpSpPr/>
          <p:nvPr/>
        </p:nvGrpSpPr>
        <p:grpSpPr>
          <a:xfrm>
            <a:off x="405835" y="189583"/>
            <a:ext cx="1245730" cy="1245730"/>
            <a:chOff x="0" y="0"/>
            <a:chExt cx="1660974" cy="1660974"/>
          </a:xfrm>
        </p:grpSpPr>
        <p:sp>
          <p:nvSpPr>
            <p:cNvPr id="5" name="Freeform 5"/>
            <p:cNvSpPr/>
            <p:nvPr/>
          </p:nvSpPr>
          <p:spPr>
            <a:xfrm rot="-5400000">
              <a:off x="0" y="0"/>
              <a:ext cx="1660974" cy="1660974"/>
            </a:xfrm>
            <a:custGeom>
              <a:avLst/>
              <a:gdLst/>
              <a:ahLst/>
              <a:cxnLst/>
              <a:rect l="l" t="t" r="r" b="b"/>
              <a:pathLst>
                <a:path w="1660974" h="1660974">
                  <a:moveTo>
                    <a:pt x="0" y="0"/>
                  </a:moveTo>
                  <a:lnTo>
                    <a:pt x="1660974" y="0"/>
                  </a:lnTo>
                  <a:lnTo>
                    <a:pt x="1660974" y="1660974"/>
                  </a:lnTo>
                  <a:lnTo>
                    <a:pt x="0" y="16609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noProof="0"/>
            </a:p>
          </p:txBody>
        </p:sp>
        <p:sp>
          <p:nvSpPr>
            <p:cNvPr id="6" name="TextBox 6"/>
            <p:cNvSpPr txBox="1"/>
            <p:nvPr/>
          </p:nvSpPr>
          <p:spPr>
            <a:xfrm>
              <a:off x="131001" y="390996"/>
              <a:ext cx="1398973" cy="1235827"/>
            </a:xfrm>
            <a:prstGeom prst="rect">
              <a:avLst/>
            </a:prstGeom>
          </p:spPr>
          <p:txBody>
            <a:bodyPr lIns="0" tIns="0" rIns="0" bIns="0" rtlCol="0" anchor="t">
              <a:spAutoFit/>
            </a:bodyPr>
            <a:lstStyle/>
            <a:p>
              <a:pPr algn="ctr">
                <a:lnSpc>
                  <a:spcPts val="6779"/>
                </a:lnSpc>
                <a:spcBef>
                  <a:spcPct val="0"/>
                </a:spcBef>
              </a:pPr>
              <a:r>
                <a:rPr lang="fr-FR" sz="6779" noProof="0">
                  <a:solidFill>
                    <a:srgbClr val="8A428C"/>
                  </a:solidFill>
                  <a:latin typeface="Verdana Pro"/>
                  <a:ea typeface="Verdana Pro"/>
                  <a:cs typeface="Verdana Pro"/>
                  <a:sym typeface="Verdana Pro"/>
                </a:rPr>
                <a:t>3</a:t>
              </a:r>
            </a:p>
          </p:txBody>
        </p:sp>
      </p:grpSp>
      <p:grpSp>
        <p:nvGrpSpPr>
          <p:cNvPr id="7" name="Group 7"/>
          <p:cNvGrpSpPr/>
          <p:nvPr/>
        </p:nvGrpSpPr>
        <p:grpSpPr>
          <a:xfrm>
            <a:off x="1434786" y="457712"/>
            <a:ext cx="5261399" cy="977602"/>
            <a:chOff x="0" y="0"/>
            <a:chExt cx="7015198" cy="1303469"/>
          </a:xfrm>
        </p:grpSpPr>
        <p:sp>
          <p:nvSpPr>
            <p:cNvPr id="8" name="TextBox 8"/>
            <p:cNvSpPr txBox="1"/>
            <p:nvPr/>
          </p:nvSpPr>
          <p:spPr>
            <a:xfrm>
              <a:off x="0" y="260948"/>
              <a:ext cx="6216341" cy="1003917"/>
            </a:xfrm>
            <a:prstGeom prst="rect">
              <a:avLst/>
            </a:prstGeom>
          </p:spPr>
          <p:txBody>
            <a:bodyPr lIns="0" tIns="0" rIns="0" bIns="0" rtlCol="0" anchor="t">
              <a:spAutoFit/>
            </a:bodyPr>
            <a:lstStyle/>
            <a:p>
              <a:pPr algn="ctr">
                <a:lnSpc>
                  <a:spcPts val="2958"/>
                </a:lnSpc>
              </a:pPr>
              <a:r>
                <a:rPr lang="fr-FR" sz="2445" noProof="0">
                  <a:solidFill>
                    <a:srgbClr val="8A428C"/>
                  </a:solidFill>
                  <a:latin typeface="Lovelo"/>
                  <a:ea typeface="Lovelo"/>
                  <a:cs typeface="Lovelo"/>
                  <a:sym typeface="Lovelo"/>
                </a:rPr>
                <a:t>            UNE ÉCOLE </a:t>
              </a:r>
            </a:p>
            <a:p>
              <a:pPr algn="ctr">
                <a:lnSpc>
                  <a:spcPts val="2958"/>
                </a:lnSpc>
              </a:pPr>
              <a:r>
                <a:rPr lang="fr-FR" sz="2445" noProof="0">
                  <a:solidFill>
                    <a:srgbClr val="8A428C"/>
                  </a:solidFill>
                  <a:latin typeface="Lovelo"/>
                  <a:ea typeface="Lovelo"/>
                  <a:cs typeface="Lovelo"/>
                  <a:sym typeface="Lovelo"/>
                </a:rPr>
                <a:t>OUVERTE À TOUS QUI</a:t>
              </a:r>
            </a:p>
          </p:txBody>
        </p:sp>
        <p:sp>
          <p:nvSpPr>
            <p:cNvPr id="9" name="TextBox 9"/>
            <p:cNvSpPr txBox="1"/>
            <p:nvPr/>
          </p:nvSpPr>
          <p:spPr>
            <a:xfrm rot="-517276">
              <a:off x="5369648" y="-6113"/>
              <a:ext cx="1516859" cy="1202687"/>
            </a:xfrm>
            <a:prstGeom prst="rect">
              <a:avLst/>
            </a:prstGeom>
          </p:spPr>
          <p:txBody>
            <a:bodyPr lIns="0" tIns="0" rIns="0" bIns="0" rtlCol="0" anchor="t">
              <a:spAutoFit/>
            </a:bodyPr>
            <a:lstStyle/>
            <a:p>
              <a:pPr algn="l">
                <a:lnSpc>
                  <a:spcPts val="7506"/>
                </a:lnSpc>
              </a:pPr>
              <a:r>
                <a:rPr lang="fr-FR" sz="5361" noProof="0">
                  <a:solidFill>
                    <a:srgbClr val="FFFFFF"/>
                  </a:solidFill>
                  <a:latin typeface="Playlist Script"/>
                  <a:ea typeface="Playlist Script"/>
                  <a:cs typeface="Playlist Script"/>
                  <a:sym typeface="Playlist Script"/>
                </a:rPr>
                <a:t>Ose</a:t>
              </a:r>
            </a:p>
          </p:txBody>
        </p:sp>
        <p:sp>
          <p:nvSpPr>
            <p:cNvPr id="10" name="TextBox 10"/>
            <p:cNvSpPr txBox="1"/>
            <p:nvPr/>
          </p:nvSpPr>
          <p:spPr>
            <a:xfrm>
              <a:off x="6594658" y="689835"/>
              <a:ext cx="420540" cy="555420"/>
            </a:xfrm>
            <a:prstGeom prst="rect">
              <a:avLst/>
            </a:prstGeom>
          </p:spPr>
          <p:txBody>
            <a:bodyPr lIns="0" tIns="0" rIns="0" bIns="0" rtlCol="0" anchor="t">
              <a:spAutoFit/>
            </a:bodyPr>
            <a:lstStyle/>
            <a:p>
              <a:pPr algn="l">
                <a:lnSpc>
                  <a:spcPts val="2933"/>
                </a:lnSpc>
                <a:spcBef>
                  <a:spcPct val="0"/>
                </a:spcBef>
              </a:pPr>
              <a:r>
                <a:rPr lang="fr-FR" sz="2933" noProof="0">
                  <a:solidFill>
                    <a:srgbClr val="8A428C"/>
                  </a:solidFill>
                  <a:latin typeface="Lovelo"/>
                  <a:ea typeface="Lovelo"/>
                  <a:cs typeface="Lovelo"/>
                  <a:sym typeface="Lovelo"/>
                </a:rPr>
                <a:t>:</a:t>
              </a:r>
            </a:p>
          </p:txBody>
        </p:sp>
      </p:grpSp>
      <p:sp>
        <p:nvSpPr>
          <p:cNvPr id="11" name="TextBox 11"/>
          <p:cNvSpPr txBox="1"/>
          <p:nvPr/>
        </p:nvSpPr>
        <p:spPr>
          <a:xfrm>
            <a:off x="1028700" y="4708398"/>
            <a:ext cx="16230600" cy="2792341"/>
          </a:xfrm>
          <a:prstGeom prst="rect">
            <a:avLst/>
          </a:prstGeom>
        </p:spPr>
        <p:txBody>
          <a:bodyPr lIns="0" tIns="0" rIns="0" bIns="0" rtlCol="0" anchor="t">
            <a:spAutoFit/>
          </a:bodyPr>
          <a:lstStyle/>
          <a:p>
            <a:pPr algn="l">
              <a:lnSpc>
                <a:spcPts val="3744"/>
              </a:lnSpc>
            </a:pPr>
            <a:r>
              <a:rPr lang="fr-FR" sz="2880" noProof="0">
                <a:solidFill>
                  <a:srgbClr val="FFFFFF"/>
                </a:solidFill>
                <a:latin typeface="Verdana Pro"/>
                <a:ea typeface="Verdana Pro"/>
                <a:cs typeface="Verdana Pro"/>
                <a:sym typeface="Verdana Pro"/>
              </a:rPr>
              <a:t>L'École Catholique repose sur l'engagement, l’investissement et la participation active de chacun au sein de la communauté et du réseau. </a:t>
            </a:r>
          </a:p>
          <a:p>
            <a:pPr algn="l">
              <a:lnSpc>
                <a:spcPts val="3744"/>
              </a:lnSpc>
            </a:pPr>
            <a:r>
              <a:rPr lang="fr-FR" sz="2880" noProof="0">
                <a:solidFill>
                  <a:srgbClr val="FFFFFF"/>
                </a:solidFill>
                <a:latin typeface="Verdana Pro"/>
                <a:ea typeface="Verdana Pro"/>
                <a:cs typeface="Verdana Pro"/>
                <a:sym typeface="Verdana Pro"/>
              </a:rPr>
              <a:t>La coopération entre tous les acteurs, le développement d’espaces de dialogue et la prise d'initiatives permettent de construire une école où chacun trouve sa place et contribue au Bien Commun.​</a:t>
            </a:r>
          </a:p>
          <a:p>
            <a:pPr algn="l">
              <a:lnSpc>
                <a:spcPts val="3744"/>
              </a:lnSpc>
            </a:pPr>
            <a:endParaRPr lang="fr-FR" sz="2880" noProof="0">
              <a:solidFill>
                <a:srgbClr val="FFFFFF"/>
              </a:solidFill>
              <a:latin typeface="Verdana Pro"/>
              <a:ea typeface="Verdana Pro"/>
              <a:cs typeface="Verdana Pro"/>
              <a:sym typeface="Verdana Pro"/>
            </a:endParaRPr>
          </a:p>
        </p:txBody>
      </p:sp>
      <p:sp>
        <p:nvSpPr>
          <p:cNvPr id="12" name="Freeform 12"/>
          <p:cNvSpPr/>
          <p:nvPr/>
        </p:nvSpPr>
        <p:spPr>
          <a:xfrm>
            <a:off x="13094115" y="242753"/>
            <a:ext cx="4427871" cy="1571894"/>
          </a:xfrm>
          <a:custGeom>
            <a:avLst/>
            <a:gdLst/>
            <a:ahLst/>
            <a:cxnLst/>
            <a:rect l="l" t="t" r="r" b="b"/>
            <a:pathLst>
              <a:path w="4427871" h="1571894">
                <a:moveTo>
                  <a:pt x="0" y="0"/>
                </a:moveTo>
                <a:lnTo>
                  <a:pt x="4427872" y="0"/>
                </a:lnTo>
                <a:lnTo>
                  <a:pt x="4427872" y="1571894"/>
                </a:lnTo>
                <a:lnTo>
                  <a:pt x="0" y="1571894"/>
                </a:lnTo>
                <a:lnTo>
                  <a:pt x="0" y="0"/>
                </a:lnTo>
                <a:close/>
              </a:path>
            </a:pathLst>
          </a:custGeom>
          <a:blipFill>
            <a:blip r:embed="rId4"/>
            <a:stretch>
              <a:fillRect/>
            </a:stretch>
          </a:blipFill>
        </p:spPr>
        <p:txBody>
          <a:bodyPr/>
          <a:lstStyle/>
          <a:p>
            <a:endParaRPr lang="fr-FR" noProof="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568767CC134044B398174F9E2C7000" ma:contentTypeVersion="14" ma:contentTypeDescription="Crée un document." ma:contentTypeScope="" ma:versionID="d3cb4148961143a362635d45811e6b8e">
  <xsd:schema xmlns:xsd="http://www.w3.org/2001/XMLSchema" xmlns:xs="http://www.w3.org/2001/XMLSchema" xmlns:p="http://schemas.microsoft.com/office/2006/metadata/properties" xmlns:ns2="71d854c7-34ad-4b0d-9124-41b84b3c5e58" xmlns:ns3="b0323172-f322-47b7-90a1-ec99bf81fa6b" targetNamespace="http://schemas.microsoft.com/office/2006/metadata/properties" ma:root="true" ma:fieldsID="d9197bafbe6fd349982f3468becc4b9f" ns2:_="" ns3:_="">
    <xsd:import namespace="71d854c7-34ad-4b0d-9124-41b84b3c5e58"/>
    <xsd:import namespace="b0323172-f322-47b7-90a1-ec99bf81fa6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d854c7-34ad-4b0d-9124-41b84b3c5e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fdf02776-3e83-45ae-bba6-010283ecdd7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0323172-f322-47b7-90a1-ec99bf81fa6b"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2a3170f3-505f-4994-8fbc-4272f0e0a16a}" ma:internalName="TaxCatchAll" ma:showField="CatchAllData" ma:web="b0323172-f322-47b7-90a1-ec99bf81fa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1d854c7-34ad-4b0d-9124-41b84b3c5e58">
      <Terms xmlns="http://schemas.microsoft.com/office/infopath/2007/PartnerControls"/>
    </lcf76f155ced4ddcb4097134ff3c332f>
    <TaxCatchAll xmlns="b0323172-f322-47b7-90a1-ec99bf81fa6b" xsi:nil="true"/>
  </documentManagement>
</p:properties>
</file>

<file path=customXml/itemProps1.xml><?xml version="1.0" encoding="utf-8"?>
<ds:datastoreItem xmlns:ds="http://schemas.openxmlformats.org/officeDocument/2006/customXml" ds:itemID="{6615848F-A7C7-47C4-BE35-2277886B81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d854c7-34ad-4b0d-9124-41b84b3c5e58"/>
    <ds:schemaRef ds:uri="b0323172-f322-47b7-90a1-ec99bf81fa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C87905-7B1B-4E45-B64D-B7D35C953D5E}">
  <ds:schemaRefs>
    <ds:schemaRef ds:uri="http://schemas.microsoft.com/sharepoint/v3/contenttype/forms"/>
  </ds:schemaRefs>
</ds:datastoreItem>
</file>

<file path=customXml/itemProps3.xml><?xml version="1.0" encoding="utf-8"?>
<ds:datastoreItem xmlns:ds="http://schemas.openxmlformats.org/officeDocument/2006/customXml" ds:itemID="{123B5D9B-2C5B-4CB0-A1B1-917AB11CCCAE}">
  <ds:schemaRefs>
    <ds:schemaRef ds:uri="http://purl.org/dc/terms/"/>
    <ds:schemaRef ds:uri="http://schemas.microsoft.com/office/2006/documentManagement/types"/>
    <ds:schemaRef ds:uri="http://schemas.microsoft.com/office/2006/metadata/properties"/>
    <ds:schemaRef ds:uri="http://www.w3.org/XML/1998/namespace"/>
    <ds:schemaRef ds:uri="http://purl.org/dc/dcmitype/"/>
    <ds:schemaRef ds:uri="http://purl.org/dc/elements/1.1/"/>
    <ds:schemaRef ds:uri="http://schemas.microsoft.com/office/infopath/2007/PartnerControls"/>
    <ds:schemaRef ds:uri="71d854c7-34ad-4b0d-9124-41b84b3c5e58"/>
    <ds:schemaRef ds:uri="http://schemas.openxmlformats.org/package/2006/metadata/core-properties"/>
    <ds:schemaRef ds:uri="b0323172-f322-47b7-90a1-ec99bf81fa6b"/>
  </ds:schemaRefs>
</ds:datastoreItem>
</file>

<file path=docProps/app.xml><?xml version="1.0" encoding="utf-8"?>
<Properties xmlns="http://schemas.openxmlformats.org/officeDocument/2006/extended-properties" xmlns:vt="http://schemas.openxmlformats.org/officeDocument/2006/docPropsVTypes">
  <TotalTime>2929</TotalTime>
  <Words>1522</Words>
  <Application>Microsoft Office PowerPoint</Application>
  <PresentationFormat>Personnalisé</PresentationFormat>
  <Paragraphs>258</Paragraphs>
  <Slides>16</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16</vt:i4>
      </vt:variant>
    </vt:vector>
  </HeadingPairs>
  <TitlesOfParts>
    <vt:vector size="23" baseType="lpstr">
      <vt:lpstr>Arial</vt:lpstr>
      <vt:lpstr>Verdana Pro Bold</vt:lpstr>
      <vt:lpstr>Calibri</vt:lpstr>
      <vt:lpstr>Lovelo</vt:lpstr>
      <vt:lpstr>Verdana Pro</vt:lpstr>
      <vt:lpstr>Playlist Script</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des orientations 2025</dc:title>
  <cp:lastModifiedBy>Maryline ABEGUILE</cp:lastModifiedBy>
  <cp:revision>3</cp:revision>
  <dcterms:created xsi:type="dcterms:W3CDTF">2006-08-16T00:00:00Z</dcterms:created>
  <dcterms:modified xsi:type="dcterms:W3CDTF">2025-08-22T14:17:09Z</dcterms:modified>
  <dc:identifier>DAGwmnpHBMs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0x010100C6568767CC134044B398174F9E2C7000</vt:lpwstr>
  </property>
  <property fmtid="{D5CDD505-2E9C-101B-9397-08002B2CF9AE}" pid="3" name="MediaServiceImageTags">
    <vt:lpwstr/>
  </property>
</Properties>
</file>